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9" r:id="rId6"/>
    <p:sldId id="416" r:id="rId7"/>
    <p:sldId id="316" r:id="rId8"/>
    <p:sldId id="312" r:id="rId9"/>
    <p:sldId id="317" r:id="rId10"/>
    <p:sldId id="321" r:id="rId11"/>
    <p:sldId id="336" r:id="rId12"/>
    <p:sldId id="417" r:id="rId13"/>
  </p:sldIdLst>
  <p:sldSz cx="11430000" cy="6429375"/>
  <p:notesSz cx="6797675" cy="9926638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DejaVu Sans" charset="0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8" userDrawn="1">
          <p15:clr>
            <a:srgbClr val="A4A3A4"/>
          </p15:clr>
        </p15:guide>
        <p15:guide id="2" pos="20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5558" autoAdjust="0"/>
  </p:normalViewPr>
  <p:slideViewPr>
    <p:cSldViewPr>
      <p:cViewPr>
        <p:scale>
          <a:sx n="75" d="100"/>
          <a:sy n="75" d="100"/>
        </p:scale>
        <p:origin x="720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0" d="100"/>
          <a:sy n="50" d="100"/>
        </p:scale>
        <p:origin x="2898" y="138"/>
      </p:cViewPr>
      <p:guideLst>
        <p:guide orient="horz" pos="2978"/>
        <p:guide pos="20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5" y="1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39A00-B360-4696-A4DF-55B5F0B15C2F}" type="datetimeFigureOut">
              <a:rPr lang="ko-KR" altLang="en-US" smtClean="0"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5" y="9429323"/>
            <a:ext cx="2945955" cy="495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FF41E-42F5-4558-BBA6-9BB56373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42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35142"/>
            <a:ext cx="6797675" cy="99266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7892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7663" y="1135063"/>
            <a:ext cx="6524625" cy="3670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6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22844" y="4938700"/>
            <a:ext cx="5773893" cy="46744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87752" y="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87752" y="9879041"/>
            <a:ext cx="3130353" cy="515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269C3F83-9F05-41E1-91F5-534493F9091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7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4"/>
          </p:nvPr>
        </p:nvSpPr>
        <p:spPr>
          <a:xfrm>
            <a:off x="0" y="9429322"/>
            <a:ext cx="2945955" cy="497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54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79EFC4B-0D76-4424-A676-58851DEADCF0}" type="slidenum">
              <a:rPr lang="en-CA" smtClean="0"/>
              <a:pPr/>
              <a:t>1</a:t>
            </a:fld>
            <a:endParaRPr lang="en-CA" dirty="0" smtClean="0"/>
          </a:p>
        </p:txBody>
      </p:sp>
      <p:sp>
        <p:nvSpPr>
          <p:cNvPr id="38915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F3D9EB3-10C3-47CF-B0E2-8BAC3FF41F6E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0" y="0"/>
            <a:ext cx="1476" cy="164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0"/>
            <a:ext cx="5775369" cy="4685937"/>
          </a:xfrm>
          <a:noFill/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439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IMC System components may include IS750, ISM and Control Panels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Communicate via Ethernet LAN.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Control Panel  will issue a commands to attached channel (IS750 and ISM)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Channel responds with status and executes command.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When successful channel notifies panel and updates its displays and indicators accordingly.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err="1" smtClean="0"/>
              <a:t>iMC</a:t>
            </a:r>
            <a:r>
              <a:rPr lang="en-US" sz="1200" dirty="0" smtClean="0"/>
              <a:t> works in conjunction with NV9000 router control system, allowing channel access to entire router input space and providing the ability to select any router source.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Many control panels can control more than one channel at a time – although usually channels managed one at a time.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When Channel changed, control panel update takes about a second.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Panel attaches to newly selected channel and provides the new channel’s  specific source layout, transition rates and layer presets.</a:t>
            </a:r>
          </a:p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</a:pPr>
            <a:r>
              <a:rPr lang="en-US" sz="1200" dirty="0" smtClean="0"/>
              <a:t>Automation can also control channels.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5452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7976"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890" indent="-285726" defTabSz="907976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2906" indent="-228581" defTabSz="907976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070" indent="-228581" defTabSz="907976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232" indent="-228581" defTabSz="907976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394" indent="-228581" defTabSz="90797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557" indent="-228581" defTabSz="90797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8719" indent="-228581" defTabSz="90797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5883" indent="-228581" defTabSz="907976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eaLnBrk="1" hangingPunct="1"/>
            <a:fld id="{F589B78C-23B3-4F6E-BACE-6953D58BA4A4}" type="slidenum">
              <a:rPr lang="en-US" sz="1200" b="0">
                <a:latin typeface="Times New Roman" pitchFamily="18" charset="0"/>
              </a:rPr>
              <a:pPr eaLnBrk="1" hangingPunct="1"/>
              <a:t>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51723" y="9429322"/>
            <a:ext cx="294595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9" tIns="45480" rIns="90959" bIns="45480" anchor="b"/>
          <a:lstStyle>
            <a:lvl1pPr defTabSz="908050"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defTabSz="9080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defTabSz="90805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defTabSz="90805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defTabSz="90805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r" eaLnBrk="1" hangingPunct="1"/>
            <a:fld id="{39977772-A545-4073-87FB-60A88D72D9EF}" type="slidenum">
              <a:rPr lang="en-US" sz="1200" b="0">
                <a:latin typeface="Times New Roman" pitchFamily="18" charset="0"/>
              </a:rPr>
              <a:pPr algn="r" eaLnBrk="1" hangingPunct="1"/>
              <a:t>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89092" name="Rectangle 7"/>
          <p:cNvSpPr txBox="1">
            <a:spLocks noGrp="1" noChangeArrowheads="1"/>
          </p:cNvSpPr>
          <p:nvPr/>
        </p:nvSpPr>
        <p:spPr bwMode="auto">
          <a:xfrm>
            <a:off x="3851723" y="9429322"/>
            <a:ext cx="294595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9" tIns="45480" rIns="90959" bIns="45480" anchor="b"/>
          <a:lstStyle>
            <a:lvl1pPr defTabSz="966788"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r" eaLnBrk="1" hangingPunct="1"/>
            <a:fld id="{D9F53E0F-B065-4649-AC19-82B174AD5C6A}" type="slidenum">
              <a:rPr lang="en-US" sz="1200" b="0">
                <a:latin typeface="Times New Roman" pitchFamily="18" charset="0"/>
              </a:rPr>
              <a:pPr algn="r" eaLnBrk="1" hangingPunct="1"/>
              <a:t>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89093" name="Rectangle 2"/>
          <p:cNvSpPr txBox="1">
            <a:spLocks noGrp="1" noChangeArrowheads="1"/>
          </p:cNvSpPr>
          <p:nvPr/>
        </p:nvSpPr>
        <p:spPr bwMode="auto">
          <a:xfrm>
            <a:off x="0" y="2"/>
            <a:ext cx="2945955" cy="49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1" tIns="45472" rIns="90941" bIns="45472"/>
          <a:lstStyle>
            <a:lvl1pPr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eaLnBrk="1" hangingPunct="1"/>
            <a:r>
              <a:rPr lang="en-US" sz="1200" b="0">
                <a:latin typeface="Times New Roman" pitchFamily="18" charset="0"/>
              </a:rPr>
              <a:t>Intro: The Inevitability of HD</a:t>
            </a:r>
          </a:p>
        </p:txBody>
      </p:sp>
      <p:sp>
        <p:nvSpPr>
          <p:cNvPr id="89094" name="Rectangle 7"/>
          <p:cNvSpPr txBox="1">
            <a:spLocks noGrp="1" noChangeArrowheads="1"/>
          </p:cNvSpPr>
          <p:nvPr/>
        </p:nvSpPr>
        <p:spPr bwMode="auto">
          <a:xfrm>
            <a:off x="3851723" y="9429322"/>
            <a:ext cx="2945954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41" tIns="45472" rIns="90941" bIns="45472" anchor="b"/>
          <a:lstStyle>
            <a:lvl1pPr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defTabSz="963613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r" eaLnBrk="1" hangingPunct="1"/>
            <a:fld id="{9415D0CE-5801-4114-85D3-2F5FDE4EE4A5}" type="slidenum">
              <a:rPr lang="en-US" sz="1200" b="0">
                <a:latin typeface="Times New Roman" pitchFamily="18" charset="0"/>
              </a:rPr>
              <a:pPr algn="r" eaLnBrk="1" hangingPunct="1"/>
              <a:t>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890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3525" cy="3721100"/>
          </a:xfrm>
          <a:ln/>
        </p:spPr>
      </p:sp>
      <p:sp>
        <p:nvSpPr>
          <p:cNvPr id="890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4715483"/>
            <a:ext cx="4986142" cy="446600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21017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4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35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5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166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6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325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7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667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8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84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10B3D3-04A8-4432-9D63-F1463DF9B832}" type="slidenum">
              <a:rPr lang="en-CA" smtClean="0"/>
              <a:pPr/>
              <a:t>9</a:t>
            </a:fld>
            <a:endParaRPr lang="en-CA" dirty="0" smtClean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4087752" y="9879040"/>
            <a:ext cx="3133303" cy="518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22D1A04-F6BF-458C-9B36-A2E3D9C259A9}" type="slidenum">
              <a:rPr lang="en-CA" sz="1400">
                <a:solidFill>
                  <a:srgbClr val="000000"/>
                </a:solidFill>
                <a:latin typeface="Times New Roman" pitchFamily="16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CA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495664" y="789470"/>
            <a:ext cx="6231202" cy="389975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/>
          </p:nvPr>
        </p:nvSpPr>
        <p:spPr>
          <a:xfrm>
            <a:off x="722843" y="4938701"/>
            <a:ext cx="5775369" cy="4676089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84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-No Arrow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04410" y="1309688"/>
            <a:ext cx="10441160" cy="2265040"/>
          </a:xfrm>
          <a:prstGeom prst="rect">
            <a:avLst/>
          </a:prstGeom>
          <a:effectLst/>
        </p:spPr>
        <p:txBody>
          <a:bodyPr anchor="ctr" anchorCtr="0">
            <a:noAutofit/>
          </a:bodyPr>
          <a:lstStyle>
            <a:lvl1pPr algn="ctr">
              <a:defRPr sz="3600" b="1" i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13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2534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-Purpl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4400" y="1234467"/>
            <a:ext cx="10287000" cy="40504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3399FF"/>
              </a:buClr>
              <a:buFont typeface="Wingdings" charset="2"/>
              <a:buChar char="§"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defRPr>
            </a:lvl1pPr>
            <a:lvl2pPr>
              <a:buClr>
                <a:srgbClr val="3399FF"/>
              </a:buClr>
              <a:buFont typeface="Wingdings" charset="2"/>
              <a:buChar char="§"/>
              <a:defRPr sz="15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3399FF"/>
              </a:buClr>
              <a:buFont typeface="Wingdings" charset="2"/>
              <a:buChar char="§"/>
              <a:defRPr sz="13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261938"/>
            <a:ext cx="1028700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90500" dir="2700000">
                    <a:schemeClr val="bg1"/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026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-Purple Ba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203370"/>
            <a:ext cx="11430000" cy="89154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2400" b="1" i="0">
                <a:solidFill>
                  <a:srgbClr val="404040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833437"/>
            <a:ext cx="11430000" cy="54768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FontTx/>
              <a:buNone/>
              <a:defRPr sz="1800">
                <a:solidFill>
                  <a:srgbClr val="3399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726864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61938"/>
            <a:ext cx="1028700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 i="0">
                <a:solidFill>
                  <a:srgbClr val="404040"/>
                </a:solidFill>
                <a:effectLst>
                  <a:outerShdw blurRad="190500" dir="2700000">
                    <a:schemeClr val="bg1"/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085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1500" y="261938"/>
            <a:ext cx="10287000" cy="5715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 b="1" i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90500" dir="2700000">
                    <a:schemeClr val="bg1"/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31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7274"/>
            <a:ext cx="9715500" cy="137814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43313"/>
            <a:ext cx="8001000" cy="1643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" y="5959079"/>
            <a:ext cx="2667000" cy="34230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8DB93A-6048-44E1-A5C0-D107F1174481}" type="datetimeFigureOut">
              <a:rPr lang="en-US"/>
              <a:pPr>
                <a:defRPr/>
              </a:pPr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0" y="5959079"/>
            <a:ext cx="3619500" cy="34230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500" y="5959079"/>
            <a:ext cx="2667000" cy="34230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899323-BCA4-47EF-9A41-0820A393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1425238" cy="917575"/>
          </a:xfrm>
          <a:prstGeom prst="rect">
            <a:avLst/>
          </a:prstGeom>
        </p:spPr>
        <p:txBody>
          <a:bodyPr/>
          <a:lstStyle>
            <a:lvl1pPr>
              <a:defRPr lang="en-US" sz="2000" dirty="0" smtClean="0">
                <a:solidFill>
                  <a:srgbClr val="000000"/>
                </a:solidFill>
                <a:latin typeface="+mj-lt"/>
                <a:ea typeface="DejaVu Sans" charset="0"/>
                <a:cs typeface="+mj-cs"/>
              </a:defRPr>
            </a:lvl1pPr>
          </a:lstStyle>
          <a:p>
            <a:r>
              <a:rPr lang="en-US" sz="4400" kern="12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  <a:cs typeface="DejaVu Sans" charset="0"/>
              </a:rPr>
              <a:t>Training Materials…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60463"/>
            <a:ext cx="10282238" cy="457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no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430000" cy="571500"/>
          </a:xfrm>
          <a:prstGeom prst="rect">
            <a:avLst/>
          </a:prstGeom>
        </p:spPr>
        <p:txBody>
          <a:bodyPr lIns="114044" tIns="57013" rIns="114044" bIns="57013">
            <a:normAutofit/>
          </a:bodyPr>
          <a:lstStyle>
            <a:lvl1pPr algn="ctr" defTabSz="1004137" rtl="0" eaLnBrk="1" latinLnBrk="0" hangingPunct="1">
              <a:spcBef>
                <a:spcPct val="0"/>
              </a:spcBef>
              <a:buNone/>
              <a:defRPr lang="en-US" sz="2700" b="1" kern="1200" dirty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5789909"/>
            <a:ext cx="11430000" cy="639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4172" tIns="57083" rIns="114172" bIns="57083"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5341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" y="-25673"/>
            <a:ext cx="156048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/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ea typeface="ヒラギノ角ゴ Pro W3"/>
          <a:cs typeface="Arial" pitchFamily="34" charset="0"/>
        </a:defRPr>
      </a:lvl9pPr>
    </p:titleStyle>
    <p:bodyStyle>
      <a:lvl1pPr marL="344488" indent="-344488" algn="l" defTabSz="457200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85000"/>
        <a:buFont typeface="Arial" pitchFamily="34" charset="0"/>
        <a:buChar char="→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687388" indent="-230188" algn="l" defTabSz="457200" rtl="0" eaLnBrk="1" fontAlgn="base" hangingPunct="1">
        <a:spcBef>
          <a:spcPct val="20000"/>
        </a:spcBef>
        <a:spcAft>
          <a:spcPct val="0"/>
        </a:spcAft>
        <a:buClr>
          <a:srgbClr val="FFC000"/>
        </a:buClr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842793" cy="6447964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</p:pic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7721" y="2278583"/>
            <a:ext cx="4248054" cy="3400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3914800" y="694408"/>
            <a:ext cx="7443193" cy="2912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3080" rIns="90000" bIns="45000"/>
          <a:lstStyle/>
          <a:p>
            <a:pPr hangingPunct="1">
              <a:lnSpc>
                <a:spcPct val="102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4400" dirty="0" smtClean="0">
                <a:solidFill>
                  <a:srgbClr val="990099"/>
                </a:solidFill>
                <a:latin typeface="Impact" charset="0"/>
              </a:rPr>
              <a:t>      Grass Valley Master Control</a:t>
            </a:r>
            <a:endParaRPr lang="en-CA" sz="4400" dirty="0" smtClean="0">
              <a:solidFill>
                <a:srgbClr val="990099"/>
              </a:solidFill>
              <a:latin typeface="Impact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1143000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 err="1" smtClean="0">
                <a:solidFill>
                  <a:srgbClr val="660066"/>
                </a:solidFill>
                <a:latin typeface="맑은 고딕" pitchFamily="50" charset="-127"/>
                <a:ea typeface="맑은 고딕" pitchFamily="50" charset="-127"/>
              </a:rPr>
              <a:t>iMC</a:t>
            </a:r>
            <a:r>
              <a:rPr lang="en-CA" sz="4000" dirty="0" smtClean="0">
                <a:solidFill>
                  <a:srgbClr val="660066"/>
                </a:solidFill>
                <a:latin typeface="맑은 고딕" pitchFamily="50" charset="-127"/>
                <a:ea typeface="맑은 고딕" pitchFamily="50" charset="-127"/>
              </a:rPr>
              <a:t> S</a:t>
            </a:r>
            <a:r>
              <a:rPr lang="en-US" sz="4000" dirty="0" smtClean="0">
                <a:solidFill>
                  <a:srgbClr val="660066"/>
                </a:solidFill>
                <a:latin typeface="맑은 고딕" pitchFamily="50" charset="-127"/>
                <a:ea typeface="맑은 고딕" pitchFamily="50" charset="-127"/>
              </a:rPr>
              <a:t>YSTEM</a:t>
            </a:r>
            <a:r>
              <a:rPr lang="en-CA" sz="4000" dirty="0" smtClean="0">
                <a:solidFill>
                  <a:srgbClr val="6600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000" dirty="0" smtClean="0">
                <a:solidFill>
                  <a:srgbClr val="660066"/>
                </a:solidFill>
                <a:latin typeface="맑은 고딕" pitchFamily="50" charset="-127"/>
                <a:ea typeface="맑은 고딕" pitchFamily="50" charset="-127"/>
              </a:rPr>
              <a:t>소개</a:t>
            </a:r>
            <a:endParaRPr lang="en-CA" sz="4000" dirty="0">
              <a:solidFill>
                <a:srgbClr val="66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910431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89" y="1082427"/>
            <a:ext cx="7398822" cy="456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8" y="5727724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/>
          <p:cNvGrpSpPr/>
          <p:nvPr/>
        </p:nvGrpSpPr>
        <p:grpSpPr>
          <a:xfrm>
            <a:off x="6170651" y="2553227"/>
            <a:ext cx="1490168" cy="2887030"/>
            <a:chOff x="4876800" y="1644621"/>
            <a:chExt cx="1192134" cy="2457480"/>
          </a:xfrm>
        </p:grpSpPr>
        <p:sp>
          <p:nvSpPr>
            <p:cNvPr id="79" name="Freeform 51"/>
            <p:cNvSpPr>
              <a:spLocks/>
            </p:cNvSpPr>
            <p:nvPr/>
          </p:nvSpPr>
          <p:spPr bwMode="gray">
            <a:xfrm>
              <a:off x="4876800" y="1644621"/>
              <a:ext cx="1092200" cy="2457480"/>
            </a:xfrm>
            <a:custGeom>
              <a:avLst/>
              <a:gdLst>
                <a:gd name="T0" fmla="*/ 0 w 2346158"/>
                <a:gd name="T1" fmla="*/ 0 h 397042"/>
                <a:gd name="T2" fmla="*/ 0 w 2346158"/>
                <a:gd name="T3" fmla="*/ 0 h 397042"/>
                <a:gd name="T4" fmla="*/ 0 w 2346158"/>
                <a:gd name="T5" fmla="*/ 0 h 397042"/>
                <a:gd name="T6" fmla="*/ 0 w 2346158"/>
                <a:gd name="T7" fmla="*/ 0 h 3970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46158"/>
                <a:gd name="T13" fmla="*/ 0 h 397042"/>
                <a:gd name="T14" fmla="*/ 2346158 w 2346158"/>
                <a:gd name="T15" fmla="*/ 397042 h 397042"/>
                <a:gd name="connsiteX0" fmla="*/ 0 w 2346158"/>
                <a:gd name="connsiteY0" fmla="*/ 704027 h 704027"/>
                <a:gd name="connsiteX1" fmla="*/ 0 w 2346158"/>
                <a:gd name="connsiteY1" fmla="*/ 0 h 704027"/>
                <a:gd name="connsiteX2" fmla="*/ 2346158 w 2346158"/>
                <a:gd name="connsiteY2" fmla="*/ 0 h 704027"/>
                <a:gd name="connsiteX3" fmla="*/ 2346158 w 2346158"/>
                <a:gd name="connsiteY3" fmla="*/ 216568 h 704027"/>
                <a:gd name="connsiteX0" fmla="*/ 0 w 2363447"/>
                <a:gd name="connsiteY0" fmla="*/ 704027 h 704027"/>
                <a:gd name="connsiteX1" fmla="*/ 0 w 2363447"/>
                <a:gd name="connsiteY1" fmla="*/ 0 h 704027"/>
                <a:gd name="connsiteX2" fmla="*/ 2346158 w 2363447"/>
                <a:gd name="connsiteY2" fmla="*/ 0 h 704027"/>
                <a:gd name="connsiteX3" fmla="*/ 2363447 w 2363447"/>
                <a:gd name="connsiteY3" fmla="*/ 304278 h 704027"/>
                <a:gd name="connsiteX0" fmla="*/ 0 w 2363447"/>
                <a:gd name="connsiteY0" fmla="*/ 704027 h 704027"/>
                <a:gd name="connsiteX1" fmla="*/ 0 w 2363447"/>
                <a:gd name="connsiteY1" fmla="*/ 0 h 704027"/>
                <a:gd name="connsiteX2" fmla="*/ 2346158 w 2363447"/>
                <a:gd name="connsiteY2" fmla="*/ 0 h 704027"/>
                <a:gd name="connsiteX3" fmla="*/ 2363447 w 2363447"/>
                <a:gd name="connsiteY3" fmla="*/ 402952 h 704027"/>
                <a:gd name="connsiteX0" fmla="*/ 0 w 2346158"/>
                <a:gd name="connsiteY0" fmla="*/ 1144925 h 1144925"/>
                <a:gd name="connsiteX1" fmla="*/ 0 w 2346158"/>
                <a:gd name="connsiteY1" fmla="*/ 440898 h 1144925"/>
                <a:gd name="connsiteX2" fmla="*/ 2346158 w 2346158"/>
                <a:gd name="connsiteY2" fmla="*/ 440898 h 1144925"/>
                <a:gd name="connsiteX3" fmla="*/ 2346158 w 2346158"/>
                <a:gd name="connsiteY3" fmla="*/ 0 h 1144925"/>
                <a:gd name="connsiteX0" fmla="*/ 0 w 2346158"/>
                <a:gd name="connsiteY0" fmla="*/ 1623018 h 1623018"/>
                <a:gd name="connsiteX1" fmla="*/ 0 w 2346158"/>
                <a:gd name="connsiteY1" fmla="*/ 440898 h 1623018"/>
                <a:gd name="connsiteX2" fmla="*/ 2346158 w 2346158"/>
                <a:gd name="connsiteY2" fmla="*/ 440898 h 1623018"/>
                <a:gd name="connsiteX3" fmla="*/ 2346158 w 2346158"/>
                <a:gd name="connsiteY3" fmla="*/ 0 h 16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158" h="1623018">
                  <a:moveTo>
                    <a:pt x="0" y="1623018"/>
                  </a:moveTo>
                  <a:lnTo>
                    <a:pt x="0" y="440898"/>
                  </a:lnTo>
                  <a:lnTo>
                    <a:pt x="2346158" y="440898"/>
                  </a:lnTo>
                  <a:lnTo>
                    <a:pt x="2346158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25"/>
            <p:cNvSpPr txBox="1">
              <a:spLocks noChangeArrowheads="1"/>
            </p:cNvSpPr>
            <p:nvPr/>
          </p:nvSpPr>
          <p:spPr bwMode="gray">
            <a:xfrm>
              <a:off x="5138420" y="2342568"/>
              <a:ext cx="930514" cy="27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Ethern</a:t>
              </a:r>
              <a:r>
                <a: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lang="en-US" sz="16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endParaRPr 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819" name="Line 4"/>
          <p:cNvSpPr>
            <a:spLocks noChangeShapeType="1"/>
          </p:cNvSpPr>
          <p:nvPr/>
        </p:nvSpPr>
        <p:spPr bwMode="gray">
          <a:xfrm>
            <a:off x="3121061" y="4736186"/>
            <a:ext cx="1128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20" name="Line 5"/>
          <p:cNvSpPr>
            <a:spLocks noChangeShapeType="1"/>
          </p:cNvSpPr>
          <p:nvPr/>
        </p:nvSpPr>
        <p:spPr bwMode="gray">
          <a:xfrm>
            <a:off x="3121061" y="5033843"/>
            <a:ext cx="1128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21" name="Line 11"/>
          <p:cNvSpPr>
            <a:spLocks noChangeShapeType="1"/>
          </p:cNvSpPr>
          <p:nvPr/>
        </p:nvSpPr>
        <p:spPr bwMode="gray">
          <a:xfrm>
            <a:off x="6586574" y="4628704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22" name="Line 14"/>
          <p:cNvSpPr>
            <a:spLocks noChangeShapeType="1"/>
          </p:cNvSpPr>
          <p:nvPr/>
        </p:nvSpPr>
        <p:spPr bwMode="gray">
          <a:xfrm>
            <a:off x="6567912" y="4807625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23" name="Text Box 15"/>
          <p:cNvSpPr txBox="1">
            <a:spLocks noChangeArrowheads="1"/>
          </p:cNvSpPr>
          <p:nvPr/>
        </p:nvSpPr>
        <p:spPr bwMode="gray">
          <a:xfrm>
            <a:off x="6889786" y="4655077"/>
            <a:ext cx="1208088" cy="28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PST</a:t>
            </a:r>
          </a:p>
        </p:txBody>
      </p:sp>
      <p:sp>
        <p:nvSpPr>
          <p:cNvPr id="34824" name="Text Box 16"/>
          <p:cNvSpPr txBox="1">
            <a:spLocks noChangeArrowheads="1"/>
          </p:cNvSpPr>
          <p:nvPr/>
        </p:nvSpPr>
        <p:spPr bwMode="gray">
          <a:xfrm>
            <a:off x="6889787" y="4448406"/>
            <a:ext cx="1084263" cy="28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PGM</a:t>
            </a:r>
          </a:p>
        </p:txBody>
      </p:sp>
      <p:sp>
        <p:nvSpPr>
          <p:cNvPr id="34825" name="Text Box 34"/>
          <p:cNvSpPr txBox="1">
            <a:spLocks noChangeArrowheads="1"/>
          </p:cNvSpPr>
          <p:nvPr/>
        </p:nvSpPr>
        <p:spPr bwMode="gray">
          <a:xfrm>
            <a:off x="3763634" y="4729457"/>
            <a:ext cx="542925" cy="31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/>
              <a:t>B</a:t>
            </a:r>
          </a:p>
        </p:txBody>
      </p:sp>
      <p:sp>
        <p:nvSpPr>
          <p:cNvPr id="34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Master Control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구성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30" name="Text Box 34"/>
          <p:cNvSpPr txBox="1">
            <a:spLocks noChangeArrowheads="1"/>
          </p:cNvSpPr>
          <p:nvPr/>
        </p:nvSpPr>
        <p:spPr bwMode="gray">
          <a:xfrm>
            <a:off x="3768764" y="4423250"/>
            <a:ext cx="542925" cy="31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/>
              <a:t>A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855825" y="4586316"/>
            <a:ext cx="722313" cy="683455"/>
            <a:chOff x="189626" y="2581615"/>
            <a:chExt cx="1128712" cy="684212"/>
          </a:xfrm>
        </p:grpSpPr>
        <p:sp>
          <p:nvSpPr>
            <p:cNvPr id="34867" name="Line 4"/>
            <p:cNvSpPr>
              <a:spLocks noChangeShapeType="1"/>
            </p:cNvSpPr>
            <p:nvPr/>
          </p:nvSpPr>
          <p:spPr bwMode="gray">
            <a:xfrm>
              <a:off x="189626" y="258161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8" name="Line 5"/>
            <p:cNvSpPr>
              <a:spLocks noChangeShapeType="1"/>
            </p:cNvSpPr>
            <p:nvPr/>
          </p:nvSpPr>
          <p:spPr bwMode="gray">
            <a:xfrm>
              <a:off x="189626" y="275306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9" name="Line 6"/>
            <p:cNvSpPr>
              <a:spLocks noChangeShapeType="1"/>
            </p:cNvSpPr>
            <p:nvPr/>
          </p:nvSpPr>
          <p:spPr bwMode="gray">
            <a:xfrm>
              <a:off x="189626" y="292451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0" name="Line 7"/>
            <p:cNvSpPr>
              <a:spLocks noChangeShapeType="1"/>
            </p:cNvSpPr>
            <p:nvPr/>
          </p:nvSpPr>
          <p:spPr bwMode="gray">
            <a:xfrm>
              <a:off x="189626" y="3094377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71" name="Line 8"/>
            <p:cNvSpPr>
              <a:spLocks noChangeShapeType="1"/>
            </p:cNvSpPr>
            <p:nvPr/>
          </p:nvSpPr>
          <p:spPr bwMode="gray">
            <a:xfrm>
              <a:off x="189626" y="3265827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9" name="Text Box 34"/>
          <p:cNvSpPr txBox="1">
            <a:spLocks noChangeArrowheads="1"/>
          </p:cNvSpPr>
          <p:nvPr/>
        </p:nvSpPr>
        <p:spPr bwMode="gray">
          <a:xfrm>
            <a:off x="3735424" y="5295815"/>
            <a:ext cx="542925" cy="31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/>
              <a:t>A</a:t>
            </a:r>
          </a:p>
        </p:txBody>
      </p:sp>
      <p:sp>
        <p:nvSpPr>
          <p:cNvPr id="34840" name="Text Box 34"/>
          <p:cNvSpPr txBox="1">
            <a:spLocks noChangeArrowheads="1"/>
          </p:cNvSpPr>
          <p:nvPr/>
        </p:nvSpPr>
        <p:spPr bwMode="gray">
          <a:xfrm>
            <a:off x="3738599" y="5601509"/>
            <a:ext cx="542925" cy="31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/>
              <a:t>B</a:t>
            </a:r>
          </a:p>
        </p:txBody>
      </p:sp>
      <p:sp>
        <p:nvSpPr>
          <p:cNvPr id="34841" name="Line 4"/>
          <p:cNvSpPr>
            <a:spLocks noChangeShapeType="1"/>
          </p:cNvSpPr>
          <p:nvPr/>
        </p:nvSpPr>
        <p:spPr bwMode="gray">
          <a:xfrm>
            <a:off x="3199277" y="5033843"/>
            <a:ext cx="1128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42" name="Line 5"/>
          <p:cNvSpPr>
            <a:spLocks noChangeShapeType="1"/>
          </p:cNvSpPr>
          <p:nvPr/>
        </p:nvSpPr>
        <p:spPr bwMode="gray">
          <a:xfrm>
            <a:off x="3087724" y="5886254"/>
            <a:ext cx="1128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713" tIns="44355" rIns="88713" bIns="44355"/>
          <a:lstStyle/>
          <a:p>
            <a:endParaRPr lang="en-US"/>
          </a:p>
        </p:txBody>
      </p:sp>
      <p:sp>
        <p:nvSpPr>
          <p:cNvPr id="34847" name="Rectangle 9"/>
          <p:cNvSpPr>
            <a:spLocks noChangeArrowheads="1"/>
          </p:cNvSpPr>
          <p:nvPr/>
        </p:nvSpPr>
        <p:spPr bwMode="gray">
          <a:xfrm>
            <a:off x="2547977" y="3859105"/>
            <a:ext cx="1024254" cy="2476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8713" tIns="44355" rIns="88713" bIns="44355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Station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Router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855825" y="5475316"/>
            <a:ext cx="722313" cy="683455"/>
            <a:chOff x="189626" y="2581615"/>
            <a:chExt cx="1128712" cy="684212"/>
          </a:xfrm>
        </p:grpSpPr>
        <p:sp>
          <p:nvSpPr>
            <p:cNvPr id="80" name="Line 4"/>
            <p:cNvSpPr>
              <a:spLocks noChangeShapeType="1"/>
            </p:cNvSpPr>
            <p:nvPr/>
          </p:nvSpPr>
          <p:spPr bwMode="gray">
            <a:xfrm>
              <a:off x="189626" y="258161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"/>
            <p:cNvSpPr>
              <a:spLocks noChangeShapeType="1"/>
            </p:cNvSpPr>
            <p:nvPr/>
          </p:nvSpPr>
          <p:spPr bwMode="gray">
            <a:xfrm>
              <a:off x="189626" y="275306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6"/>
            <p:cNvSpPr>
              <a:spLocks noChangeShapeType="1"/>
            </p:cNvSpPr>
            <p:nvPr/>
          </p:nvSpPr>
          <p:spPr bwMode="gray">
            <a:xfrm>
              <a:off x="189626" y="2924515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/>
            <p:cNvSpPr>
              <a:spLocks noChangeShapeType="1"/>
            </p:cNvSpPr>
            <p:nvPr/>
          </p:nvSpPr>
          <p:spPr bwMode="gray">
            <a:xfrm>
              <a:off x="189626" y="3094377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gray">
            <a:xfrm>
              <a:off x="189626" y="3265827"/>
              <a:ext cx="1128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4"/>
          <p:cNvGrpSpPr/>
          <p:nvPr/>
        </p:nvGrpSpPr>
        <p:grpSpPr>
          <a:xfrm>
            <a:off x="1855825" y="4046566"/>
            <a:ext cx="722313" cy="342520"/>
            <a:chOff x="1386841" y="2855069"/>
            <a:chExt cx="577850" cy="274016"/>
          </a:xfrm>
        </p:grpSpPr>
        <p:sp>
          <p:nvSpPr>
            <p:cNvPr id="90" name="Line 4"/>
            <p:cNvSpPr>
              <a:spLocks noChangeShapeType="1"/>
            </p:cNvSpPr>
            <p:nvPr/>
          </p:nvSpPr>
          <p:spPr bwMode="gray">
            <a:xfrm>
              <a:off x="1386841" y="2855069"/>
              <a:ext cx="577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gray">
            <a:xfrm>
              <a:off x="1386841" y="2992077"/>
              <a:ext cx="577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gray">
            <a:xfrm>
              <a:off x="1386841" y="3129085"/>
              <a:ext cx="577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" name="Picture 56" descr="PanelHead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23" y="1377171"/>
            <a:ext cx="2671641" cy="116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55"/>
          <p:cNvGrpSpPr/>
          <p:nvPr/>
        </p:nvGrpSpPr>
        <p:grpSpPr>
          <a:xfrm>
            <a:off x="1032200" y="2735960"/>
            <a:ext cx="2884408" cy="1112366"/>
            <a:chOff x="766042" y="1802507"/>
            <a:chExt cx="2307526" cy="889893"/>
          </a:xfrm>
        </p:grpSpPr>
        <p:grpSp>
          <p:nvGrpSpPr>
            <p:cNvPr id="9" name="Group 57"/>
            <p:cNvGrpSpPr/>
            <p:nvPr/>
          </p:nvGrpSpPr>
          <p:grpSpPr>
            <a:xfrm>
              <a:off x="766042" y="1802507"/>
              <a:ext cx="2307526" cy="547683"/>
              <a:chOff x="766042" y="1802507"/>
              <a:chExt cx="2307526" cy="547683"/>
            </a:xfrm>
          </p:grpSpPr>
          <p:pic>
            <p:nvPicPr>
              <p:cNvPr id="59" name="Picture 22" descr="HP MSA2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042" y="2099217"/>
                <a:ext cx="2307526" cy="250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6"/>
              <p:cNvSpPr txBox="1">
                <a:spLocks noChangeArrowheads="1"/>
              </p:cNvSpPr>
              <p:nvPr/>
            </p:nvSpPr>
            <p:spPr bwMode="auto">
              <a:xfrm>
                <a:off x="1204260" y="1802507"/>
                <a:ext cx="1701714" cy="302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Futura Md BT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Futura Md BT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Futura Md BT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Futura Md BT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Futura Md BT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utura Md BT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utura Md BT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utura Md BT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Futura Md BT"/>
                  </a:defRPr>
                </a:lvl9pPr>
              </a:lstStyle>
              <a:p>
                <a:pPr algn="ctr" eaLnBrk="1" hangingPunct="1"/>
                <a:r>
                  <a:rPr lang="en-GB" sz="2000" dirty="0" smtClean="0"/>
                  <a:t> </a:t>
                </a:r>
                <a:r>
                  <a:rPr lang="en-GB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NV920</a:t>
                </a:r>
                <a:endParaRPr lang="en-CA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2" name="Line 19"/>
            <p:cNvSpPr>
              <a:spLocks noChangeShapeType="1"/>
            </p:cNvSpPr>
            <p:nvPr/>
          </p:nvSpPr>
          <p:spPr bwMode="gray">
            <a:xfrm>
              <a:off x="2423160" y="2365414"/>
              <a:ext cx="0" cy="32698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gray">
            <a:xfrm>
              <a:off x="1783789" y="2408812"/>
              <a:ext cx="664457" cy="25704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Futura Md BT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Futura Md BT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Serial</a:t>
              </a:r>
            </a:p>
          </p:txBody>
        </p:sp>
      </p:grpSp>
      <p:pic>
        <p:nvPicPr>
          <p:cNvPr id="34845" name="Picture 4" descr="IS750 side glo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71986" y="4324437"/>
            <a:ext cx="2522536" cy="9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789152" y="3130534"/>
            <a:ext cx="1708784" cy="26456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2504" tIns="56181" rIns="112504" bIns="56181"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Router DB</a:t>
            </a:r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gray">
          <a:xfrm>
            <a:off x="8002623" y="2539022"/>
            <a:ext cx="1085850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iMC</a:t>
            </a:r>
            <a:r>
              <a:rPr lang="en-US" sz="1600" dirty="0"/>
              <a:t> 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panel</a:t>
            </a:r>
            <a:endParaRPr 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 Box 15"/>
          <p:cNvSpPr txBox="1">
            <a:spLocks noChangeArrowheads="1"/>
          </p:cNvSpPr>
          <p:nvPr/>
        </p:nvSpPr>
        <p:spPr bwMode="gray">
          <a:xfrm>
            <a:off x="5219997" y="5483741"/>
            <a:ext cx="779461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8713" tIns="44355" rIns="88713" bIns="4435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Futura Md BT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utura Md BT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500" dirty="0" smtClean="0">
                <a:solidFill>
                  <a:schemeClr val="bg1"/>
                </a:solidFill>
              </a:rPr>
              <a:t>I50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32" name="Text Box 25"/>
          <p:cNvSpPr txBox="1">
            <a:spLocks noChangeArrowheads="1"/>
          </p:cNvSpPr>
          <p:nvPr/>
        </p:nvSpPr>
        <p:spPr bwMode="gray">
          <a:xfrm>
            <a:off x="4864369" y="4518581"/>
            <a:ext cx="1536480" cy="31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504" tIns="56181" rIns="112504" bIns="56181">
            <a:spAutoFit/>
          </a:bodyPr>
          <a:lstStyle>
            <a:defPPr>
              <a:defRPr lang="en-GB"/>
            </a:defPPr>
            <a:lvl1pPr algn="ctr" eaLnBrk="1" hangingPunct="1">
              <a:spcBef>
                <a:spcPct val="50000"/>
              </a:spcBef>
              <a:defRPr sz="1400" b="1">
                <a:solidFill>
                  <a:srgbClr val="FF0000"/>
                </a:solidFill>
                <a:latin typeface="Futura Md BT"/>
              </a:defRPr>
            </a:lvl1pPr>
            <a:lvl2pPr marL="742950" indent="-285750" eaLnBrk="0" hangingPunct="0">
              <a:defRPr sz="2400" b="1">
                <a:latin typeface="Futura Md BT"/>
              </a:defRPr>
            </a:lvl2pPr>
            <a:lvl3pPr marL="1143000" indent="-228600" eaLnBrk="0" hangingPunct="0">
              <a:defRPr sz="2400" b="1">
                <a:latin typeface="Futura Md BT"/>
              </a:defRPr>
            </a:lvl3pPr>
            <a:lvl4pPr marL="1600200" indent="-228600" eaLnBrk="0" hangingPunct="0">
              <a:defRPr sz="2400" b="1">
                <a:latin typeface="Futura Md BT"/>
              </a:defRPr>
            </a:lvl4pPr>
            <a:lvl5pPr marL="2057400" indent="-228600" eaLnBrk="0" hangingPunct="0">
              <a:defRPr sz="2400" b="1">
                <a:latin typeface="Futura Md B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Futura Md B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Futura Md B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Futura Md B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Futura Md BT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IS750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7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8" y="5717602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018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1143000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>
                <a:solidFill>
                  <a:srgbClr val="660066"/>
                </a:solidFill>
                <a:latin typeface="Impact" pitchFamily="34" charset="0"/>
              </a:rPr>
              <a:t>	</a:t>
            </a: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Imagestore 750 block diagram</a:t>
            </a:r>
            <a:endParaRPr lang="en-CA" sz="4000" dirty="0">
              <a:solidFill>
                <a:srgbClr val="660066"/>
              </a:solidFill>
              <a:latin typeface="Impac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1054447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276" y="982439"/>
            <a:ext cx="48936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1054100"/>
            <a:ext cx="10944225" cy="4897438"/>
          </a:xfrm>
          <a:prstGeom prst="rect">
            <a:avLst/>
          </a:prstGeom>
        </p:spPr>
        <p:txBody>
          <a:bodyPr/>
          <a:lstStyle/>
          <a:p>
            <a:pPr marL="635000" indent="-635000">
              <a:lnSpc>
                <a:spcPct val="10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None/>
              <a:tabLst>
                <a:tab pos="3149600" algn="l"/>
              </a:tabLst>
            </a:pP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 and outputs include:</a:t>
            </a: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SDI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입력 가능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HD/SD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입력 가능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External </a:t>
            </a:r>
            <a:r>
              <a:rPr 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keyer</a:t>
            </a: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(fill and key).</a:t>
            </a: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C/D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입력은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third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keyer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장비를 위해 사용 가능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GPIO (IN/Out, LTC and Dolby metadata).</a:t>
            </a: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AES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SDI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(PGM / PWV / Clean feed  / monitor).</a:t>
            </a:r>
          </a:p>
          <a:p>
            <a:pPr marL="635000" indent="-32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 port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Ethernet port.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5710832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1143000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>
                <a:solidFill>
                  <a:srgbClr val="660066"/>
                </a:solidFill>
                <a:latin typeface="Impact" pitchFamily="34" charset="0"/>
              </a:rPr>
              <a:t>	</a:t>
            </a: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Control Panels for the </a:t>
            </a:r>
            <a:r>
              <a:rPr lang="en-CA" sz="4000" dirty="0" err="1" smtClean="0">
                <a:solidFill>
                  <a:srgbClr val="660066"/>
                </a:solidFill>
                <a:latin typeface="Impact" pitchFamily="34" charset="0"/>
              </a:rPr>
              <a:t>iMC</a:t>
            </a: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 System</a:t>
            </a:r>
            <a:endParaRPr lang="en-CA" sz="4000" dirty="0">
              <a:solidFill>
                <a:srgbClr val="660066"/>
              </a:solidFill>
              <a:latin typeface="Impact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0" y="1270000"/>
            <a:ext cx="10944225" cy="4608513"/>
          </a:xfrm>
          <a:prstGeom prst="rect">
            <a:avLst/>
          </a:prstGeom>
        </p:spPr>
        <p:txBody>
          <a:bodyPr/>
          <a:lstStyle/>
          <a:p>
            <a:pPr marL="635000" indent="-635000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iMC-Panel-300: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사이즈 컨트롤 패널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1400" lvl="1" indent="-431800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</a:pP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기능 버튼과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조이스틱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LCD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터치 스크린 사용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81400" lvl="1" indent="-431800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버튼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LCD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타입으로 글자 및 색상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1054447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5737225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 bwMode="auto">
          <a:xfrm>
            <a:off x="0" y="1054447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400" y="738188"/>
            <a:ext cx="10824200" cy="569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1143000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>
                <a:solidFill>
                  <a:srgbClr val="660066"/>
                </a:solidFill>
                <a:latin typeface="Impact" pitchFamily="34" charset="0"/>
              </a:rPr>
              <a:t>	</a:t>
            </a: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Imagestore 750 video processing:</a:t>
            </a:r>
            <a:endParaRPr lang="en-CA" sz="4000" dirty="0">
              <a:solidFill>
                <a:srgbClr val="660066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787524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>
                <a:solidFill>
                  <a:srgbClr val="660066"/>
                </a:solidFill>
                <a:latin typeface="Impact" pitchFamily="34" charset="0"/>
              </a:rPr>
              <a:t>	</a:t>
            </a: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Control Panel features</a:t>
            </a:r>
            <a:endParaRPr lang="en-CA" sz="4000" dirty="0">
              <a:solidFill>
                <a:srgbClr val="660066"/>
              </a:solidFill>
              <a:latin typeface="Impac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1054447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15200" y="406376"/>
            <a:ext cx="3744416" cy="225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6408" y="1414487"/>
            <a:ext cx="1094521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indent="-635000" eaLnBrk="0">
              <a:lnSpc>
                <a:spcPct val="100000"/>
              </a:lnSpc>
              <a:spcAft>
                <a:spcPts val="600"/>
              </a:spcAft>
              <a:buClr>
                <a:srgbClr val="00CC99">
                  <a:lumMod val="75000"/>
                </a:srgbClr>
              </a:buClr>
              <a:tabLst>
                <a:tab pos="3149600" algn="l"/>
              </a:tabLst>
            </a:pPr>
            <a:r>
              <a:rPr lang="ko-KR" alt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독립적인 </a:t>
            </a:r>
            <a:r>
              <a:rPr lang="ko-KR" altLang="en-US" sz="2400" b="1" dirty="0" err="1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다운스트림</a:t>
            </a:r>
            <a:r>
              <a:rPr lang="ko-KR" alt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키어 </a:t>
            </a: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(DSKs):</a:t>
            </a:r>
          </a:p>
          <a:p>
            <a:pPr marL="635000" lvl="0" indent="-635000" eaLnBrk="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패널을 통해 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독립적인 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DSK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제어</a:t>
            </a:r>
            <a:endParaRPr lang="en-US" sz="240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lvl="0" indent="-635000" eaLnBrk="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Key/Fill 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신호 독립적으로 제어가능</a:t>
            </a:r>
            <a:endParaRPr lang="en-US" sz="240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lvl="0" indent="-635000" eaLnBrk="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 parameter(clip, gain, transparency)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개별 설정 가능</a:t>
            </a:r>
            <a:endParaRPr lang="en-US" sz="2400" kern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lvl="0" indent="-635000" eaLnBrk="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DSK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내부 키어</a:t>
            </a:r>
            <a:r>
              <a:rPr 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(stills / animations)</a:t>
            </a:r>
            <a:r>
              <a:rPr lang="ko-KR" altLang="en-US" sz="24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sz="24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240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Keyer</a:t>
            </a:r>
            <a:r>
              <a:rPr lang="ko-KR" altLang="en-US" sz="24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ko-KR" altLang="en-US" sz="2400" kern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sz="24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sz="24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35000" indent="-635000" eaLnBrk="0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ko-KR" altLang="en-US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</a:t>
            </a:r>
            <a:r>
              <a:rPr lang="ko-KR" altLang="en-US" sz="2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요구에 따라 다양하게 버튼을 구성 </a:t>
            </a:r>
            <a:r>
              <a:rPr lang="ko-KR" altLang="en-US" sz="24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95" y="5736480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0" y="1"/>
            <a:ext cx="8955360" cy="105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17640" rIns="0" bIns="0" anchor="ctr"/>
          <a:lstStyle/>
          <a:p>
            <a:pPr algn="ctr" hangingPunct="1">
              <a:tabLst>
                <a:tab pos="0" algn="l"/>
                <a:tab pos="720725" algn="l"/>
                <a:tab pos="1444625" algn="l"/>
                <a:tab pos="2168525" algn="l"/>
                <a:tab pos="2892425" algn="l"/>
                <a:tab pos="3616325" algn="l"/>
                <a:tab pos="4343400" algn="l"/>
                <a:tab pos="5064125" algn="l"/>
                <a:tab pos="5788025" algn="l"/>
                <a:tab pos="6511925" algn="l"/>
                <a:tab pos="7235825" algn="l"/>
                <a:tab pos="7959725" algn="l"/>
                <a:tab pos="8686800" algn="l"/>
                <a:tab pos="9407525" algn="l"/>
                <a:tab pos="10131425" algn="l"/>
                <a:tab pos="10855325" algn="l"/>
                <a:tab pos="10856913" algn="l"/>
                <a:tab pos="10858500" algn="l"/>
              </a:tabLst>
            </a:pPr>
            <a:r>
              <a:rPr lang="en-CA" sz="4000" dirty="0" smtClean="0">
                <a:solidFill>
                  <a:srgbClr val="660066"/>
                </a:solidFill>
                <a:latin typeface="Impact" pitchFamily="34" charset="0"/>
              </a:rPr>
              <a:t>Sections of iMC-Panel-100</a:t>
            </a:r>
            <a:endParaRPr lang="en-CA" sz="4000" dirty="0">
              <a:solidFill>
                <a:srgbClr val="660066"/>
              </a:solidFill>
              <a:latin typeface="Impac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1054447"/>
            <a:ext cx="11430000" cy="0"/>
          </a:xfrm>
          <a:prstGeom prst="line">
            <a:avLst/>
          </a:prstGeom>
          <a:solidFill>
            <a:srgbClr val="00B8FF"/>
          </a:solidFill>
          <a:ln w="34925" cap="flat" cmpd="thickThin" algn="ctr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5281" y="83281"/>
            <a:ext cx="3050704" cy="147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5"/>
          <p:cNvSpPr>
            <a:spLocks noGrp="1"/>
          </p:cNvSpPr>
          <p:nvPr>
            <p:ph idx="4294967295"/>
          </p:nvPr>
        </p:nvSpPr>
        <p:spPr>
          <a:xfrm>
            <a:off x="0" y="1054100"/>
            <a:ext cx="10944225" cy="49688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None/>
              <a:tabLst>
                <a:tab pos="3149600" algn="l"/>
              </a:tabLst>
            </a:pPr>
            <a:r>
              <a:rPr lang="en-US" altLang="ko-KR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2400" b="1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오디오 </a:t>
            </a:r>
            <a:r>
              <a:rPr lang="ko-KR" alt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</a:t>
            </a:r>
            <a:r>
              <a:rPr lang="en-US" altLang="ko-KR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미터 설정</a:t>
            </a:r>
            <a:r>
              <a:rPr lang="en-US" altLang="ko-KR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en-US" sz="2400" b="1" dirty="0" smtClean="0">
              <a:solidFill>
                <a:srgbClr val="66006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60475" indent="-6429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‛</a:t>
            </a: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Audio Monitoring’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통한 </a:t>
            </a:r>
            <a:r>
              <a:rPr lang="en-US" sz="24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‛</a:t>
            </a: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Gain’</a:t>
            </a:r>
            <a:r>
              <a:rPr lang="en-US" sz="24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8013" lvl="1" indent="-6175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 A / CLN</a:t>
            </a:r>
          </a:p>
          <a:p>
            <a:pPr marL="1878013" lvl="1" indent="-6175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  <a:tabLst>
                <a:tab pos="3149600" algn="l"/>
              </a:tabLst>
            </a:pP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Mon B / MON</a:t>
            </a:r>
          </a:p>
          <a:p>
            <a:pPr marL="1260475" indent="-6429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IS-750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8013" lvl="1" indent="-6175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  <a:tabLst>
                <a:tab pos="3149600" algn="l"/>
              </a:tabLst>
            </a:pP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CLN</a:t>
            </a:r>
            <a:r>
              <a:rPr lang="en-US" sz="24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IS-750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클린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8013" lvl="1" indent="-6175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  <a:tabLst>
                <a:tab pos="3149600" algn="l"/>
              </a:tabLst>
            </a:pPr>
            <a:r>
              <a:rPr lang="en-US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</a:t>
            </a:r>
            <a:r>
              <a:rPr lang="en-US" sz="240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IS-750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 출력</a:t>
            </a:r>
            <a:endParaRPr lang="en-US" altLang="ko-KR" sz="2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None/>
              <a:tabLst>
                <a:tab pos="3149600" algn="l"/>
              </a:tabLst>
            </a:pPr>
            <a:r>
              <a:rPr lang="en-US" altLang="ko-KR" sz="2400" b="1" dirty="0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2400" b="1" smtClean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트랜지션 </a:t>
            </a:r>
            <a:r>
              <a:rPr lang="ko-KR" altLang="en-US" sz="2400" b="1" dirty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버튼</a:t>
            </a:r>
            <a:r>
              <a:rPr lang="en-US" altLang="ko-KR" sz="2400" b="1" dirty="0">
                <a:solidFill>
                  <a:srgbClr val="66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1260475" indent="-642938"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변경이 가능한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트랜지션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60475" indent="-642938">
              <a:lnSpc>
                <a:spcPct val="100000"/>
              </a:lnSpc>
              <a:spcAft>
                <a:spcPts val="600"/>
              </a:spcAft>
              <a:buClr>
                <a:srgbClr val="660066"/>
              </a:buClr>
              <a:buSzPct val="100000"/>
              <a:buFont typeface="Wingdings" pitchFamily="2" charset="2"/>
              <a:buChar char="§"/>
              <a:tabLst>
                <a:tab pos="3149600" algn="l"/>
              </a:tabLst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/V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페이트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지정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78013" lvl="1" indent="-6175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75000"/>
              <a:buFont typeface="Wingdings" pitchFamily="2" charset="2"/>
              <a:buChar char="Ø"/>
              <a:tabLst>
                <a:tab pos="3149600" algn="l"/>
              </a:tabLst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1144" y="2412202"/>
            <a:ext cx="4274841" cy="203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5717602"/>
            <a:ext cx="26384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982932" y="4284569"/>
            <a:ext cx="37545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5000" dirty="0" smtClean="0">
                <a:latin typeface="나눔손글씨 펜" pitchFamily="66" charset="-127"/>
                <a:ea typeface="나눔손글씨 펜" pitchFamily="66" charset="-127"/>
              </a:rPr>
              <a:t>.</a:t>
            </a:r>
            <a:r>
              <a:rPr lang="ko-KR" altLang="en-US" sz="5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50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30533" y="127909"/>
            <a:ext cx="2475467" cy="8468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89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80474" cy="64293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37704" y="4846261"/>
            <a:ext cx="2347116" cy="564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Company : </a:t>
            </a:r>
            <a:r>
              <a:rPr lang="ko-KR" altLang="en-US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㈜</a:t>
            </a:r>
            <a:r>
              <a:rPr lang="ko-KR" altLang="en-US" sz="1100" b="0" dirty="0" err="1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재인엠엔씨</a:t>
            </a:r>
            <a:endParaRPr lang="en-US" altLang="ko-KR" sz="1100" b="0" dirty="0" smtClean="0">
              <a:solidFill>
                <a:schemeClr val="accent1"/>
              </a:solidFill>
              <a:latin typeface="Calibri" pitchFamily="34" charset="0"/>
              <a:ea typeface="맑은 고딕" pitchFamily="50" charset="-127"/>
              <a:cs typeface="Calibri" pitchFamily="34" charset="0"/>
            </a:endParaRPr>
          </a:p>
          <a:p>
            <a:pPr algn="r"/>
            <a:r>
              <a:rPr lang="en-US" altLang="ko-KR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Contact : 02-761-1226</a:t>
            </a:r>
          </a:p>
          <a:p>
            <a:pPr algn="r"/>
            <a:r>
              <a:rPr lang="en-US" altLang="ko-KR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               </a:t>
            </a:r>
            <a:r>
              <a:rPr lang="ko-KR" altLang="en-US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김승언 대표</a:t>
            </a:r>
            <a:r>
              <a:rPr lang="en-US" altLang="ko-KR" sz="1100" b="0" dirty="0" smtClean="0">
                <a:solidFill>
                  <a:schemeClr val="accent1"/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 010-9094-6357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397" y="4150791"/>
            <a:ext cx="1433423" cy="4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584958" y="2269292"/>
            <a:ext cx="3818674" cy="807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감사합니다</a:t>
            </a:r>
            <a:r>
              <a:rPr lang="en-US" altLang="ko-KR" sz="50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.</a:t>
            </a:r>
            <a:r>
              <a:rPr lang="ko-KR" altLang="en-US" sz="5000" dirty="0" smtClean="0">
                <a:solidFill>
                  <a:schemeClr val="tx1"/>
                </a:solidFill>
                <a:latin typeface="나눔손글씨 펜" pitchFamily="66" charset="-127"/>
                <a:ea typeface="나눔손글씨 펜" pitchFamily="66" charset="-127"/>
              </a:rPr>
              <a:t> </a:t>
            </a:r>
            <a:endParaRPr lang="en-US" altLang="ko-KR" sz="5000" dirty="0" smtClean="0">
              <a:solidFill>
                <a:schemeClr val="tx1"/>
              </a:solidFill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850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tsGoThere">
  <a:themeElements>
    <a:clrScheme name="Custom 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00F69"/>
      </a:accent1>
      <a:accent2>
        <a:srgbClr val="A5A5A5"/>
      </a:accent2>
      <a:accent3>
        <a:srgbClr val="548DD4"/>
      </a:accent3>
      <a:accent4>
        <a:srgbClr val="7F7F7F"/>
      </a:accent4>
      <a:accent5>
        <a:srgbClr val="600F69"/>
      </a:accent5>
      <a:accent6>
        <a:srgbClr val="000000"/>
      </a:accent6>
      <a:hlink>
        <a:srgbClr val="0000FF"/>
      </a:hlink>
      <a:folHlink>
        <a:srgbClr val="600F69"/>
      </a:folHlink>
    </a:clrScheme>
    <a:fontScheme name="Arial Them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00F6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1212D9ABC8B4A9DF1D5328F20E7D3" ma:contentTypeVersion="0" ma:contentTypeDescription="Create a new document." ma:contentTypeScope="" ma:versionID="d3a86af2b7c754dc813364191daf09a9">
  <xsd:schema xmlns:xsd="http://www.w3.org/2001/XMLSchema" xmlns:p="http://schemas.microsoft.com/office/2006/metadata/properties" targetNamespace="http://schemas.microsoft.com/office/2006/metadata/properties" ma:root="true" ma:fieldsID="315d85b7403731021b58344471441e2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38A2A7-F75C-4C47-B9DE-0E6478D0E7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0DF12B7-1DEA-4E4C-B2C3-C02D231216FB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00140A-DC56-4CFF-B1A5-1A054FAE32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LetsGoThere</Template>
  <TotalTime>8061</TotalTime>
  <Words>400</Words>
  <Application>Microsoft Office PowerPoint</Application>
  <PresentationFormat>사용자 지정</PresentationFormat>
  <Paragraphs>86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DejaVu Sans</vt:lpstr>
      <vt:lpstr>Futura Md BT</vt:lpstr>
      <vt:lpstr>ヒラギノ角ゴ Pro W3</vt:lpstr>
      <vt:lpstr>나눔손글씨 펜</vt:lpstr>
      <vt:lpstr>맑은 고딕</vt:lpstr>
      <vt:lpstr>Arial</vt:lpstr>
      <vt:lpstr>Calibri</vt:lpstr>
      <vt:lpstr>Impact</vt:lpstr>
      <vt:lpstr>Times New Roman</vt:lpstr>
      <vt:lpstr>Wingdings</vt:lpstr>
      <vt:lpstr>LetsGoThere</vt:lpstr>
      <vt:lpstr>PowerPoint 프레젠테이션</vt:lpstr>
      <vt:lpstr>PowerPoint 프레젠테이션</vt:lpstr>
      <vt:lpstr>Master Control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NVISION NV5100 Master control</dc:title>
  <dc:creator>LUCKHART Sharon</dc:creator>
  <cp:lastModifiedBy>jung</cp:lastModifiedBy>
  <cp:revision>272</cp:revision>
  <cp:lastPrinted>2014-11-19T13:30:11Z</cp:lastPrinted>
  <dcterms:created xsi:type="dcterms:W3CDTF">1601-01-01T00:00:00Z</dcterms:created>
  <dcterms:modified xsi:type="dcterms:W3CDTF">2014-11-19T13:31:48Z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0x010100BCF1212D9ABC8B4A9DF1D5328F20E7D3</vt:lpwstr>
  </property>
</Properties>
</file>