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1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6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3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8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342C9-8A9F-4750-9EB4-75CBD20DF093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utoShape 233"/>
          <p:cNvSpPr>
            <a:spLocks noChangeArrowheads="1"/>
          </p:cNvSpPr>
          <p:nvPr/>
        </p:nvSpPr>
        <p:spPr bwMode="auto">
          <a:xfrm flipH="1">
            <a:off x="6876256" y="2924944"/>
            <a:ext cx="1440162" cy="3672408"/>
          </a:xfrm>
          <a:prstGeom prst="roundRect">
            <a:avLst>
              <a:gd name="adj" fmla="val 3310"/>
            </a:avLst>
          </a:prstGeom>
          <a:noFill/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700" kern="0" dirty="0">
              <a:solidFill>
                <a:srgbClr val="000000"/>
              </a:solidFill>
              <a:latin typeface="Tahoma" panose="020B0604030504040204" pitchFamily="34" charset="0"/>
              <a:ea typeface="산돌고딕 L" pitchFamily="50" charset="-127"/>
              <a:cs typeface="Tahoma" panose="020B0604030504040204" pitchFamily="34" charset="0"/>
            </a:endParaRPr>
          </a:p>
        </p:txBody>
      </p:sp>
      <p:cxnSp>
        <p:nvCxnSpPr>
          <p:cNvPr id="8" name="AutoShape 807"/>
          <p:cNvCxnSpPr>
            <a:cxnSpLocks noChangeShapeType="1"/>
          </p:cNvCxnSpPr>
          <p:nvPr/>
        </p:nvCxnSpPr>
        <p:spPr bwMode="auto">
          <a:xfrm flipV="1">
            <a:off x="2761931" y="2636912"/>
            <a:ext cx="12214" cy="40026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그룹 15"/>
          <p:cNvGrpSpPr/>
          <p:nvPr/>
        </p:nvGrpSpPr>
        <p:grpSpPr>
          <a:xfrm>
            <a:off x="765443" y="3805420"/>
            <a:ext cx="1614545" cy="745922"/>
            <a:chOff x="954070" y="2060848"/>
            <a:chExt cx="1614545" cy="745922"/>
          </a:xfrm>
        </p:grpSpPr>
        <p:pic>
          <p:nvPicPr>
            <p:cNvPr id="4" name="Picture 751" descr="pc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22896" y="2060848"/>
              <a:ext cx="481584" cy="3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54070" y="2437438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SEC Main</a:t>
              </a:r>
            </a:p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(Schedule Event Controller)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57934" y="3802543"/>
            <a:ext cx="1417376" cy="778585"/>
            <a:chOff x="3562329" y="2155651"/>
            <a:chExt cx="1417376" cy="778585"/>
          </a:xfrm>
        </p:grpSpPr>
        <p:pic>
          <p:nvPicPr>
            <p:cNvPr id="5" name="Picture 779" descr="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39952" y="2155651"/>
              <a:ext cx="262128" cy="4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562329" y="2564904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DCS Main</a:t>
              </a:r>
            </a:p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(Device Control </a:t>
              </a:r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System)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957934" y="5458727"/>
            <a:ext cx="1417376" cy="778585"/>
            <a:chOff x="3562329" y="2155651"/>
            <a:chExt cx="1417376" cy="778585"/>
          </a:xfrm>
        </p:grpSpPr>
        <p:pic>
          <p:nvPicPr>
            <p:cNvPr id="20" name="Picture 779" descr="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39952" y="2155651"/>
              <a:ext cx="262128" cy="41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562329" y="2564904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DCS Backup</a:t>
              </a:r>
            </a:p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(Device Control </a:t>
              </a:r>
              <a:r>
                <a:rPr lang="en-US" altLang="ko-KR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System)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24078" y="5703470"/>
            <a:ext cx="1077538" cy="884421"/>
            <a:chOff x="1222574" y="2060848"/>
            <a:chExt cx="1077538" cy="884421"/>
          </a:xfrm>
        </p:grpSpPr>
        <p:pic>
          <p:nvPicPr>
            <p:cNvPr id="23" name="Picture 751" descr="pc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22896" y="2060848"/>
              <a:ext cx="481584" cy="3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222574" y="2437438"/>
              <a:ext cx="107753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</a:t>
              </a:r>
            </a:p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(Ingest Manager)</a:t>
              </a:r>
            </a:p>
            <a:p>
              <a:pPr algn="ctr"/>
              <a:r>
                <a:rPr lang="en-US" altLang="ko-KR" sz="9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Optional</a:t>
              </a:r>
              <a:endParaRPr lang="ko-KR" altLang="en-US" sz="9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998681" y="2987948"/>
            <a:ext cx="1173719" cy="614054"/>
            <a:chOff x="6889810" y="2973770"/>
            <a:chExt cx="1173719" cy="61405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452" y="2973770"/>
              <a:ext cx="720080" cy="495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889810" y="3356992"/>
              <a:ext cx="11737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Broadcast Switcher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123193" y="3676536"/>
            <a:ext cx="934871" cy="675764"/>
            <a:chOff x="6943444" y="3185272"/>
            <a:chExt cx="934871" cy="67576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359" y="3185272"/>
              <a:ext cx="597909" cy="44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943444" y="3630204"/>
              <a:ext cx="9348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Playout Server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194410" y="5072380"/>
            <a:ext cx="792067" cy="390407"/>
            <a:chOff x="7125999" y="4262729"/>
            <a:chExt cx="792067" cy="39040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999" y="4262729"/>
              <a:ext cx="792067" cy="15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7312787" y="4422304"/>
              <a:ext cx="4283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RSW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214174" y="5576436"/>
            <a:ext cx="796904" cy="301858"/>
            <a:chOff x="7145763" y="4853958"/>
            <a:chExt cx="796904" cy="301858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763" y="4853958"/>
              <a:ext cx="796904" cy="8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7179371" y="4924984"/>
              <a:ext cx="7296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Logo &amp; CG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232311" y="4280292"/>
            <a:ext cx="706457" cy="749074"/>
            <a:chOff x="7163900" y="3239806"/>
            <a:chExt cx="706457" cy="749074"/>
          </a:xfrm>
        </p:grpSpPr>
        <p:sp>
          <p:nvSpPr>
            <p:cNvPr id="33" name="TextBox 32"/>
            <p:cNvSpPr txBox="1"/>
            <p:nvPr/>
          </p:nvSpPr>
          <p:spPr>
            <a:xfrm>
              <a:off x="7320879" y="3758048"/>
              <a:ext cx="4026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VCR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4" name="Picture 211" descr="MSW-M2100"/>
            <p:cNvPicPr preferRelativeResize="0"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63900" y="3239806"/>
              <a:ext cx="706457" cy="696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7264835" y="5978286"/>
            <a:ext cx="664686" cy="534254"/>
            <a:chOff x="7196424" y="5487034"/>
            <a:chExt cx="664686" cy="534254"/>
          </a:xfrm>
        </p:grpSpPr>
        <p:sp>
          <p:nvSpPr>
            <p:cNvPr id="55" name="TextBox 54"/>
            <p:cNvSpPr txBox="1"/>
            <p:nvPr/>
          </p:nvSpPr>
          <p:spPr>
            <a:xfrm>
              <a:off x="7367866" y="5790456"/>
              <a:ext cx="3401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>
                  <a:latin typeface="Tahoma" panose="020B0604030504040204" pitchFamily="34" charset="0"/>
                  <a:cs typeface="Tahoma" panose="020B0604030504040204" pitchFamily="34" charset="0"/>
                </a:rPr>
                <a:t>Etc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7196424" y="5487034"/>
              <a:ext cx="664686" cy="303422"/>
              <a:chOff x="5621511" y="4494312"/>
              <a:chExt cx="664686" cy="303422"/>
            </a:xfrm>
          </p:grpSpPr>
          <p:pic>
            <p:nvPicPr>
              <p:cNvPr id="57" name="Picture 800" descr="100BaseTHub"/>
              <p:cNvPicPr>
                <a:picLocks noChangeArrowheads="1"/>
              </p:cNvPicPr>
              <p:nvPr/>
            </p:nvPicPr>
            <p:blipFill>
              <a:blip r:embed="rId9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21511" y="4494312"/>
                <a:ext cx="487680" cy="216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800" descr="100BaseTHub"/>
              <p:cNvPicPr>
                <a:picLocks noChangeArrowheads="1"/>
              </p:cNvPicPr>
              <p:nvPr/>
            </p:nvPicPr>
            <p:blipFill>
              <a:blip r:embed="rId9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707461" y="4538508"/>
                <a:ext cx="487680" cy="216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800" descr="100BaseTHub"/>
              <p:cNvPicPr>
                <a:picLocks noChangeArrowheads="1"/>
              </p:cNvPicPr>
              <p:nvPr/>
            </p:nvPicPr>
            <p:blipFill>
              <a:blip r:embed="rId9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798517" y="4581326"/>
                <a:ext cx="487680" cy="216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4" name="직선 연결선 63"/>
          <p:cNvCxnSpPr>
            <a:stCxn id="4" idx="3"/>
          </p:cNvCxnSpPr>
          <p:nvPr/>
        </p:nvCxnSpPr>
        <p:spPr>
          <a:xfrm>
            <a:off x="1815853" y="4005064"/>
            <a:ext cx="955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5" idx="1"/>
          </p:cNvCxnSpPr>
          <p:nvPr/>
        </p:nvCxnSpPr>
        <p:spPr>
          <a:xfrm>
            <a:off x="2774145" y="4008205"/>
            <a:ext cx="1761412" cy="1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endCxn id="20" idx="1"/>
          </p:cNvCxnSpPr>
          <p:nvPr/>
        </p:nvCxnSpPr>
        <p:spPr>
          <a:xfrm>
            <a:off x="2767995" y="5659314"/>
            <a:ext cx="1767562" cy="6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AutoShape 807"/>
          <p:cNvCxnSpPr>
            <a:cxnSpLocks noChangeShapeType="1"/>
            <a:endCxn id="20" idx="3"/>
          </p:cNvCxnSpPr>
          <p:nvPr/>
        </p:nvCxnSpPr>
        <p:spPr bwMode="auto">
          <a:xfrm flipH="1">
            <a:off x="4797685" y="5665991"/>
            <a:ext cx="20803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직선 연결선 80"/>
          <p:cNvCxnSpPr/>
          <p:nvPr/>
        </p:nvCxnSpPr>
        <p:spPr>
          <a:xfrm>
            <a:off x="1815853" y="5898181"/>
            <a:ext cx="955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755576" y="4767366"/>
            <a:ext cx="1614545" cy="745922"/>
            <a:chOff x="954070" y="2060848"/>
            <a:chExt cx="1614545" cy="745922"/>
          </a:xfrm>
        </p:grpSpPr>
        <p:pic>
          <p:nvPicPr>
            <p:cNvPr id="86" name="Picture 751" descr="pc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22896" y="2060848"/>
              <a:ext cx="481584" cy="3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954070" y="2437438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SEC Backup</a:t>
              </a:r>
            </a:p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(Schedule Event Controller)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1805984" y="4967010"/>
            <a:ext cx="955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95536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Diagram – Traditional Automation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35523" y="946721"/>
            <a:ext cx="7624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(Schedule Event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Controller)</a:t>
            </a:r>
            <a:b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Creation event schedule &amp; Operation monitoring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(Device Control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System)</a:t>
            </a:r>
            <a:b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Control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broadcasting equipment, check </a:t>
            </a: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main/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ackup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status </a:t>
            </a: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perform automatic </a:t>
            </a: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switching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 (Ingest Manager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controls the Video Server to allow material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MCC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(Multi Channel Controller)</a:t>
            </a:r>
            <a:b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 event and equipment for all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channels and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status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829509" y="2730817"/>
            <a:ext cx="1491113" cy="884421"/>
            <a:chOff x="1015791" y="2060848"/>
            <a:chExt cx="1491113" cy="884421"/>
          </a:xfrm>
        </p:grpSpPr>
        <p:pic>
          <p:nvPicPr>
            <p:cNvPr id="108" name="Picture 751" descr="pc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22896" y="2060848"/>
              <a:ext cx="481584" cy="3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/>
            <p:cNvSpPr txBox="1"/>
            <p:nvPr/>
          </p:nvSpPr>
          <p:spPr>
            <a:xfrm>
              <a:off x="1015791" y="2437438"/>
              <a:ext cx="149111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MCC</a:t>
              </a:r>
            </a:p>
            <a:p>
              <a:pPr algn="ctr"/>
              <a: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(Multi Channel Controller)</a:t>
              </a:r>
              <a:br>
                <a:rPr lang="en-US" altLang="ko-KR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altLang="ko-KR" sz="9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Optional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10" name="직선 연결선 109"/>
          <p:cNvCxnSpPr>
            <a:stCxn id="108" idx="3"/>
          </p:cNvCxnSpPr>
          <p:nvPr/>
        </p:nvCxnSpPr>
        <p:spPr>
          <a:xfrm>
            <a:off x="1818198" y="2930461"/>
            <a:ext cx="955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AutoShape 807"/>
          <p:cNvCxnSpPr>
            <a:cxnSpLocks noChangeShapeType="1"/>
            <a:endCxn id="5" idx="3"/>
          </p:cNvCxnSpPr>
          <p:nvPr/>
        </p:nvCxnSpPr>
        <p:spPr bwMode="auto">
          <a:xfrm flipH="1">
            <a:off x="4797685" y="4008205"/>
            <a:ext cx="2080304" cy="160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74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395536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Channel 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box 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AutoShape 233"/>
          <p:cNvSpPr>
            <a:spLocks noChangeArrowheads="1"/>
          </p:cNvSpPr>
          <p:nvPr/>
        </p:nvSpPr>
        <p:spPr bwMode="auto">
          <a:xfrm flipH="1">
            <a:off x="971600" y="2348880"/>
            <a:ext cx="6984776" cy="3600400"/>
          </a:xfrm>
          <a:prstGeom prst="roundRect">
            <a:avLst>
              <a:gd name="adj" fmla="val 3310"/>
            </a:avLst>
          </a:prstGeom>
          <a:solidFill>
            <a:srgbClr val="FFC000">
              <a:alpha val="50000"/>
            </a:srgbClr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9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1259632" y="3409108"/>
            <a:ext cx="1800200" cy="1224312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 Event Controller)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AutoShape 233"/>
          <p:cNvSpPr>
            <a:spLocks noChangeArrowheads="1"/>
          </p:cNvSpPr>
          <p:nvPr/>
        </p:nvSpPr>
        <p:spPr bwMode="auto">
          <a:xfrm flipH="1">
            <a:off x="3563888" y="3409108"/>
            <a:ext cx="1800200" cy="1224312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Control System )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AutoShape 233"/>
          <p:cNvSpPr>
            <a:spLocks noChangeArrowheads="1"/>
          </p:cNvSpPr>
          <p:nvPr/>
        </p:nvSpPr>
        <p:spPr bwMode="auto">
          <a:xfrm flipH="1">
            <a:off x="5868144" y="3084200"/>
            <a:ext cx="1800200" cy="1872208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Controller)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kern="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 Control Switch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Encoder/Decoder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 – Cut &amp; Page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CG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Scroll CG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 &amp; Subs</a:t>
            </a:r>
          </a:p>
        </p:txBody>
      </p:sp>
      <p:cxnSp>
        <p:nvCxnSpPr>
          <p:cNvPr id="12" name="AutoShape 807"/>
          <p:cNvCxnSpPr>
            <a:cxnSpLocks noChangeShapeType="1"/>
            <a:stCxn id="10" idx="3"/>
            <a:endCxn id="9" idx="1"/>
          </p:cNvCxnSpPr>
          <p:nvPr/>
        </p:nvCxnSpPr>
        <p:spPr bwMode="auto">
          <a:xfrm flipH="1">
            <a:off x="3059832" y="4021264"/>
            <a:ext cx="50405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807"/>
          <p:cNvCxnSpPr>
            <a:cxnSpLocks noChangeShapeType="1"/>
            <a:stCxn id="11" idx="3"/>
            <a:endCxn id="10" idx="1"/>
          </p:cNvCxnSpPr>
          <p:nvPr/>
        </p:nvCxnSpPr>
        <p:spPr bwMode="auto">
          <a:xfrm flipH="1">
            <a:off x="5364088" y="4020304"/>
            <a:ext cx="504056" cy="96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>
          <a:xfrm>
            <a:off x="179512" y="4005064"/>
            <a:ext cx="792088" cy="0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204" y="4005064"/>
            <a:ext cx="519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956376" y="3985319"/>
            <a:ext cx="792088" cy="0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65517" y="40050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PGM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957080" y="4340532"/>
            <a:ext cx="792088" cy="0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87861" y="4365104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PST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523" y="946721"/>
            <a:ext cx="762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PCS (Playback Control System)</a:t>
            </a:r>
            <a:b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and control of software broadcasting equipment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SEC, DCS, and Playback Controller in one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DCS consist of the same system as the traditional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PCS controls the broadcasting function under the control of the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1 input / 1output SDI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3"/>
          <p:cNvSpPr>
            <a:spLocks noChangeArrowheads="1"/>
          </p:cNvSpPr>
          <p:nvPr/>
        </p:nvSpPr>
        <p:spPr bwMode="auto">
          <a:xfrm flipH="1">
            <a:off x="964272" y="2276872"/>
            <a:ext cx="6984776" cy="4248472"/>
          </a:xfrm>
          <a:prstGeom prst="roundRect">
            <a:avLst>
              <a:gd name="adj" fmla="val 3310"/>
            </a:avLst>
          </a:prstGeom>
          <a:solidFill>
            <a:srgbClr val="FFC000">
              <a:alpha val="50000"/>
            </a:srgbClr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9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2" name="AutoShape 233"/>
          <p:cNvSpPr>
            <a:spLocks noChangeArrowheads="1"/>
          </p:cNvSpPr>
          <p:nvPr/>
        </p:nvSpPr>
        <p:spPr bwMode="auto">
          <a:xfrm flipH="1">
            <a:off x="4283968" y="3779190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3" name="AutoShape 233"/>
          <p:cNvSpPr>
            <a:spLocks noChangeArrowheads="1"/>
          </p:cNvSpPr>
          <p:nvPr/>
        </p:nvSpPr>
        <p:spPr bwMode="auto">
          <a:xfrm flipH="1">
            <a:off x="4211960" y="3707182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0" name="AutoShape 233"/>
          <p:cNvSpPr>
            <a:spLocks noChangeArrowheads="1"/>
          </p:cNvSpPr>
          <p:nvPr/>
        </p:nvSpPr>
        <p:spPr bwMode="auto">
          <a:xfrm flipH="1">
            <a:off x="2843808" y="2852936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" name="AutoShape 233"/>
          <p:cNvSpPr>
            <a:spLocks noChangeArrowheads="1"/>
          </p:cNvSpPr>
          <p:nvPr/>
        </p:nvSpPr>
        <p:spPr bwMode="auto">
          <a:xfrm flipH="1">
            <a:off x="2771800" y="2780928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9" name="AutoShape 233"/>
          <p:cNvSpPr>
            <a:spLocks noChangeArrowheads="1"/>
          </p:cNvSpPr>
          <p:nvPr/>
        </p:nvSpPr>
        <p:spPr bwMode="auto">
          <a:xfrm flipH="1">
            <a:off x="2850106" y="5663778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8" name="AutoShape 233"/>
          <p:cNvSpPr>
            <a:spLocks noChangeArrowheads="1"/>
          </p:cNvSpPr>
          <p:nvPr/>
        </p:nvSpPr>
        <p:spPr bwMode="auto">
          <a:xfrm flipH="1">
            <a:off x="4283968" y="5661248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5536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PCS Pipeline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79512" y="4774723"/>
            <a:ext cx="8568952" cy="22429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4" y="479715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VCR or Live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35576" y="479715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직선 연결선 30"/>
          <p:cNvCxnSpPr>
            <a:stCxn id="9" idx="1"/>
          </p:cNvCxnSpPr>
          <p:nvPr/>
        </p:nvCxnSpPr>
        <p:spPr>
          <a:xfrm>
            <a:off x="1907704" y="3870994"/>
            <a:ext cx="432048" cy="0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339752" y="3857873"/>
            <a:ext cx="0" cy="686977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1187624" y="3645024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</a:t>
            </a: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6" name="AutoShape 233"/>
          <p:cNvSpPr>
            <a:spLocks noChangeArrowheads="1"/>
          </p:cNvSpPr>
          <p:nvPr/>
        </p:nvSpPr>
        <p:spPr bwMode="auto">
          <a:xfrm flipH="1">
            <a:off x="2123728" y="4548025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MIXER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7" name="AutoShape 233"/>
          <p:cNvSpPr>
            <a:spLocks noChangeArrowheads="1"/>
          </p:cNvSpPr>
          <p:nvPr/>
        </p:nvSpPr>
        <p:spPr bwMode="auto">
          <a:xfrm flipH="1">
            <a:off x="2699792" y="3645024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</a:t>
            </a: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DVE</a:t>
            </a:r>
            <a:endParaRPr kumimoji="0" lang="ko-KR" altLang="ko-KR" sz="8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9" name="AutoShape 233"/>
          <p:cNvSpPr>
            <a:spLocks noChangeArrowheads="1"/>
          </p:cNvSpPr>
          <p:nvPr/>
        </p:nvSpPr>
        <p:spPr bwMode="auto">
          <a:xfrm flipH="1">
            <a:off x="2699792" y="2708920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Cut, Page</a:t>
            </a:r>
            <a:b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</a:b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CG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0" name="AutoShape 233"/>
          <p:cNvSpPr>
            <a:spLocks noChangeArrowheads="1"/>
          </p:cNvSpPr>
          <p:nvPr/>
        </p:nvSpPr>
        <p:spPr bwMode="auto">
          <a:xfrm flipH="1">
            <a:off x="4139952" y="4561236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KEYER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8" name="AutoShape 233"/>
          <p:cNvSpPr>
            <a:spLocks noChangeArrowheads="1"/>
          </p:cNvSpPr>
          <p:nvPr/>
        </p:nvSpPr>
        <p:spPr bwMode="auto">
          <a:xfrm flipH="1">
            <a:off x="4139952" y="3645024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LOGO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9" name="AutoShape 233"/>
          <p:cNvSpPr>
            <a:spLocks noChangeArrowheads="1"/>
          </p:cNvSpPr>
          <p:nvPr/>
        </p:nvSpPr>
        <p:spPr bwMode="auto">
          <a:xfrm flipH="1">
            <a:off x="5580112" y="4561236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CC/SUB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0" name="AutoShape 233"/>
          <p:cNvSpPr>
            <a:spLocks noChangeArrowheads="1"/>
          </p:cNvSpPr>
          <p:nvPr/>
        </p:nvSpPr>
        <p:spPr bwMode="auto">
          <a:xfrm flipH="1">
            <a:off x="6876256" y="4561236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VANC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3" name="직선 연결선 42"/>
          <p:cNvCxnSpPr>
            <a:stCxn id="17" idx="1"/>
          </p:cNvCxnSpPr>
          <p:nvPr/>
        </p:nvCxnSpPr>
        <p:spPr>
          <a:xfrm>
            <a:off x="3419872" y="3870994"/>
            <a:ext cx="300628" cy="0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720500" y="3864644"/>
            <a:ext cx="0" cy="782142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711372" y="4653136"/>
            <a:ext cx="428580" cy="0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8" idx="2"/>
            <a:endCxn id="20" idx="0"/>
          </p:cNvCxnSpPr>
          <p:nvPr/>
        </p:nvCxnSpPr>
        <p:spPr>
          <a:xfrm>
            <a:off x="4499992" y="4096964"/>
            <a:ext cx="0" cy="464272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233"/>
          <p:cNvSpPr>
            <a:spLocks noChangeArrowheads="1"/>
          </p:cNvSpPr>
          <p:nvPr/>
        </p:nvSpPr>
        <p:spPr bwMode="auto">
          <a:xfrm flipH="1">
            <a:off x="2771800" y="5589240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1" name="AutoShape 233"/>
          <p:cNvSpPr>
            <a:spLocks noChangeArrowheads="1"/>
          </p:cNvSpPr>
          <p:nvPr/>
        </p:nvSpPr>
        <p:spPr bwMode="auto">
          <a:xfrm flipH="1">
            <a:off x="2699792" y="5517232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SEQUENCE</a:t>
            </a:r>
            <a:b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</a:b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CG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7" name="AutoShape 233"/>
          <p:cNvSpPr>
            <a:spLocks noChangeArrowheads="1"/>
          </p:cNvSpPr>
          <p:nvPr/>
        </p:nvSpPr>
        <p:spPr bwMode="auto">
          <a:xfrm flipH="1">
            <a:off x="4211960" y="5589240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2" name="AutoShape 233"/>
          <p:cNvSpPr>
            <a:spLocks noChangeArrowheads="1"/>
          </p:cNvSpPr>
          <p:nvPr/>
        </p:nvSpPr>
        <p:spPr bwMode="auto">
          <a:xfrm flipH="1">
            <a:off x="4139952" y="5517232"/>
            <a:ext cx="720080" cy="451940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SCROLL</a:t>
            </a:r>
            <a:b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</a:b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CG</a:t>
            </a:r>
            <a:endParaRPr kumimoji="0" lang="ko-KR" altLang="ko-KR" sz="1100" kern="0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64" name="직선 연결선 63"/>
          <p:cNvCxnSpPr>
            <a:stCxn id="20" idx="2"/>
            <a:endCxn id="22" idx="0"/>
          </p:cNvCxnSpPr>
          <p:nvPr/>
        </p:nvCxnSpPr>
        <p:spPr>
          <a:xfrm>
            <a:off x="4499992" y="5013176"/>
            <a:ext cx="0" cy="504056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720500" y="4912975"/>
            <a:ext cx="0" cy="830227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1" idx="1"/>
          </p:cNvCxnSpPr>
          <p:nvPr/>
        </p:nvCxnSpPr>
        <p:spPr>
          <a:xfrm>
            <a:off x="3419872" y="5743202"/>
            <a:ext cx="300628" cy="0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711372" y="4912975"/>
            <a:ext cx="428580" cy="0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9" idx="1"/>
          </p:cNvCxnSpPr>
          <p:nvPr/>
        </p:nvCxnSpPr>
        <p:spPr>
          <a:xfrm>
            <a:off x="3419872" y="2934890"/>
            <a:ext cx="432048" cy="0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851920" y="2925040"/>
            <a:ext cx="0" cy="1512072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851920" y="4428294"/>
            <a:ext cx="504056" cy="0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355976" y="4428294"/>
            <a:ext cx="0" cy="132942"/>
          </a:xfrm>
          <a:prstGeom prst="line">
            <a:avLst/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35523" y="946721"/>
            <a:ext cx="762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 for at least 1 channel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Media playback,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CG, Logo, CC / SUB, </a:t>
            </a: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etc. 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are developed in </a:t>
            </a:r>
            <a:r>
              <a:rPr lang="en-US" altLang="ko-KR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software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8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159</Words>
  <Application>Microsoft Office PowerPoint</Application>
  <PresentationFormat>화면 슬라이드 쇼(4:3)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107</cp:revision>
  <dcterms:created xsi:type="dcterms:W3CDTF">2016-11-03T04:44:30Z</dcterms:created>
  <dcterms:modified xsi:type="dcterms:W3CDTF">2017-03-05T12:30:05Z</dcterms:modified>
</cp:coreProperties>
</file>