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14" d="100"/>
          <a:sy n="114" d="100"/>
        </p:scale>
        <p:origin x="-36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C47C-2DEE-4707-A29E-66DB8C8C068A}" type="datetimeFigureOut">
              <a:rPr lang="ru-RU" smtClean="0"/>
              <a:t>31.08.2017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5F49-07C8-4D0E-9205-CB4E68BA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41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C47C-2DEE-4707-A29E-66DB8C8C068A}" type="datetimeFigureOut">
              <a:rPr lang="ru-RU" smtClean="0"/>
              <a:t>31.08.2017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5F49-07C8-4D0E-9205-CB4E68BA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88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C47C-2DEE-4707-A29E-66DB8C8C068A}" type="datetimeFigureOut">
              <a:rPr lang="ru-RU" smtClean="0"/>
              <a:t>31.08.2017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5F49-07C8-4D0E-9205-CB4E68BA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08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C47C-2DEE-4707-A29E-66DB8C8C068A}" type="datetimeFigureOut">
              <a:rPr lang="ru-RU" smtClean="0"/>
              <a:t>31.08.2017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5F49-07C8-4D0E-9205-CB4E68BA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45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C47C-2DEE-4707-A29E-66DB8C8C068A}" type="datetimeFigureOut">
              <a:rPr lang="ru-RU" smtClean="0"/>
              <a:t>31.08.2017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5F49-07C8-4D0E-9205-CB4E68BA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20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C47C-2DEE-4707-A29E-66DB8C8C068A}" type="datetimeFigureOut">
              <a:rPr lang="ru-RU" smtClean="0"/>
              <a:t>31.08.2017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5F49-07C8-4D0E-9205-CB4E68BA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2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C47C-2DEE-4707-A29E-66DB8C8C068A}" type="datetimeFigureOut">
              <a:rPr lang="ru-RU" smtClean="0"/>
              <a:t>31.08.2017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5F49-07C8-4D0E-9205-CB4E68BA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24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C47C-2DEE-4707-A29E-66DB8C8C068A}" type="datetimeFigureOut">
              <a:rPr lang="ru-RU" smtClean="0"/>
              <a:t>31.08.2017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5F49-07C8-4D0E-9205-CB4E68BA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1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C47C-2DEE-4707-A29E-66DB8C8C068A}" type="datetimeFigureOut">
              <a:rPr lang="ru-RU" smtClean="0"/>
              <a:t>31.08.2017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5F49-07C8-4D0E-9205-CB4E68BA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84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C47C-2DEE-4707-A29E-66DB8C8C068A}" type="datetimeFigureOut">
              <a:rPr lang="ru-RU" smtClean="0"/>
              <a:t>31.08.2017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5F49-07C8-4D0E-9205-CB4E68BA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07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C47C-2DEE-4707-A29E-66DB8C8C068A}" type="datetimeFigureOut">
              <a:rPr lang="ru-RU" smtClean="0"/>
              <a:t>31.08.2017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5F49-07C8-4D0E-9205-CB4E68BA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39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FC47C-2DEE-4707-A29E-66DB8C8C068A}" type="datetimeFigureOut">
              <a:rPr lang="ru-RU" smtClean="0"/>
              <a:t>31.08.2017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05F49-07C8-4D0E-9205-CB4E68BA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2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Playback Control System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Functional flow block diagram</a:t>
            </a:r>
          </a:p>
          <a:p>
            <a:r>
              <a:rPr lang="en-US" dirty="0" smtClean="0"/>
              <a:t>V 2.0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88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Source stream objects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several kinds of source stream objects:</a:t>
            </a:r>
          </a:p>
          <a:p>
            <a:pPr lvl="1"/>
            <a:r>
              <a:rPr lang="en-US" dirty="0" smtClean="0"/>
              <a:t>Media device – media file playback, take mode or seamless playback of several files</a:t>
            </a:r>
          </a:p>
          <a:p>
            <a:pPr lvl="1"/>
            <a:r>
              <a:rPr lang="en-US" dirty="0" smtClean="0"/>
              <a:t>Live device – live </a:t>
            </a:r>
            <a:r>
              <a:rPr lang="en-US" dirty="0" err="1" smtClean="0"/>
              <a:t>video+audio</a:t>
            </a:r>
            <a:r>
              <a:rPr lang="en-US" dirty="0" smtClean="0"/>
              <a:t> input grabbing from some input device</a:t>
            </a:r>
          </a:p>
          <a:p>
            <a:pPr lvl="1"/>
            <a:r>
              <a:rPr lang="en-US" dirty="0" smtClean="0"/>
              <a:t>CG device – one of Character Generator family streams: Cut, Page, Sequence, Scroll, Logo</a:t>
            </a:r>
          </a:p>
          <a:p>
            <a:r>
              <a:rPr lang="en-US" dirty="0" smtClean="0"/>
              <a:t>Number of devices for each category is technically unlimited</a:t>
            </a:r>
          </a:p>
          <a:p>
            <a:r>
              <a:rPr lang="en-US" dirty="0" smtClean="0"/>
              <a:t>Each source object has video and audio output stream. Format of streams is same and set via PCS Settings. This is PCS Output Format.</a:t>
            </a:r>
          </a:p>
          <a:p>
            <a:r>
              <a:rPr lang="en-US" dirty="0" smtClean="0"/>
              <a:t>Each output stream can be connected to other objects in system.</a:t>
            </a:r>
          </a:p>
          <a:p>
            <a:r>
              <a:rPr lang="en-US" dirty="0" smtClean="0"/>
              <a:t>Each output stream can be </a:t>
            </a:r>
            <a:r>
              <a:rPr lang="en-US" dirty="0" err="1" smtClean="0"/>
              <a:t>splitted</a:t>
            </a:r>
            <a:r>
              <a:rPr lang="en-US" dirty="0" smtClean="0"/>
              <a:t> to connect to several objects and deliver same content to several receivers</a:t>
            </a:r>
          </a:p>
        </p:txBody>
      </p:sp>
    </p:spTree>
    <p:extLst>
      <p:ext uri="{BB962C8B-B14F-4D97-AF65-F5344CB8AC3E}">
        <p14:creationId xmlns:p14="http://schemas.microsoft.com/office/powerpoint/2010/main" val="369392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Mixer 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Mixer is an object with several inputs and one output</a:t>
            </a:r>
          </a:p>
          <a:p>
            <a:r>
              <a:rPr lang="en-US" dirty="0" smtClean="0"/>
              <a:t>Each “input” and “output” means </a:t>
            </a:r>
            <a:r>
              <a:rPr lang="en-US" dirty="0" err="1" smtClean="0"/>
              <a:t>video+audio</a:t>
            </a:r>
            <a:r>
              <a:rPr lang="en-US" dirty="0" smtClean="0"/>
              <a:t> media stream </a:t>
            </a:r>
          </a:p>
          <a:p>
            <a:r>
              <a:rPr lang="en-US" dirty="0" smtClean="0"/>
              <a:t>Output format is also PCS Output Format</a:t>
            </a:r>
          </a:p>
          <a:p>
            <a:r>
              <a:rPr lang="en-US" dirty="0" smtClean="0"/>
              <a:t>Each input has such tunable parameters: </a:t>
            </a:r>
          </a:p>
          <a:p>
            <a:pPr lvl="1"/>
            <a:r>
              <a:rPr lang="en-US" dirty="0" smtClean="0"/>
              <a:t>2D position</a:t>
            </a:r>
          </a:p>
          <a:p>
            <a:pPr lvl="1"/>
            <a:r>
              <a:rPr lang="en-US" dirty="0" smtClean="0"/>
              <a:t>2D scale</a:t>
            </a:r>
          </a:p>
          <a:p>
            <a:pPr lvl="1"/>
            <a:r>
              <a:rPr lang="en-US" dirty="0" smtClean="0"/>
              <a:t>Opacity – alpha value</a:t>
            </a:r>
          </a:p>
          <a:p>
            <a:pPr lvl="1"/>
            <a:r>
              <a:rPr lang="en-US" dirty="0" smtClean="0"/>
              <a:t>Some inputs can have alpha channel included in video stream, so they can overlay over bottom image using this info</a:t>
            </a:r>
          </a:p>
          <a:p>
            <a:pPr lvl="1"/>
            <a:r>
              <a:rPr lang="en-US" dirty="0" smtClean="0"/>
              <a:t>Audio gain(volume)</a:t>
            </a:r>
          </a:p>
          <a:p>
            <a:r>
              <a:rPr lang="en-US" dirty="0" smtClean="0"/>
              <a:t>Inputs ordered and overlaid so first is bottom-most, second is over it and so on</a:t>
            </a:r>
          </a:p>
          <a:p>
            <a:r>
              <a:rPr lang="en-US" dirty="0" smtClean="0"/>
              <a:t>Output stream is a result of compositing of all inputs</a:t>
            </a:r>
          </a:p>
          <a:p>
            <a:r>
              <a:rPr lang="en-US" dirty="0" smtClean="0"/>
              <a:t>Mixer State is a set of all parameters(position, scale, opacity, audio gain) of all inputs</a:t>
            </a:r>
          </a:p>
          <a:p>
            <a:r>
              <a:rPr lang="en-US" dirty="0"/>
              <a:t>Mixer State can be tuned using PCS </a:t>
            </a:r>
            <a:r>
              <a:rPr lang="en-US" dirty="0" smtClean="0"/>
              <a:t>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9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Output Device 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PCS has 4 output device objects: PROGRAM, PRESET, OUTPUT1 and OUTPUT2</a:t>
            </a:r>
          </a:p>
          <a:p>
            <a:r>
              <a:rPr lang="en-US" dirty="0" smtClean="0"/>
              <a:t>Each device uses separate physical output device to stream out video and audio. Configured in PCS Settings</a:t>
            </a:r>
          </a:p>
          <a:p>
            <a:r>
              <a:rPr lang="en-US" dirty="0" smtClean="0"/>
              <a:t>Each Output Device Object has one input stream connector that can be connected to Mixer Object to pass this stream to  output device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475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Preview 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Preview Object can connect to any object with output stream</a:t>
            </a:r>
          </a:p>
          <a:p>
            <a:r>
              <a:rPr lang="en-US" dirty="0" smtClean="0"/>
              <a:t>It creates copy of this stream and shows it in preview window in UI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779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Functional flow block diagram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74630" y="4071816"/>
            <a:ext cx="78356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93675" y="2570670"/>
            <a:ext cx="17712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Preset Mixer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593674" y="4085024"/>
            <a:ext cx="17712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 Mixer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593675" y="4800837"/>
            <a:ext cx="17712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Output 1 Mixer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93675" y="5471140"/>
            <a:ext cx="17712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Output 2 Mixer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255641" y="3442652"/>
            <a:ext cx="186043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Main Fader Mixer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012501" y="2570670"/>
            <a:ext cx="211491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PRESET Output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12501" y="3442652"/>
            <a:ext cx="211491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 Output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12501" y="4800837"/>
            <a:ext cx="211491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OUTPUT1 Output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12501" y="5471140"/>
            <a:ext cx="211491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OUTPUT1 Output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2550" y="2536490"/>
            <a:ext cx="98053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Input Preview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71323" y="1974047"/>
            <a:ext cx="178746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Preset Preview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71323" y="3488401"/>
            <a:ext cx="178746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 Preview</a:t>
            </a:r>
          </a:p>
        </p:txBody>
      </p:sp>
      <p:cxnSp>
        <p:nvCxnSpPr>
          <p:cNvPr id="19" name="Прямая со стрелкой 18"/>
          <p:cNvCxnSpPr>
            <a:stCxn id="5" idx="0"/>
            <a:endCxn id="15" idx="2"/>
          </p:cNvCxnSpPr>
          <p:nvPr/>
        </p:nvCxnSpPr>
        <p:spPr>
          <a:xfrm flipH="1" flipV="1">
            <a:off x="1562819" y="3182821"/>
            <a:ext cx="3594" cy="8889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3"/>
            <a:endCxn id="6" idx="1"/>
          </p:cNvCxnSpPr>
          <p:nvPr/>
        </p:nvCxnSpPr>
        <p:spPr>
          <a:xfrm flipV="1">
            <a:off x="1958196" y="2755336"/>
            <a:ext cx="635479" cy="150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7" idx="1"/>
          </p:cNvCxnSpPr>
          <p:nvPr/>
        </p:nvCxnSpPr>
        <p:spPr>
          <a:xfrm flipV="1">
            <a:off x="1948582" y="4269690"/>
            <a:ext cx="645092" cy="1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5" idx="3"/>
          </p:cNvCxnSpPr>
          <p:nvPr/>
        </p:nvCxnSpPr>
        <p:spPr>
          <a:xfrm>
            <a:off x="1958196" y="4256482"/>
            <a:ext cx="635477" cy="745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5" idx="3"/>
            <a:endCxn id="9" idx="1"/>
          </p:cNvCxnSpPr>
          <p:nvPr/>
        </p:nvCxnSpPr>
        <p:spPr>
          <a:xfrm>
            <a:off x="1958196" y="4256482"/>
            <a:ext cx="635479" cy="1399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6" idx="0"/>
            <a:endCxn id="16" idx="2"/>
          </p:cNvCxnSpPr>
          <p:nvPr/>
        </p:nvCxnSpPr>
        <p:spPr>
          <a:xfrm flipV="1">
            <a:off x="3479321" y="2343379"/>
            <a:ext cx="185736" cy="22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6" idx="3"/>
            <a:endCxn id="11" idx="1"/>
          </p:cNvCxnSpPr>
          <p:nvPr/>
        </p:nvCxnSpPr>
        <p:spPr>
          <a:xfrm>
            <a:off x="4364966" y="2755336"/>
            <a:ext cx="3647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7" idx="3"/>
            <a:endCxn id="10" idx="1"/>
          </p:cNvCxnSpPr>
          <p:nvPr/>
        </p:nvCxnSpPr>
        <p:spPr>
          <a:xfrm flipV="1">
            <a:off x="4364965" y="3627318"/>
            <a:ext cx="890676" cy="642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6" idx="3"/>
            <a:endCxn id="10" idx="1"/>
          </p:cNvCxnSpPr>
          <p:nvPr/>
        </p:nvCxnSpPr>
        <p:spPr>
          <a:xfrm>
            <a:off x="4364966" y="2755336"/>
            <a:ext cx="890675" cy="87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7" idx="0"/>
            <a:endCxn id="17" idx="2"/>
          </p:cNvCxnSpPr>
          <p:nvPr/>
        </p:nvCxnSpPr>
        <p:spPr>
          <a:xfrm flipV="1">
            <a:off x="3479320" y="3857733"/>
            <a:ext cx="185737" cy="22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10" idx="3"/>
            <a:endCxn id="12" idx="1"/>
          </p:cNvCxnSpPr>
          <p:nvPr/>
        </p:nvCxnSpPr>
        <p:spPr>
          <a:xfrm>
            <a:off x="7116071" y="3627318"/>
            <a:ext cx="896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>
            <a:off x="4362090" y="4985503"/>
            <a:ext cx="3647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>
            <a:off x="4362089" y="5655806"/>
            <a:ext cx="3647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17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MCS – Master Control Switch commands(5.7)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key_take</a:t>
            </a:r>
            <a:r>
              <a:rPr lang="en-US" dirty="0" smtClean="0"/>
              <a:t> – </a:t>
            </a:r>
            <a:r>
              <a:rPr lang="en-US" dirty="0" smtClean="0"/>
              <a:t>The </a:t>
            </a:r>
            <a:r>
              <a:rPr lang="en-US" dirty="0"/>
              <a:t>CG device can be input to the output device. It can also be used as a Key</a:t>
            </a:r>
            <a:r>
              <a:rPr lang="en-US" dirty="0" smtClean="0"/>
              <a:t>. By </a:t>
            </a:r>
            <a:r>
              <a:rPr lang="en-US" dirty="0"/>
              <a:t>default, there are eight Keys and CG devices can be assigned to Keys</a:t>
            </a:r>
            <a:r>
              <a:rPr lang="en-US" dirty="0" smtClean="0"/>
              <a:t>. </a:t>
            </a:r>
            <a:r>
              <a:rPr lang="en-US" dirty="0" err="1" smtClean="0"/>
              <a:t>key_take</a:t>
            </a:r>
            <a:r>
              <a:rPr lang="en-US" dirty="0" smtClean="0"/>
              <a:t> </a:t>
            </a:r>
            <a:r>
              <a:rPr lang="en-US" dirty="0"/>
              <a:t>is a command to </a:t>
            </a:r>
            <a:r>
              <a:rPr lang="en-US" altLang="ko-KR" dirty="0"/>
              <a:t>immediately </a:t>
            </a:r>
            <a:r>
              <a:rPr lang="en-US" dirty="0" smtClean="0"/>
              <a:t>control overlay On/Off </a:t>
            </a:r>
            <a:r>
              <a:rPr lang="en-US" dirty="0"/>
              <a:t>to </a:t>
            </a:r>
            <a:r>
              <a:rPr lang="en-US" dirty="0" smtClean="0"/>
              <a:t>PGM/PST/Output1/Output2 </a:t>
            </a:r>
            <a:r>
              <a:rPr lang="en-US" dirty="0"/>
              <a:t>by CG assigned </a:t>
            </a:r>
            <a:r>
              <a:rPr lang="en-US" dirty="0" smtClean="0"/>
              <a:t>key.</a:t>
            </a:r>
          </a:p>
          <a:p>
            <a:r>
              <a:rPr lang="en-US" dirty="0" err="1" smtClean="0"/>
              <a:t>crosspoint_take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The </a:t>
            </a:r>
            <a:r>
              <a:rPr lang="en-US" dirty="0" err="1"/>
              <a:t>crosspoint</a:t>
            </a:r>
            <a:r>
              <a:rPr lang="en-US" dirty="0"/>
              <a:t> number is the </a:t>
            </a:r>
            <a:r>
              <a:rPr lang="en-US" dirty="0" smtClean="0"/>
              <a:t>virtual </a:t>
            </a:r>
            <a:r>
              <a:rPr lang="en-US" dirty="0"/>
              <a:t>number of the input devices. For example, Media1 would be set to 0 and CG1 would be set to </a:t>
            </a:r>
            <a:r>
              <a:rPr lang="en-US" dirty="0" smtClean="0"/>
              <a:t>1. </a:t>
            </a:r>
            <a:r>
              <a:rPr lang="en-US" dirty="0" err="1" smtClean="0"/>
              <a:t>crosspoint_take</a:t>
            </a:r>
            <a:r>
              <a:rPr lang="en-US" dirty="0" smtClean="0"/>
              <a:t> </a:t>
            </a:r>
            <a:r>
              <a:rPr lang="en-US" dirty="0"/>
              <a:t>is a command to immediately turn the screen </a:t>
            </a:r>
            <a:r>
              <a:rPr lang="en-US" dirty="0" smtClean="0"/>
              <a:t>on/off </a:t>
            </a:r>
            <a:r>
              <a:rPr lang="en-US" dirty="0"/>
              <a:t>to the </a:t>
            </a:r>
            <a:r>
              <a:rPr lang="en-US" dirty="0" smtClean="0"/>
              <a:t>PGM/PST/Output1/Output2 </a:t>
            </a:r>
            <a:r>
              <a:rPr lang="en-US" dirty="0"/>
              <a:t>device.</a:t>
            </a:r>
          </a:p>
          <a:p>
            <a:r>
              <a:rPr lang="en-US" dirty="0" err="1" smtClean="0"/>
              <a:t>set_enable_key</a:t>
            </a:r>
            <a:r>
              <a:rPr lang="en-US" dirty="0" smtClean="0"/>
              <a:t> </a:t>
            </a:r>
            <a:r>
              <a:rPr lang="en-US" dirty="0" smtClean="0"/>
              <a:t>- ?</a:t>
            </a:r>
          </a:p>
          <a:p>
            <a:r>
              <a:rPr lang="en-US" dirty="0" err="1" smtClean="0"/>
              <a:t>next_transition</a:t>
            </a:r>
            <a:r>
              <a:rPr lang="en-US" dirty="0" smtClean="0"/>
              <a:t> – what transition is it here? Between what and what?</a:t>
            </a:r>
          </a:p>
        </p:txBody>
      </p:sp>
    </p:spTree>
    <p:extLst>
      <p:ext uri="{BB962C8B-B14F-4D97-AF65-F5344CB8AC3E}">
        <p14:creationId xmlns:p14="http://schemas.microsoft.com/office/powerpoint/2010/main" val="1637642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01499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 smtClean="0"/>
              <a:t>set_enable_key</a:t>
            </a:r>
            <a:r>
              <a:rPr lang="en-US" dirty="0" smtClean="0"/>
              <a:t> </a:t>
            </a:r>
            <a:r>
              <a:rPr lang="en-US" altLang="ko-KR" dirty="0"/>
              <a:t>– </a:t>
            </a:r>
            <a:r>
              <a:rPr lang="en-US" dirty="0" err="1" smtClean="0"/>
              <a:t>set_enable_key</a:t>
            </a:r>
            <a:r>
              <a:rPr lang="en-US" dirty="0" smtClean="0"/>
              <a:t> </a:t>
            </a:r>
            <a:r>
              <a:rPr lang="en-US" dirty="0"/>
              <a:t>is a command to set whether to turn </a:t>
            </a:r>
            <a:r>
              <a:rPr lang="en-US" dirty="0" smtClean="0"/>
              <a:t>on/off </a:t>
            </a:r>
            <a:r>
              <a:rPr lang="en-US" dirty="0"/>
              <a:t>for each key during PGM / PST transition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Next_transition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 smtClean="0"/>
              <a:t>next_transition</a:t>
            </a:r>
            <a:r>
              <a:rPr lang="en-US" dirty="0" smtClean="0"/>
              <a:t> </a:t>
            </a:r>
            <a:r>
              <a:rPr lang="en-US" dirty="0"/>
              <a:t>is a command to set whether to perform </a:t>
            </a:r>
            <a:r>
              <a:rPr lang="en-US" dirty="0" smtClean="0"/>
              <a:t>PGM/PST </a:t>
            </a:r>
            <a:r>
              <a:rPr lang="en-US" dirty="0"/>
              <a:t>only, key only, or both transitions when executing </a:t>
            </a:r>
            <a:r>
              <a:rPr lang="en-US" dirty="0" err="1"/>
              <a:t>start_transition</a:t>
            </a:r>
            <a:r>
              <a:rPr lang="en-US" dirty="0"/>
              <a:t> command.</a:t>
            </a:r>
          </a:p>
        </p:txBody>
      </p:sp>
    </p:spTree>
    <p:extLst>
      <p:ext uri="{BB962C8B-B14F-4D97-AF65-F5344CB8AC3E}">
        <p14:creationId xmlns:p14="http://schemas.microsoft.com/office/powerpoint/2010/main" val="34279754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540</Words>
  <Application>Microsoft Office PowerPoint</Application>
  <PresentationFormat>사용자 지정</PresentationFormat>
  <Paragraphs>55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Тема Office</vt:lpstr>
      <vt:lpstr>Playback Control System</vt:lpstr>
      <vt:lpstr>Source stream objects</vt:lpstr>
      <vt:lpstr>Mixer object</vt:lpstr>
      <vt:lpstr>Output Device Object</vt:lpstr>
      <vt:lpstr>Preview Object</vt:lpstr>
      <vt:lpstr>Functional flow block diagram</vt:lpstr>
      <vt:lpstr>MCS – Master Control Switch commands(5.7)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PCS</dc:title>
  <dc:creator>Дмитрий Синицын</dc:creator>
  <cp:lastModifiedBy>user</cp:lastModifiedBy>
  <cp:revision>173</cp:revision>
  <dcterms:created xsi:type="dcterms:W3CDTF">2017-08-30T12:28:12Z</dcterms:created>
  <dcterms:modified xsi:type="dcterms:W3CDTF">2017-08-31T05:11:35Z</dcterms:modified>
</cp:coreProperties>
</file>