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67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2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4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C47C-2DEE-4707-A29E-66DB8C8C068A}" type="datetimeFigureOut">
              <a:rPr lang="ru-RU" smtClean="0"/>
              <a:t>19.09.2017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Playback Control 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Functional flow block diagram</a:t>
            </a:r>
          </a:p>
          <a:p>
            <a:r>
              <a:rPr lang="en-US" dirty="0" smtClean="0"/>
              <a:t>V 2.0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stream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several kinds of source stream objects:</a:t>
            </a:r>
          </a:p>
          <a:p>
            <a:pPr lvl="1"/>
            <a:r>
              <a:rPr lang="en-US" dirty="0" smtClean="0"/>
              <a:t>Media device – media file playback, take mode or seamless playback of several files</a:t>
            </a:r>
          </a:p>
          <a:p>
            <a:pPr lvl="1"/>
            <a:r>
              <a:rPr lang="en-US" dirty="0" smtClean="0"/>
              <a:t>Live device – live </a:t>
            </a:r>
            <a:r>
              <a:rPr lang="en-US" dirty="0" err="1" smtClean="0"/>
              <a:t>video+audio</a:t>
            </a:r>
            <a:r>
              <a:rPr lang="en-US" dirty="0" smtClean="0"/>
              <a:t> input grabbing from some input device</a:t>
            </a:r>
          </a:p>
          <a:p>
            <a:pPr lvl="1"/>
            <a:r>
              <a:rPr lang="en-US" dirty="0" smtClean="0"/>
              <a:t>CG device – one of Character Generator family streams: Cut, Page, Sequence, Scroll, Logo</a:t>
            </a:r>
          </a:p>
          <a:p>
            <a:r>
              <a:rPr lang="en-US" dirty="0" smtClean="0"/>
              <a:t>Number of devices for each category is technically unlimited</a:t>
            </a:r>
          </a:p>
          <a:p>
            <a:r>
              <a:rPr lang="en-US" dirty="0" smtClean="0"/>
              <a:t>Each source object has video and audio output stream. Format of streams is same and set via PCS Settings. This is PCS Output Format.</a:t>
            </a:r>
          </a:p>
          <a:p>
            <a:r>
              <a:rPr lang="en-US" dirty="0" smtClean="0"/>
              <a:t>Each output stream can be connected to other objects in system.</a:t>
            </a:r>
          </a:p>
          <a:p>
            <a:r>
              <a:rPr lang="en-US" dirty="0" smtClean="0"/>
              <a:t>Each output stream can be </a:t>
            </a:r>
            <a:r>
              <a:rPr lang="en-US" dirty="0" err="1" smtClean="0"/>
              <a:t>splitted</a:t>
            </a:r>
            <a:r>
              <a:rPr lang="en-US" dirty="0" smtClean="0"/>
              <a:t> to connect to several objects and deliver same content to several receivers</a:t>
            </a:r>
          </a:p>
        </p:txBody>
      </p:sp>
    </p:spTree>
    <p:extLst>
      <p:ext uri="{BB962C8B-B14F-4D97-AF65-F5344CB8AC3E}">
        <p14:creationId xmlns:p14="http://schemas.microsoft.com/office/powerpoint/2010/main" val="36939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SimpleMixer</a:t>
            </a:r>
            <a:r>
              <a:rPr lang="en-US" dirty="0" smtClean="0"/>
              <a:t>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Mixer is an object with several inputs and one output</a:t>
            </a:r>
          </a:p>
          <a:p>
            <a:r>
              <a:rPr lang="en-US" dirty="0" smtClean="0"/>
              <a:t>Each “input” and “output” means </a:t>
            </a:r>
            <a:r>
              <a:rPr lang="en-US" dirty="0" err="1" smtClean="0"/>
              <a:t>video+audio</a:t>
            </a:r>
            <a:r>
              <a:rPr lang="en-US" dirty="0" smtClean="0"/>
              <a:t> media stream </a:t>
            </a:r>
          </a:p>
          <a:p>
            <a:r>
              <a:rPr lang="en-US" dirty="0" smtClean="0"/>
              <a:t>Output format is </a:t>
            </a:r>
            <a:r>
              <a:rPr lang="en-US" dirty="0" smtClean="0"/>
              <a:t>PCS </a:t>
            </a:r>
            <a:r>
              <a:rPr lang="en-US" dirty="0" smtClean="0"/>
              <a:t>Output Format</a:t>
            </a:r>
          </a:p>
          <a:p>
            <a:r>
              <a:rPr lang="en-US" dirty="0" smtClean="0"/>
              <a:t>Each input has such tunable parameters: </a:t>
            </a:r>
          </a:p>
          <a:p>
            <a:pPr lvl="1"/>
            <a:r>
              <a:rPr lang="en-US" dirty="0" smtClean="0"/>
              <a:t>2D position</a:t>
            </a:r>
          </a:p>
          <a:p>
            <a:pPr lvl="1"/>
            <a:r>
              <a:rPr lang="en-US" dirty="0" smtClean="0"/>
              <a:t>2D scale</a:t>
            </a:r>
          </a:p>
          <a:p>
            <a:pPr lvl="1"/>
            <a:r>
              <a:rPr lang="en-US" dirty="0" smtClean="0"/>
              <a:t>Opacity – alpha value</a:t>
            </a:r>
          </a:p>
          <a:p>
            <a:pPr lvl="1"/>
            <a:r>
              <a:rPr lang="en-US" dirty="0" smtClean="0"/>
              <a:t>Some inputs can have alpha channel included in video stream, so they can overlay over bottom image using this info</a:t>
            </a:r>
          </a:p>
          <a:p>
            <a:pPr lvl="1"/>
            <a:r>
              <a:rPr lang="en-US" dirty="0" smtClean="0"/>
              <a:t>Audio gain(volume)</a:t>
            </a:r>
          </a:p>
          <a:p>
            <a:r>
              <a:rPr lang="en-US" dirty="0" smtClean="0"/>
              <a:t>Inputs ordered and overlaid so first is bottom-most, second is over it and so </a:t>
            </a:r>
            <a:r>
              <a:rPr lang="en-US" dirty="0" smtClean="0"/>
              <a:t>on</a:t>
            </a:r>
          </a:p>
          <a:p>
            <a:r>
              <a:rPr lang="en-US" dirty="0" smtClean="0"/>
              <a:t>Bottom input is a Background. It is </a:t>
            </a:r>
            <a:r>
              <a:rPr lang="en-US" dirty="0"/>
              <a:t>always </a:t>
            </a:r>
            <a:r>
              <a:rPr lang="en-US" dirty="0" smtClean="0"/>
              <a:t>full-sized</a:t>
            </a:r>
            <a:r>
              <a:rPr lang="ru-RU" dirty="0" smtClean="0"/>
              <a:t> </a:t>
            </a:r>
            <a:r>
              <a:rPr lang="en-US" dirty="0" smtClean="0"/>
              <a:t>and only can be turned on or off. Only Media and Live objects can be connected to mixer’s Background input. If Background input is unconnected then it is solid black.</a:t>
            </a:r>
          </a:p>
          <a:p>
            <a:r>
              <a:rPr lang="en-US" dirty="0" smtClean="0"/>
              <a:t>Other inputs also named </a:t>
            </a:r>
            <a:r>
              <a:rPr lang="en-US" dirty="0" err="1" smtClean="0"/>
              <a:t>Keyers</a:t>
            </a:r>
            <a:endParaRPr lang="en-US" dirty="0" smtClean="0"/>
          </a:p>
          <a:p>
            <a:r>
              <a:rPr lang="en-US" dirty="0" smtClean="0"/>
              <a:t>Output stream is a result of compositing of all inputs</a:t>
            </a:r>
          </a:p>
          <a:p>
            <a:r>
              <a:rPr lang="en-US" dirty="0" smtClean="0"/>
              <a:t>Mixer State is a set of all parameters(position, scale, opacity, audio gain) of all inputs</a:t>
            </a:r>
          </a:p>
          <a:p>
            <a:r>
              <a:rPr lang="en-US" dirty="0"/>
              <a:t>Mixer State can be tuned using PCS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SwitchingMixer</a:t>
            </a:r>
            <a:r>
              <a:rPr lang="en-US" dirty="0" smtClean="0"/>
              <a:t> </a:t>
            </a:r>
            <a:r>
              <a:rPr lang="en-US" dirty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643"/>
            <a:ext cx="10515600" cy="4329320"/>
          </a:xfrm>
        </p:spPr>
        <p:txBody>
          <a:bodyPr/>
          <a:lstStyle/>
          <a:p>
            <a:r>
              <a:rPr lang="en-US" dirty="0" err="1" smtClean="0"/>
              <a:t>SwitchingMixer</a:t>
            </a:r>
            <a:r>
              <a:rPr lang="en-US" dirty="0" smtClean="0"/>
              <a:t> has two Mixer States – two sets of parameters of all inputs and can switch between them using dissolve transition with controllable duration.</a:t>
            </a:r>
          </a:p>
          <a:p>
            <a:r>
              <a:rPr lang="en-US" dirty="0" smtClean="0"/>
              <a:t>Thus possible to set two sets: one for preset output, second for program. And then just to switch between them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4750279" y="4428446"/>
            <a:ext cx="2691441" cy="646331"/>
            <a:chOff x="4710023" y="1607609"/>
            <a:chExt cx="2691441" cy="646331"/>
          </a:xfrm>
        </p:grpSpPr>
        <p:sp>
          <p:nvSpPr>
            <p:cNvPr id="4" name="TextBox 3"/>
            <p:cNvSpPr txBox="1"/>
            <p:nvPr/>
          </p:nvSpPr>
          <p:spPr>
            <a:xfrm>
              <a:off x="5456207" y="1607609"/>
              <a:ext cx="1279586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 0</a:t>
              </a:r>
            </a:p>
            <a:p>
              <a:r>
                <a:rPr lang="en-US" dirty="0" smtClean="0"/>
                <a:t>State 1</a:t>
              </a:r>
              <a:endParaRPr lang="ru-RU" dirty="0"/>
            </a:p>
          </p:txBody>
        </p:sp>
        <p:cxnSp>
          <p:nvCxnSpPr>
            <p:cNvPr id="6" name="Прямая со стрелкой 5"/>
            <p:cNvCxnSpPr/>
            <p:nvPr/>
          </p:nvCxnSpPr>
          <p:spPr>
            <a:xfrm>
              <a:off x="6735793" y="1927690"/>
              <a:ext cx="665671" cy="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/>
            <p:cNvCxnSpPr>
              <a:endCxn id="4" idx="1"/>
            </p:cNvCxnSpPr>
            <p:nvPr/>
          </p:nvCxnSpPr>
          <p:spPr>
            <a:xfrm>
              <a:off x="4710023" y="1927690"/>
              <a:ext cx="746184" cy="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4710023" y="2087730"/>
              <a:ext cx="746184" cy="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/>
            <p:nvPr/>
          </p:nvCxnSpPr>
          <p:spPr>
            <a:xfrm>
              <a:off x="4710023" y="1752483"/>
              <a:ext cx="746184" cy="3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940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ProgramMixer</a:t>
            </a:r>
            <a:r>
              <a:rPr lang="en-US" dirty="0"/>
              <a:t> </a:t>
            </a:r>
            <a:r>
              <a:rPr lang="en-US" dirty="0" smtClean="0"/>
              <a:t>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24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Due to fact that switching between states in </a:t>
            </a:r>
            <a:r>
              <a:rPr lang="en-US" dirty="0" err="1" smtClean="0"/>
              <a:t>SwitchingMixer</a:t>
            </a:r>
            <a:r>
              <a:rPr lang="en-US" dirty="0" smtClean="0"/>
              <a:t> is possible only with dissolve effect we have to create special object for implementing other transition effects – </a:t>
            </a:r>
            <a:r>
              <a:rPr lang="en-US" dirty="0" err="1" smtClean="0"/>
              <a:t>ProgramMixer</a:t>
            </a:r>
            <a:endParaRPr lang="en-US" dirty="0" smtClean="0"/>
          </a:p>
          <a:p>
            <a:r>
              <a:rPr lang="en-US" dirty="0" err="1" smtClean="0"/>
              <a:t>MPlatform</a:t>
            </a:r>
            <a:r>
              <a:rPr lang="en-US" dirty="0" smtClean="0"/>
              <a:t> can use transition with effects only in </a:t>
            </a:r>
            <a:r>
              <a:rPr lang="en-US" dirty="0" err="1" smtClean="0"/>
              <a:t>MMixer</a:t>
            </a:r>
            <a:r>
              <a:rPr lang="en-US" dirty="0" smtClean="0"/>
              <a:t>::</a:t>
            </a:r>
            <a:r>
              <a:rPr lang="en-US" dirty="0" err="1" smtClean="0"/>
              <a:t>SetBackground</a:t>
            </a:r>
            <a:r>
              <a:rPr lang="en-US" dirty="0" smtClean="0"/>
              <a:t>() command. During this command current background stream replaced by next background stream using specified transition effect and duration.</a:t>
            </a:r>
          </a:p>
          <a:p>
            <a:r>
              <a:rPr lang="en-US" dirty="0" smtClean="0"/>
              <a:t>So </a:t>
            </a:r>
            <a:r>
              <a:rPr lang="en-US" dirty="0" err="1" smtClean="0"/>
              <a:t>ProgramMixer</a:t>
            </a:r>
            <a:r>
              <a:rPr lang="en-US" dirty="0" smtClean="0"/>
              <a:t> consists of two </a:t>
            </a:r>
            <a:r>
              <a:rPr lang="en-US" dirty="0" err="1" smtClean="0"/>
              <a:t>SimpleMixers</a:t>
            </a:r>
            <a:r>
              <a:rPr lang="en-US" dirty="0"/>
              <a:t> </a:t>
            </a:r>
            <a:r>
              <a:rPr lang="en-US" dirty="0" smtClean="0"/>
              <a:t>for two possible states(Current Program and Future Program) and third </a:t>
            </a:r>
            <a:r>
              <a:rPr lang="en-US" dirty="0" err="1" smtClean="0"/>
              <a:t>SimpleMixer</a:t>
            </a:r>
            <a:r>
              <a:rPr lang="en-US" dirty="0" smtClean="0"/>
              <a:t> that contains only background stream connected to </a:t>
            </a:r>
            <a:r>
              <a:rPr lang="en-US" dirty="0"/>
              <a:t>output </a:t>
            </a:r>
            <a:r>
              <a:rPr lang="en-US" dirty="0" smtClean="0"/>
              <a:t>of one of these state mixer.</a:t>
            </a:r>
            <a:endParaRPr lang="ru-RU" dirty="0"/>
          </a:p>
        </p:txBody>
      </p:sp>
      <p:grpSp>
        <p:nvGrpSpPr>
          <p:cNvPr id="66" name="Группа 65"/>
          <p:cNvGrpSpPr/>
          <p:nvPr/>
        </p:nvGrpSpPr>
        <p:grpSpPr>
          <a:xfrm>
            <a:off x="3264694" y="5279366"/>
            <a:ext cx="5450681" cy="1070456"/>
            <a:chOff x="2588419" y="4947574"/>
            <a:chExt cx="5450681" cy="1070456"/>
          </a:xfrm>
        </p:grpSpPr>
        <p:sp>
          <p:nvSpPr>
            <p:cNvPr id="5" name="TextBox 4"/>
            <p:cNvSpPr txBox="1"/>
            <p:nvPr/>
          </p:nvSpPr>
          <p:spPr>
            <a:xfrm>
              <a:off x="4150743" y="4947574"/>
              <a:ext cx="1279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 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96000" y="5279366"/>
              <a:ext cx="1279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BG Switch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50743" y="5648698"/>
              <a:ext cx="1279586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 1</a:t>
              </a:r>
              <a:endParaRPr lang="ru-RU" dirty="0"/>
            </a:p>
          </p:txBody>
        </p:sp>
        <p:grpSp>
          <p:nvGrpSpPr>
            <p:cNvPr id="47" name="Группа 46"/>
            <p:cNvGrpSpPr/>
            <p:nvPr/>
          </p:nvGrpSpPr>
          <p:grpSpPr>
            <a:xfrm>
              <a:off x="2588419" y="5132240"/>
              <a:ext cx="1562324" cy="701124"/>
              <a:chOff x="2588419" y="5132240"/>
              <a:chExt cx="1562324" cy="701124"/>
            </a:xfrm>
          </p:grpSpPr>
          <p:cxnSp>
            <p:nvCxnSpPr>
              <p:cNvPr id="29" name="Прямая со стрелкой 28"/>
              <p:cNvCxnSpPr>
                <a:endCxn id="11" idx="1"/>
              </p:cNvCxnSpPr>
              <p:nvPr/>
            </p:nvCxnSpPr>
            <p:spPr>
              <a:xfrm>
                <a:off x="3226279" y="5459643"/>
                <a:ext cx="924464" cy="373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Прямая со стрелкой 29"/>
              <p:cNvCxnSpPr>
                <a:endCxn id="5" idx="1"/>
              </p:cNvCxnSpPr>
              <p:nvPr/>
            </p:nvCxnSpPr>
            <p:spPr>
              <a:xfrm flipV="1">
                <a:off x="3226279" y="5132240"/>
                <a:ext cx="924464" cy="326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Прямая соединительная линия 34"/>
              <p:cNvCxnSpPr/>
              <p:nvPr/>
            </p:nvCxnSpPr>
            <p:spPr>
              <a:xfrm flipH="1" flipV="1">
                <a:off x="2588419" y="5459151"/>
                <a:ext cx="637860" cy="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Группа 47"/>
            <p:cNvGrpSpPr/>
            <p:nvPr/>
          </p:nvGrpSpPr>
          <p:grpSpPr>
            <a:xfrm>
              <a:off x="2588419" y="4999927"/>
              <a:ext cx="1562324" cy="701124"/>
              <a:chOff x="2588419" y="5132240"/>
              <a:chExt cx="1562324" cy="701124"/>
            </a:xfrm>
          </p:grpSpPr>
          <p:cxnSp>
            <p:nvCxnSpPr>
              <p:cNvPr id="49" name="Прямая со стрелкой 48"/>
              <p:cNvCxnSpPr/>
              <p:nvPr/>
            </p:nvCxnSpPr>
            <p:spPr>
              <a:xfrm>
                <a:off x="3226279" y="5459643"/>
                <a:ext cx="924464" cy="373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 стрелкой 49"/>
              <p:cNvCxnSpPr/>
              <p:nvPr/>
            </p:nvCxnSpPr>
            <p:spPr>
              <a:xfrm flipV="1">
                <a:off x="3226279" y="5132240"/>
                <a:ext cx="924464" cy="326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flipH="1" flipV="1">
                <a:off x="2588419" y="5459151"/>
                <a:ext cx="637860" cy="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Группа 51"/>
            <p:cNvGrpSpPr/>
            <p:nvPr/>
          </p:nvGrpSpPr>
          <p:grpSpPr>
            <a:xfrm>
              <a:off x="2588419" y="5240902"/>
              <a:ext cx="1562324" cy="701124"/>
              <a:chOff x="2588419" y="5132240"/>
              <a:chExt cx="1562324" cy="701124"/>
            </a:xfrm>
          </p:grpSpPr>
          <p:cxnSp>
            <p:nvCxnSpPr>
              <p:cNvPr id="53" name="Прямая со стрелкой 52"/>
              <p:cNvCxnSpPr/>
              <p:nvPr/>
            </p:nvCxnSpPr>
            <p:spPr>
              <a:xfrm>
                <a:off x="3226279" y="5459643"/>
                <a:ext cx="924464" cy="3737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Прямая со стрелкой 53"/>
              <p:cNvCxnSpPr/>
              <p:nvPr/>
            </p:nvCxnSpPr>
            <p:spPr>
              <a:xfrm flipV="1">
                <a:off x="3226279" y="5132240"/>
                <a:ext cx="924464" cy="326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flipH="1" flipV="1">
                <a:off x="2588419" y="5459151"/>
                <a:ext cx="637860" cy="49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Прямая со стрелкой 56"/>
            <p:cNvCxnSpPr>
              <a:stCxn id="5" idx="3"/>
              <a:endCxn id="10" idx="1"/>
            </p:cNvCxnSpPr>
            <p:nvPr/>
          </p:nvCxnSpPr>
          <p:spPr>
            <a:xfrm>
              <a:off x="5430329" y="5132240"/>
              <a:ext cx="665671" cy="331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11" idx="3"/>
              <a:endCxn id="10" idx="1"/>
            </p:cNvCxnSpPr>
            <p:nvPr/>
          </p:nvCxnSpPr>
          <p:spPr>
            <a:xfrm flipV="1">
              <a:off x="5430329" y="5464032"/>
              <a:ext cx="665671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10" idx="3"/>
            </p:cNvCxnSpPr>
            <p:nvPr/>
          </p:nvCxnSpPr>
          <p:spPr>
            <a:xfrm flipV="1">
              <a:off x="7375586" y="5459151"/>
              <a:ext cx="663514" cy="48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534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Device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PCS has 4 output device objects: PROGRAM, PRESET, OUTPUT1 and OUTPUT2</a:t>
            </a:r>
          </a:p>
          <a:p>
            <a:r>
              <a:rPr lang="en-US" dirty="0" smtClean="0"/>
              <a:t>Each device uses separate physical output device to stream out video and audio. Configured in PCS Settings</a:t>
            </a:r>
          </a:p>
          <a:p>
            <a:r>
              <a:rPr lang="en-US" dirty="0" smtClean="0"/>
              <a:t>Each Output Device Object has one input stream connector that can be connected to Mixer Object to pass this stream to  output device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75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Object can connect to any object with output stream</a:t>
            </a:r>
          </a:p>
          <a:p>
            <a:r>
              <a:rPr lang="en-US" dirty="0" smtClean="0"/>
              <a:t>It creates copy of this stream and shows it in preview window in 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9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flow block diagram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4630" y="4071816"/>
            <a:ext cx="7835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93675" y="2570670"/>
            <a:ext cx="266196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</a:t>
            </a:r>
            <a:r>
              <a:rPr lang="en-US" dirty="0" err="1" smtClean="0"/>
              <a:t>SwitchingMixer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93673" y="3945869"/>
            <a:ext cx="26619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ProgramMixer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93675" y="4800837"/>
            <a:ext cx="26619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1 </a:t>
            </a:r>
            <a:r>
              <a:rPr lang="en-US" dirty="0" err="1" smtClean="0"/>
              <a:t>SimpleMixer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2593675" y="5471140"/>
            <a:ext cx="266196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2 </a:t>
            </a:r>
            <a:r>
              <a:rPr lang="en-US" dirty="0" err="1" smtClean="0"/>
              <a:t>SimpleMixer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12501" y="257067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2501" y="3945869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2501" y="4800837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2501" y="547114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2550" y="2536490"/>
            <a:ext cx="980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Preview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5641" y="1958520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Preview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55640" y="3149053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Preview</a:t>
            </a:r>
          </a:p>
        </p:txBody>
      </p:sp>
      <p:cxnSp>
        <p:nvCxnSpPr>
          <p:cNvPr id="19" name="Прямая со стрелкой 18"/>
          <p:cNvCxnSpPr>
            <a:stCxn id="5" idx="0"/>
            <a:endCxn id="15" idx="2"/>
          </p:cNvCxnSpPr>
          <p:nvPr/>
        </p:nvCxnSpPr>
        <p:spPr>
          <a:xfrm flipH="1" flipV="1">
            <a:off x="1562819" y="3182821"/>
            <a:ext cx="3594" cy="888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3"/>
            <a:endCxn id="6" idx="1"/>
          </p:cNvCxnSpPr>
          <p:nvPr/>
        </p:nvCxnSpPr>
        <p:spPr>
          <a:xfrm flipV="1">
            <a:off x="1958196" y="2755336"/>
            <a:ext cx="635479" cy="15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3"/>
            <a:endCxn id="7" idx="1"/>
          </p:cNvCxnSpPr>
          <p:nvPr/>
        </p:nvCxnSpPr>
        <p:spPr>
          <a:xfrm flipV="1">
            <a:off x="1958196" y="4130535"/>
            <a:ext cx="635477" cy="12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</p:cNvCxnSpPr>
          <p:nvPr/>
        </p:nvCxnSpPr>
        <p:spPr>
          <a:xfrm>
            <a:off x="1958196" y="4256482"/>
            <a:ext cx="635477" cy="7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3"/>
            <a:endCxn id="9" idx="1"/>
          </p:cNvCxnSpPr>
          <p:nvPr/>
        </p:nvCxnSpPr>
        <p:spPr>
          <a:xfrm>
            <a:off x="1958196" y="4256482"/>
            <a:ext cx="635479" cy="13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3"/>
            <a:endCxn id="16" idx="2"/>
          </p:cNvCxnSpPr>
          <p:nvPr/>
        </p:nvCxnSpPr>
        <p:spPr>
          <a:xfrm flipV="1">
            <a:off x="5255641" y="2327852"/>
            <a:ext cx="893734" cy="42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3"/>
            <a:endCxn id="11" idx="1"/>
          </p:cNvCxnSpPr>
          <p:nvPr/>
        </p:nvCxnSpPr>
        <p:spPr>
          <a:xfrm>
            <a:off x="5255641" y="2755336"/>
            <a:ext cx="2756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3"/>
            <a:endCxn id="17" idx="2"/>
          </p:cNvCxnSpPr>
          <p:nvPr/>
        </p:nvCxnSpPr>
        <p:spPr>
          <a:xfrm flipV="1">
            <a:off x="5255641" y="3518385"/>
            <a:ext cx="893733" cy="61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7" idx="3"/>
            <a:endCxn id="12" idx="1"/>
          </p:cNvCxnSpPr>
          <p:nvPr/>
        </p:nvCxnSpPr>
        <p:spPr>
          <a:xfrm>
            <a:off x="5255641" y="4130535"/>
            <a:ext cx="2756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8" idx="3"/>
          </p:cNvCxnSpPr>
          <p:nvPr/>
        </p:nvCxnSpPr>
        <p:spPr>
          <a:xfrm>
            <a:off x="5255640" y="4985503"/>
            <a:ext cx="275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9" idx="3"/>
          </p:cNvCxnSpPr>
          <p:nvPr/>
        </p:nvCxnSpPr>
        <p:spPr>
          <a:xfrm>
            <a:off x="5255640" y="5655806"/>
            <a:ext cx="2753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MCS – Master Control Switch commands(5.7)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key_take</a:t>
            </a:r>
            <a:r>
              <a:rPr lang="en-US" dirty="0" smtClean="0"/>
              <a:t> – </a:t>
            </a:r>
            <a:r>
              <a:rPr lang="en-US" dirty="0"/>
              <a:t>For bus(mixer in term of PCS) with “true” sets opacity value for all </a:t>
            </a:r>
            <a:r>
              <a:rPr lang="en-US" dirty="0" err="1" smtClean="0"/>
              <a:t>Keyer</a:t>
            </a:r>
            <a:r>
              <a:rPr lang="en-US" dirty="0" smtClean="0"/>
              <a:t> inputs </a:t>
            </a:r>
            <a:r>
              <a:rPr lang="en-US" dirty="0"/>
              <a:t>as defined in </a:t>
            </a:r>
            <a:r>
              <a:rPr lang="en-US" dirty="0" smtClean="0"/>
              <a:t>keys </a:t>
            </a:r>
            <a:r>
              <a:rPr lang="en-US" dirty="0"/>
              <a:t>array. “True“ – 255, “false” – 0</a:t>
            </a:r>
            <a:r>
              <a:rPr lang="en-US" dirty="0" smtClean="0"/>
              <a:t>. I.e. here we can turn on/off CGs, logos, etc. separately for all 4 buses. Immediately. Cut effect </a:t>
            </a:r>
          </a:p>
          <a:p>
            <a:r>
              <a:rPr lang="en-US" dirty="0" err="1" smtClean="0"/>
              <a:t>crosspoint_take</a:t>
            </a:r>
            <a:r>
              <a:rPr lang="en-US" dirty="0" smtClean="0"/>
              <a:t> </a:t>
            </a:r>
            <a:r>
              <a:rPr lang="en-US" dirty="0" smtClean="0"/>
              <a:t>– connects(if true) or disconnects(if false) specified input object as Background for given </a:t>
            </a:r>
            <a:r>
              <a:rPr lang="en-US" dirty="0"/>
              <a:t>buses. Immediately. Cut effect </a:t>
            </a:r>
            <a:endParaRPr lang="en-US" dirty="0"/>
          </a:p>
          <a:p>
            <a:r>
              <a:rPr lang="en-US" dirty="0" err="1" smtClean="0"/>
              <a:t>set_enable_key</a:t>
            </a:r>
            <a:r>
              <a:rPr lang="en-US" dirty="0" smtClean="0"/>
              <a:t> </a:t>
            </a:r>
            <a:r>
              <a:rPr lang="en-US" dirty="0" smtClean="0"/>
              <a:t>– selects </a:t>
            </a:r>
            <a:r>
              <a:rPr lang="en-US" dirty="0" err="1" smtClean="0"/>
              <a:t>Keyers</a:t>
            </a:r>
            <a:r>
              <a:rPr lang="en-US" dirty="0" smtClean="0"/>
              <a:t>, whose on/off state is linked(tied) to </a:t>
            </a:r>
            <a:r>
              <a:rPr lang="en-US" smtClean="0"/>
              <a:t>preset/program background.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example, Keyer1(with CG1) is On for Preset and Off for Program now. Backgrounds are Preset:Media1, Program:Media2. Then we call </a:t>
            </a:r>
            <a:r>
              <a:rPr lang="en-US" dirty="0" err="1" smtClean="0"/>
              <a:t>set_enable_key</a:t>
            </a:r>
            <a:r>
              <a:rPr lang="en-US" dirty="0" smtClean="0"/>
              <a:t>(Key1=true). And then run </a:t>
            </a:r>
            <a:r>
              <a:rPr lang="en-US" dirty="0" err="1" smtClean="0"/>
              <a:t>AutoTake</a:t>
            </a:r>
            <a:r>
              <a:rPr lang="en-US" dirty="0" smtClean="0"/>
              <a:t>. We’ll see Media1+CG1 on Program and Media2 on Preset</a:t>
            </a:r>
            <a:br>
              <a:rPr lang="en-US" dirty="0" smtClean="0"/>
            </a:br>
            <a:r>
              <a:rPr lang="en-US" dirty="0" smtClean="0"/>
              <a:t>But if we start again from begin but </a:t>
            </a:r>
            <a:r>
              <a:rPr lang="en-US" dirty="0" smtClean="0"/>
              <a:t>execute </a:t>
            </a:r>
            <a:r>
              <a:rPr lang="en-US" dirty="0" err="1" smtClean="0"/>
              <a:t>set_enable_key</a:t>
            </a:r>
            <a:r>
              <a:rPr lang="en-US" dirty="0" smtClean="0"/>
              <a:t>(Key1=false) then after </a:t>
            </a:r>
            <a:r>
              <a:rPr lang="en-US" dirty="0" err="1" smtClean="0"/>
              <a:t>AutoTake</a:t>
            </a:r>
            <a:r>
              <a:rPr lang="en-US" dirty="0" smtClean="0"/>
              <a:t> we will see Media1 on Program and Media2+CG1 on Preview because Keyer1 is not tied to transition and leave on preset bus.</a:t>
            </a:r>
            <a:endParaRPr lang="en-US" dirty="0" smtClean="0"/>
          </a:p>
          <a:p>
            <a:r>
              <a:rPr lang="en-US" dirty="0" err="1" smtClean="0"/>
              <a:t>next_transition</a:t>
            </a:r>
            <a:r>
              <a:rPr lang="en-US" dirty="0" smtClean="0"/>
              <a:t> – </a:t>
            </a:r>
            <a:r>
              <a:rPr lang="en-US" dirty="0"/>
              <a:t>is a command to set whether to perform PGM/PST only, key only, or both transitions when executing </a:t>
            </a:r>
            <a:r>
              <a:rPr lang="en-US" dirty="0" err="1"/>
              <a:t>start_transition</a:t>
            </a:r>
            <a:r>
              <a:rPr lang="en-US" dirty="0"/>
              <a:t> command.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 understand it so: if background==false, then use Program background for both Preset and Program, regardless </a:t>
            </a:r>
            <a:r>
              <a:rPr lang="en-US" dirty="0" err="1" smtClean="0"/>
              <a:t>crosspoint_take</a:t>
            </a:r>
            <a:r>
              <a:rPr lang="en-US" dirty="0" smtClean="0"/>
              <a:t>(preset) settings. If key==false, then use current Program </a:t>
            </a:r>
            <a:r>
              <a:rPr lang="en-US" dirty="0" err="1" smtClean="0"/>
              <a:t>key_take</a:t>
            </a:r>
            <a:r>
              <a:rPr lang="en-US" dirty="0" smtClean="0"/>
              <a:t> settings for both Program and Preset buses </a:t>
            </a:r>
            <a:r>
              <a:rPr lang="en-US" dirty="0"/>
              <a:t>regardless </a:t>
            </a:r>
            <a:r>
              <a:rPr lang="en-US" dirty="0" err="1" smtClean="0"/>
              <a:t>key_take</a:t>
            </a:r>
            <a:r>
              <a:rPr lang="en-US" dirty="0" smtClean="0"/>
              <a:t>(preset) </a:t>
            </a:r>
            <a:r>
              <a:rPr lang="en-US" dirty="0"/>
              <a:t>settings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7642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674</Words>
  <Application>Microsoft Office PowerPoint</Application>
  <PresentationFormat>Широкоэкранный</PresentationFormat>
  <Paragraphs>65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Playback Control System</vt:lpstr>
      <vt:lpstr>Source stream objects</vt:lpstr>
      <vt:lpstr>SimpleMixer object</vt:lpstr>
      <vt:lpstr>SwitchingMixer object</vt:lpstr>
      <vt:lpstr>ProgramMixer Object</vt:lpstr>
      <vt:lpstr>Output Device Object</vt:lpstr>
      <vt:lpstr>Preview Object</vt:lpstr>
      <vt:lpstr>Functional flow block diagram</vt:lpstr>
      <vt:lpstr>MCS – Master Control Switch commands(5.7)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</dc:title>
  <dc:creator>Дмитрий Синицын</dc:creator>
  <cp:lastModifiedBy>Дмитрий Синицын</cp:lastModifiedBy>
  <cp:revision>272</cp:revision>
  <dcterms:created xsi:type="dcterms:W3CDTF">2017-08-30T12:28:12Z</dcterms:created>
  <dcterms:modified xsi:type="dcterms:W3CDTF">2017-09-19T12:34:24Z</dcterms:modified>
</cp:coreProperties>
</file>