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8E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6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6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0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0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0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0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3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0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9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97330-7637-4262-ADC5-2F2B3360A0F8}" type="datetimeFigureOut">
              <a:rPr lang="ko-KR" altLang="en-US" smtClean="0"/>
              <a:t>2017-06-18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4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536" y="1484784"/>
            <a:ext cx="352839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PST(Preset/Preview)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23928" y="1484621"/>
            <a:ext cx="3456384" cy="19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PGM(Program)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980727"/>
            <a:ext cx="8352928" cy="503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6176" y="104714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98E53B"/>
                </a:solidFill>
              </a:rPr>
              <a:t>12:00:00</a:t>
            </a:r>
            <a:endParaRPr lang="ko-KR" altLang="en-US" dirty="0">
              <a:solidFill>
                <a:srgbClr val="98E53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728" y="1048007"/>
            <a:ext cx="278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Playback Control System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60432" y="111208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72400" y="111208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0312" y="1115696"/>
            <a:ext cx="72008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Setting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6569" y="3501008"/>
            <a:ext cx="108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Media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26931" y="3501008"/>
            <a:ext cx="108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06931" y="3501009"/>
            <a:ext cx="108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CG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80312" y="1484784"/>
            <a:ext cx="1368152" cy="1944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 Panel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86931" y="3501009"/>
            <a:ext cx="108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CG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66931" y="3501008"/>
            <a:ext cx="1080000" cy="720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CG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6569" y="3501008"/>
            <a:ext cx="108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Media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51960" y="3501008"/>
            <a:ext cx="108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6569" y="4293096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Transition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15200" y="42930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Media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36569" y="42930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Media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51960" y="42930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71960" y="4292095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91960" y="42930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5536" y="4581207"/>
            <a:ext cx="4680520" cy="14400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Type-specific settings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148064" y="4292094"/>
            <a:ext cx="936104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Audio Mixer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84168" y="4287510"/>
            <a:ext cx="720000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04168" y="4287510"/>
            <a:ext cx="720000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8064" y="4580206"/>
            <a:ext cx="3600400" cy="14400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Audio Mixer &amp; Input/Record settings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980728"/>
            <a:ext cx="8352928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524168" y="4287510"/>
            <a:ext cx="720000" cy="29269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Record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311478"/>
            <a:ext cx="324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Main Screen Configuration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95536" y="980727"/>
            <a:ext cx="8352928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>
            <a:cxnSpLocks noChangeShapeType="1"/>
          </p:cNvCxnSpPr>
          <p:nvPr/>
        </p:nvCxnSpPr>
        <p:spPr bwMode="auto">
          <a:xfrm flipH="1" flipV="1">
            <a:off x="519725" y="831195"/>
            <a:ext cx="6310" cy="29178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38" name="TextBox 37"/>
          <p:cNvSpPr txBox="1"/>
          <p:nvPr/>
        </p:nvSpPr>
        <p:spPr>
          <a:xfrm>
            <a:off x="572590" y="692696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Caption Bar</a:t>
            </a:r>
            <a:endParaRPr lang="ko-KR" altLang="en-US" sz="1200" b="1" dirty="0"/>
          </a:p>
        </p:txBody>
      </p:sp>
      <p:sp>
        <p:nvSpPr>
          <p:cNvPr id="40" name="직사각형 39"/>
          <p:cNvSpPr/>
          <p:nvPr/>
        </p:nvSpPr>
        <p:spPr>
          <a:xfrm>
            <a:off x="395536" y="1484620"/>
            <a:ext cx="3528392" cy="194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cxnSpLocks noChangeShapeType="1"/>
          </p:cNvCxnSpPr>
          <p:nvPr/>
        </p:nvCxnSpPr>
        <p:spPr bwMode="auto">
          <a:xfrm flipV="1">
            <a:off x="2195736" y="846367"/>
            <a:ext cx="0" cy="128648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42" name="TextBox 41"/>
          <p:cNvSpPr txBox="1"/>
          <p:nvPr/>
        </p:nvSpPr>
        <p:spPr>
          <a:xfrm>
            <a:off x="2195506" y="694710"/>
            <a:ext cx="1728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Preset display screen</a:t>
            </a:r>
            <a:endParaRPr lang="ko-KR" altLang="en-US" sz="1200" b="1" dirty="0"/>
          </a:p>
        </p:txBody>
      </p:sp>
      <p:cxnSp>
        <p:nvCxnSpPr>
          <p:cNvPr id="52" name="직선 연결선 51"/>
          <p:cNvCxnSpPr>
            <a:cxnSpLocks noChangeShapeType="1"/>
          </p:cNvCxnSpPr>
          <p:nvPr/>
        </p:nvCxnSpPr>
        <p:spPr bwMode="auto">
          <a:xfrm flipV="1">
            <a:off x="4842464" y="855385"/>
            <a:ext cx="0" cy="128648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3" name="TextBox 52"/>
          <p:cNvSpPr txBox="1"/>
          <p:nvPr/>
        </p:nvSpPr>
        <p:spPr>
          <a:xfrm>
            <a:off x="4825884" y="703728"/>
            <a:ext cx="1906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Program display screen</a:t>
            </a:r>
            <a:endParaRPr lang="ko-KR" altLang="en-US" sz="1200" b="1" dirty="0"/>
          </a:p>
        </p:txBody>
      </p:sp>
      <p:cxnSp>
        <p:nvCxnSpPr>
          <p:cNvPr id="54" name="직선 연결선 53"/>
          <p:cNvCxnSpPr>
            <a:cxnSpLocks noChangeShapeType="1"/>
          </p:cNvCxnSpPr>
          <p:nvPr/>
        </p:nvCxnSpPr>
        <p:spPr bwMode="auto">
          <a:xfrm flipV="1">
            <a:off x="7523834" y="855385"/>
            <a:ext cx="0" cy="128648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5" name="TextBox 54"/>
          <p:cNvSpPr txBox="1"/>
          <p:nvPr/>
        </p:nvSpPr>
        <p:spPr>
          <a:xfrm>
            <a:off x="7524328" y="703728"/>
            <a:ext cx="1472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Transition control</a:t>
            </a:r>
            <a:endParaRPr lang="ko-KR" altLang="en-US" sz="1200" b="1" dirty="0"/>
          </a:p>
        </p:txBody>
      </p:sp>
      <p:sp>
        <p:nvSpPr>
          <p:cNvPr id="56" name="직사각형 55"/>
          <p:cNvSpPr/>
          <p:nvPr/>
        </p:nvSpPr>
        <p:spPr>
          <a:xfrm>
            <a:off x="3923928" y="1489611"/>
            <a:ext cx="3456384" cy="194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380312" y="1489611"/>
            <a:ext cx="1368152" cy="194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95535" y="3501008"/>
            <a:ext cx="7551395" cy="7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cxnSpLocks noChangeShapeType="1"/>
          </p:cNvCxnSpPr>
          <p:nvPr/>
        </p:nvCxnSpPr>
        <p:spPr bwMode="auto">
          <a:xfrm flipV="1">
            <a:off x="773881" y="4014759"/>
            <a:ext cx="0" cy="229456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2" name="TextBox 61"/>
          <p:cNvSpPr txBox="1"/>
          <p:nvPr/>
        </p:nvSpPr>
        <p:spPr>
          <a:xfrm>
            <a:off x="350840" y="6320353"/>
            <a:ext cx="4023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Device preview display screen</a:t>
            </a:r>
          </a:p>
          <a:p>
            <a:r>
              <a:rPr lang="en-US" altLang="ko-KR" sz="1200" dirty="0"/>
              <a:t>Displayed according to the number of </a:t>
            </a:r>
            <a:r>
              <a:rPr lang="en-US" altLang="ko-KR" sz="1200" dirty="0" smtClean="0"/>
              <a:t>device’s </a:t>
            </a:r>
            <a:r>
              <a:rPr lang="en-US" altLang="ko-KR" sz="1200" dirty="0"/>
              <a:t>setting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395535" y="4287510"/>
            <a:ext cx="4680521" cy="1733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 noChangeShapeType="1"/>
          </p:cNvCxnSpPr>
          <p:nvPr/>
        </p:nvCxnSpPr>
        <p:spPr bwMode="auto">
          <a:xfrm flipV="1">
            <a:off x="3196443" y="5458456"/>
            <a:ext cx="1" cy="70684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9" name="TextBox 68"/>
          <p:cNvSpPr txBox="1"/>
          <p:nvPr/>
        </p:nvSpPr>
        <p:spPr>
          <a:xfrm>
            <a:off x="3203848" y="6021288"/>
            <a:ext cx="409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Transition &amp; Device settings(except the input device)</a:t>
            </a:r>
            <a:endParaRPr lang="ko-KR" altLang="en-US" sz="1200" dirty="0"/>
          </a:p>
        </p:txBody>
      </p:sp>
      <p:cxnSp>
        <p:nvCxnSpPr>
          <p:cNvPr id="70" name="직선 연결선 69"/>
          <p:cNvCxnSpPr>
            <a:cxnSpLocks noChangeShapeType="1"/>
          </p:cNvCxnSpPr>
          <p:nvPr/>
        </p:nvCxnSpPr>
        <p:spPr bwMode="auto">
          <a:xfrm flipV="1">
            <a:off x="7524329" y="5591439"/>
            <a:ext cx="0" cy="728914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71" name="TextBox 70"/>
          <p:cNvSpPr txBox="1"/>
          <p:nvPr/>
        </p:nvSpPr>
        <p:spPr>
          <a:xfrm>
            <a:off x="6038366" y="6392361"/>
            <a:ext cx="292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Audio Mixer &amp; Input/Record settings</a:t>
            </a:r>
            <a:endParaRPr lang="ko-KR" altLang="en-US" sz="1200" dirty="0"/>
          </a:p>
        </p:txBody>
      </p:sp>
      <p:sp>
        <p:nvSpPr>
          <p:cNvPr id="72" name="직사각형 71"/>
          <p:cNvSpPr/>
          <p:nvPr/>
        </p:nvSpPr>
        <p:spPr>
          <a:xfrm>
            <a:off x="5148065" y="4287510"/>
            <a:ext cx="3600400" cy="1733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1111374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5839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Audio Mixer &amp; Input/Record </a:t>
            </a:r>
            <a:r>
              <a:rPr lang="en-US" altLang="ko-KR" dirty="0" smtClean="0"/>
              <a:t>settings Configuration</a:t>
            </a:r>
          </a:p>
          <a:p>
            <a:r>
              <a:rPr lang="en-US" altLang="ko-KR" sz="1400" dirty="0" smtClean="0"/>
              <a:t>6.3. Record Settings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 flipV="1">
            <a:off x="1602144" y="1972319"/>
            <a:ext cx="938067" cy="44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1" y="1549681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843808" y="2929324"/>
            <a:ext cx="936104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Audio Mixer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79912" y="2929325"/>
            <a:ext cx="720000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Input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99912" y="2929325"/>
            <a:ext cx="720000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43808" y="3222020"/>
            <a:ext cx="5760640" cy="3019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219912" y="2929325"/>
            <a:ext cx="720000" cy="2926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Record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10060" y="3392869"/>
            <a:ext cx="71525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Format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59164" y="3392869"/>
            <a:ext cx="452926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Format select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59164" y="3772051"/>
            <a:ext cx="452926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Resolution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843808" y="3223022"/>
            <a:ext cx="5760640" cy="1575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>
            <a:cxnSpLocks noChangeShapeType="1"/>
          </p:cNvCxnSpPr>
          <p:nvPr/>
        </p:nvCxnSpPr>
        <p:spPr bwMode="auto">
          <a:xfrm flipH="1">
            <a:off x="2540211" y="3681823"/>
            <a:ext cx="2928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4" name="TextBox 63"/>
          <p:cNvSpPr txBox="1"/>
          <p:nvPr/>
        </p:nvSpPr>
        <p:spPr>
          <a:xfrm>
            <a:off x="1147761" y="3534862"/>
            <a:ext cx="1336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Format settings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539552" y="5124583"/>
            <a:ext cx="212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Input source select &amp;</a:t>
            </a:r>
          </a:p>
          <a:p>
            <a:r>
              <a:rPr lang="en-US" altLang="ko-KR" sz="1200" b="1" dirty="0" smtClean="0"/>
              <a:t>Record destination setting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3859164" y="4149080"/>
            <a:ext cx="452926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Bitrate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59164" y="4509120"/>
            <a:ext cx="452926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Frame rate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10060" y="4941168"/>
            <a:ext cx="5378364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Input select – Input device or master output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10060" y="5300800"/>
            <a:ext cx="5378364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Destination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340" y="5906328"/>
            <a:ext cx="360040" cy="20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694" y="5906328"/>
            <a:ext cx="340730" cy="20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848691" y="4936413"/>
            <a:ext cx="5755757" cy="653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cxnSpLocks noChangeShapeType="1"/>
          </p:cNvCxnSpPr>
          <p:nvPr/>
        </p:nvCxnSpPr>
        <p:spPr bwMode="auto">
          <a:xfrm flipH="1">
            <a:off x="2550946" y="5263083"/>
            <a:ext cx="2928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38" name="직사각형 37"/>
          <p:cNvSpPr/>
          <p:nvPr/>
        </p:nvSpPr>
        <p:spPr>
          <a:xfrm>
            <a:off x="7632340" y="5906328"/>
            <a:ext cx="756084" cy="20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cxnSpLocks noChangeShapeType="1"/>
          </p:cNvCxnSpPr>
          <p:nvPr/>
        </p:nvCxnSpPr>
        <p:spPr bwMode="auto">
          <a:xfrm>
            <a:off x="8047694" y="6108457"/>
            <a:ext cx="0" cy="27287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40" name="TextBox 39"/>
          <p:cNvSpPr txBox="1"/>
          <p:nvPr/>
        </p:nvSpPr>
        <p:spPr>
          <a:xfrm>
            <a:off x="7379690" y="6453336"/>
            <a:ext cx="147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Record start/stop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61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32" y="3454097"/>
            <a:ext cx="3604766" cy="208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895350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301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PST/PGM Configuration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6714" y="1023577"/>
            <a:ext cx="1802745" cy="50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Picture 200" descr="화살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2" y="1124603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971598" y="3454098"/>
            <a:ext cx="360040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27" y="4628930"/>
            <a:ext cx="142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직사각형 96"/>
          <p:cNvSpPr/>
          <p:nvPr/>
        </p:nvSpPr>
        <p:spPr>
          <a:xfrm>
            <a:off x="971599" y="4629637"/>
            <a:ext cx="160803" cy="912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971599" y="3454098"/>
            <a:ext cx="3600400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468643"/>
            <a:ext cx="3600400" cy="20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직사각형 104"/>
          <p:cNvSpPr/>
          <p:nvPr/>
        </p:nvSpPr>
        <p:spPr>
          <a:xfrm>
            <a:off x="4571999" y="3454098"/>
            <a:ext cx="360040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928" y="4628930"/>
            <a:ext cx="142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직사각형 106"/>
          <p:cNvSpPr/>
          <p:nvPr/>
        </p:nvSpPr>
        <p:spPr>
          <a:xfrm>
            <a:off x="4572000" y="4629637"/>
            <a:ext cx="160803" cy="912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4572000" y="3454098"/>
            <a:ext cx="3600400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989528" y="3468643"/>
            <a:ext cx="630000" cy="2308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Preset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589928" y="3480294"/>
            <a:ext cx="630144" cy="2308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Program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111" name="직선 연결선 110"/>
          <p:cNvCxnSpPr>
            <a:cxnSpLocks noChangeShapeType="1"/>
            <a:endCxn id="109" idx="0"/>
          </p:cNvCxnSpPr>
          <p:nvPr/>
        </p:nvCxnSpPr>
        <p:spPr bwMode="auto">
          <a:xfrm>
            <a:off x="1304528" y="3063714"/>
            <a:ext cx="0" cy="40492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112" name="TextBox 111"/>
          <p:cNvSpPr txBox="1"/>
          <p:nvPr/>
        </p:nvSpPr>
        <p:spPr>
          <a:xfrm>
            <a:off x="956489" y="2786715"/>
            <a:ext cx="232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Preset/Program screen name</a:t>
            </a:r>
            <a:endParaRPr lang="ko-KR" altLang="en-US" sz="1200" b="1" dirty="0"/>
          </a:p>
        </p:txBody>
      </p:sp>
      <p:sp>
        <p:nvSpPr>
          <p:cNvPr id="113" name="직사각형 112"/>
          <p:cNvSpPr/>
          <p:nvPr/>
        </p:nvSpPr>
        <p:spPr>
          <a:xfrm>
            <a:off x="971598" y="3454098"/>
            <a:ext cx="647930" cy="253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4571998" y="3448890"/>
            <a:ext cx="647930" cy="253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>
            <a:cxnSpLocks noChangeShapeType="1"/>
            <a:endCxn id="114" idx="0"/>
          </p:cNvCxnSpPr>
          <p:nvPr/>
        </p:nvCxnSpPr>
        <p:spPr bwMode="auto">
          <a:xfrm>
            <a:off x="2339752" y="3063714"/>
            <a:ext cx="2556211" cy="38517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116" name="직선 연결선 115"/>
          <p:cNvCxnSpPr>
            <a:cxnSpLocks noChangeShapeType="1"/>
          </p:cNvCxnSpPr>
          <p:nvPr/>
        </p:nvCxnSpPr>
        <p:spPr bwMode="auto">
          <a:xfrm flipV="1">
            <a:off x="1051858" y="5546484"/>
            <a:ext cx="16" cy="36003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117" name="TextBox 116"/>
          <p:cNvSpPr txBox="1"/>
          <p:nvPr/>
        </p:nvSpPr>
        <p:spPr>
          <a:xfrm>
            <a:off x="899592" y="5906523"/>
            <a:ext cx="189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Audio peak level meter</a:t>
            </a:r>
            <a:endParaRPr lang="ko-KR" altLang="en-US" sz="1200" b="1" dirty="0"/>
          </a:p>
        </p:txBody>
      </p:sp>
      <p:cxnSp>
        <p:nvCxnSpPr>
          <p:cNvPr id="118" name="직선 연결선 117"/>
          <p:cNvCxnSpPr>
            <a:cxnSpLocks noChangeShapeType="1"/>
            <a:stCxn id="117" idx="0"/>
          </p:cNvCxnSpPr>
          <p:nvPr/>
        </p:nvCxnSpPr>
        <p:spPr bwMode="auto">
          <a:xfrm flipV="1">
            <a:off x="1849147" y="5552855"/>
            <a:ext cx="2728137" cy="35366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2411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895350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336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Control Panel Configuration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56433" y="1023577"/>
            <a:ext cx="368544" cy="50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57897" y="2636912"/>
            <a:ext cx="3139369" cy="3168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938" y="2780928"/>
            <a:ext cx="8001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644938" y="4989532"/>
            <a:ext cx="8001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Fade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597438" y="2780928"/>
            <a:ext cx="5596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CG 1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4244354" y="2781692"/>
            <a:ext cx="5596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CG 2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4884806" y="2780928"/>
            <a:ext cx="5596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CG 3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3597438" y="3212976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OFF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97438" y="3645024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97438" y="4989532"/>
            <a:ext cx="5596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Fade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3597438" y="4085456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97438" y="4519404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TIE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4354" y="3212976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OFF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44354" y="3645024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44354" y="4085456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44354" y="4519404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TIE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884806" y="3212976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OFF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884806" y="3645024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84806" y="4085456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84806" y="4519404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TIE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244354" y="4989532"/>
            <a:ext cx="5596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Fade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4884806" y="4989532"/>
            <a:ext cx="5596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Fade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2644938" y="5373216"/>
            <a:ext cx="80010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AUTO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97438" y="5373216"/>
            <a:ext cx="800100" cy="2882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CUT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34820" y="2780928"/>
            <a:ext cx="810217" cy="2095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>
            <a:cxnSpLocks noChangeShapeType="1"/>
          </p:cNvCxnSpPr>
          <p:nvPr/>
        </p:nvCxnSpPr>
        <p:spPr bwMode="auto">
          <a:xfrm flipH="1">
            <a:off x="1642269" y="3356992"/>
            <a:ext cx="99255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4" name="TextBox 63"/>
          <p:cNvSpPr txBox="1"/>
          <p:nvPr/>
        </p:nvSpPr>
        <p:spPr>
          <a:xfrm>
            <a:off x="1006588" y="3205336"/>
            <a:ext cx="58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Fader</a:t>
            </a:r>
            <a:endParaRPr lang="ko-KR" altLang="en-US" sz="1200" b="1" dirty="0"/>
          </a:p>
        </p:txBody>
      </p:sp>
      <p:sp>
        <p:nvSpPr>
          <p:cNvPr id="65" name="직사각형 64"/>
          <p:cNvSpPr/>
          <p:nvPr/>
        </p:nvSpPr>
        <p:spPr>
          <a:xfrm>
            <a:off x="2634820" y="4989532"/>
            <a:ext cx="280965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>
            <a:cxnSpLocks noChangeShapeType="1"/>
          </p:cNvCxnSpPr>
          <p:nvPr/>
        </p:nvCxnSpPr>
        <p:spPr bwMode="auto">
          <a:xfrm flipH="1">
            <a:off x="1642269" y="5136996"/>
            <a:ext cx="99255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7" name="TextBox 66"/>
          <p:cNvSpPr txBox="1"/>
          <p:nvPr/>
        </p:nvSpPr>
        <p:spPr>
          <a:xfrm>
            <a:off x="123976" y="4985339"/>
            <a:ext cx="1485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Current transition</a:t>
            </a:r>
            <a:endParaRPr lang="ko-KR" altLang="en-US" sz="1200" b="1" dirty="0"/>
          </a:p>
        </p:txBody>
      </p:sp>
      <p:sp>
        <p:nvSpPr>
          <p:cNvPr id="68" name="직사각형 67"/>
          <p:cNvSpPr/>
          <p:nvPr/>
        </p:nvSpPr>
        <p:spPr>
          <a:xfrm>
            <a:off x="3597438" y="2780928"/>
            <a:ext cx="18470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cxnSpLocks noChangeShapeType="1"/>
          </p:cNvCxnSpPr>
          <p:nvPr/>
        </p:nvCxnSpPr>
        <p:spPr bwMode="auto">
          <a:xfrm flipH="1">
            <a:off x="5444474" y="2492896"/>
            <a:ext cx="496276" cy="43281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70" name="TextBox 69"/>
          <p:cNvSpPr txBox="1"/>
          <p:nvPr/>
        </p:nvSpPr>
        <p:spPr>
          <a:xfrm>
            <a:off x="6004978" y="2350621"/>
            <a:ext cx="303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CG classification</a:t>
            </a:r>
          </a:p>
          <a:p>
            <a:r>
              <a:rPr lang="en-US" altLang="ko-KR" sz="1200" dirty="0"/>
              <a:t>Displayed according to the number of </a:t>
            </a:r>
            <a:r>
              <a:rPr lang="en-US" altLang="ko-KR" sz="1200" dirty="0" smtClean="0"/>
              <a:t>CG’s setting.</a:t>
            </a:r>
            <a:endParaRPr lang="ko-KR" altLang="en-US" sz="1200" dirty="0"/>
          </a:p>
        </p:txBody>
      </p:sp>
      <p:sp>
        <p:nvSpPr>
          <p:cNvPr id="72" name="직사각형 71"/>
          <p:cNvSpPr/>
          <p:nvPr/>
        </p:nvSpPr>
        <p:spPr>
          <a:xfrm>
            <a:off x="3594450" y="3212394"/>
            <a:ext cx="1847036" cy="288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cxnSpLocks noChangeShapeType="1"/>
          </p:cNvCxnSpPr>
          <p:nvPr/>
        </p:nvCxnSpPr>
        <p:spPr bwMode="auto">
          <a:xfrm flipH="1" flipV="1">
            <a:off x="5444474" y="3356700"/>
            <a:ext cx="496276" cy="29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76" name="TextBox 75"/>
          <p:cNvSpPr txBox="1"/>
          <p:nvPr/>
        </p:nvSpPr>
        <p:spPr>
          <a:xfrm>
            <a:off x="6004978" y="3224009"/>
            <a:ext cx="303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CG PGM display OFF button</a:t>
            </a:r>
            <a:endParaRPr lang="ko-KR" altLang="en-US" sz="1200" dirty="0"/>
          </a:p>
        </p:txBody>
      </p:sp>
      <p:sp>
        <p:nvSpPr>
          <p:cNvPr id="78" name="직사각형 77"/>
          <p:cNvSpPr/>
          <p:nvPr/>
        </p:nvSpPr>
        <p:spPr>
          <a:xfrm>
            <a:off x="3594450" y="3644443"/>
            <a:ext cx="1847036" cy="288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cxnSpLocks noChangeShapeType="1"/>
          </p:cNvCxnSpPr>
          <p:nvPr/>
        </p:nvCxnSpPr>
        <p:spPr bwMode="auto">
          <a:xfrm flipH="1" flipV="1">
            <a:off x="5444474" y="3792648"/>
            <a:ext cx="496276" cy="29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80" name="TextBox 79"/>
          <p:cNvSpPr txBox="1"/>
          <p:nvPr/>
        </p:nvSpPr>
        <p:spPr>
          <a:xfrm>
            <a:off x="6004978" y="3659957"/>
            <a:ext cx="303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CG PGM display ON button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3594450" y="4085456"/>
            <a:ext cx="1847036" cy="288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>
            <a:cxnSpLocks noChangeShapeType="1"/>
          </p:cNvCxnSpPr>
          <p:nvPr/>
        </p:nvCxnSpPr>
        <p:spPr bwMode="auto">
          <a:xfrm flipH="1" flipV="1">
            <a:off x="5444474" y="4215279"/>
            <a:ext cx="496276" cy="29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83" name="TextBox 82"/>
          <p:cNvSpPr txBox="1"/>
          <p:nvPr/>
        </p:nvSpPr>
        <p:spPr>
          <a:xfrm>
            <a:off x="6004978" y="4082588"/>
            <a:ext cx="303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CG PST display ON/OFF button</a:t>
            </a:r>
            <a:endParaRPr lang="ko-KR" altLang="en-US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3594450" y="4517244"/>
            <a:ext cx="1847036" cy="288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>
            <a:cxnSpLocks noChangeShapeType="1"/>
          </p:cNvCxnSpPr>
          <p:nvPr/>
        </p:nvCxnSpPr>
        <p:spPr bwMode="auto">
          <a:xfrm flipH="1" flipV="1">
            <a:off x="5444474" y="4664995"/>
            <a:ext cx="496276" cy="29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86" name="TextBox 85"/>
          <p:cNvSpPr txBox="1"/>
          <p:nvPr/>
        </p:nvSpPr>
        <p:spPr>
          <a:xfrm>
            <a:off x="6004978" y="4532304"/>
            <a:ext cx="303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Set the CG to work with the </a:t>
            </a:r>
            <a:r>
              <a:rPr lang="en-US" altLang="ko-KR" sz="1200" b="1" dirty="0" smtClean="0"/>
              <a:t>transition</a:t>
            </a:r>
            <a:endParaRPr lang="ko-KR" altLang="en-US" sz="1200" dirty="0"/>
          </a:p>
        </p:txBody>
      </p:sp>
      <p:sp>
        <p:nvSpPr>
          <p:cNvPr id="87" name="직사각형 86"/>
          <p:cNvSpPr/>
          <p:nvPr/>
        </p:nvSpPr>
        <p:spPr>
          <a:xfrm>
            <a:off x="2643374" y="5373436"/>
            <a:ext cx="80166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>
            <a:cxnSpLocks noChangeShapeType="1"/>
            <a:stCxn id="87" idx="1"/>
          </p:cNvCxnSpPr>
          <p:nvPr/>
        </p:nvCxnSpPr>
        <p:spPr bwMode="auto">
          <a:xfrm flipH="1">
            <a:off x="1844429" y="5517452"/>
            <a:ext cx="798945" cy="64785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89" name="TextBox 88"/>
          <p:cNvSpPr txBox="1"/>
          <p:nvPr/>
        </p:nvSpPr>
        <p:spPr>
          <a:xfrm>
            <a:off x="673094" y="6181563"/>
            <a:ext cx="247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Performs the </a:t>
            </a:r>
            <a:r>
              <a:rPr lang="en-US" altLang="ko-KR" sz="1200" b="1" dirty="0" smtClean="0"/>
              <a:t>current </a:t>
            </a:r>
            <a:r>
              <a:rPr lang="en-US" altLang="ko-KR" sz="1200" b="1" dirty="0"/>
              <a:t>transition</a:t>
            </a:r>
            <a:endParaRPr lang="ko-KR" altLang="en-US" sz="1200" b="1" dirty="0"/>
          </a:p>
        </p:txBody>
      </p:sp>
      <p:sp>
        <p:nvSpPr>
          <p:cNvPr id="91" name="직사각형 90"/>
          <p:cNvSpPr/>
          <p:nvPr/>
        </p:nvSpPr>
        <p:spPr>
          <a:xfrm>
            <a:off x="3597438" y="5367828"/>
            <a:ext cx="801663" cy="29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>
            <a:cxnSpLocks noChangeShapeType="1"/>
            <a:stCxn id="91" idx="3"/>
            <a:endCxn id="95" idx="0"/>
          </p:cNvCxnSpPr>
          <p:nvPr/>
        </p:nvCxnSpPr>
        <p:spPr bwMode="auto">
          <a:xfrm>
            <a:off x="4399101" y="5514648"/>
            <a:ext cx="1236182" cy="68081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95" name="TextBox 94"/>
          <p:cNvSpPr txBox="1"/>
          <p:nvPr/>
        </p:nvSpPr>
        <p:spPr>
          <a:xfrm>
            <a:off x="4262342" y="6195463"/>
            <a:ext cx="2745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Always performs </a:t>
            </a:r>
            <a:r>
              <a:rPr lang="en-US" altLang="ko-KR" sz="1200" b="1" dirty="0"/>
              <a:t>the </a:t>
            </a:r>
            <a:r>
              <a:rPr lang="en-US" altLang="ko-KR" sz="1200" b="1" dirty="0" smtClean="0"/>
              <a:t>cut </a:t>
            </a:r>
            <a:r>
              <a:rPr lang="en-US" altLang="ko-KR" sz="1200" b="1" dirty="0"/>
              <a:t>transition</a:t>
            </a:r>
            <a:endParaRPr lang="ko-KR" altLang="en-US" sz="1200" b="1" dirty="0"/>
          </a:p>
        </p:txBody>
      </p:sp>
      <p:pic>
        <p:nvPicPr>
          <p:cNvPr id="99" name="Picture 200" descr="화살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2" y="1124603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0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368" y="3505028"/>
            <a:ext cx="3600400" cy="20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895350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352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Device Preview Configuration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 flipV="1">
            <a:off x="366714" y="1532175"/>
            <a:ext cx="2134439" cy="215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530368" y="3490483"/>
            <a:ext cx="360040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2" name="Picture 200" descr="화살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1" y="1333657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2548298" y="3513348"/>
            <a:ext cx="843378" cy="2308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Media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86" y="3527405"/>
            <a:ext cx="205928" cy="19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297" y="4665315"/>
            <a:ext cx="142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직선 연결선 7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2045833" y="3617331"/>
            <a:ext cx="493686" cy="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77" name="TextBox 76"/>
          <p:cNvSpPr txBox="1"/>
          <p:nvPr/>
        </p:nvSpPr>
        <p:spPr>
          <a:xfrm>
            <a:off x="899592" y="3466928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Device name</a:t>
            </a:r>
            <a:endParaRPr lang="ko-KR" altLang="en-US" sz="1200" b="1" dirty="0"/>
          </a:p>
        </p:txBody>
      </p:sp>
      <p:sp>
        <p:nvSpPr>
          <p:cNvPr id="90" name="직사각형 89"/>
          <p:cNvSpPr/>
          <p:nvPr/>
        </p:nvSpPr>
        <p:spPr>
          <a:xfrm>
            <a:off x="2539519" y="3490483"/>
            <a:ext cx="610337" cy="253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149856" y="3490483"/>
            <a:ext cx="241820" cy="253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>
            <a:cxnSpLocks noChangeShapeType="1"/>
            <a:stCxn id="1026" idx="0"/>
          </p:cNvCxnSpPr>
          <p:nvPr/>
        </p:nvCxnSpPr>
        <p:spPr bwMode="auto">
          <a:xfrm flipV="1">
            <a:off x="3270750" y="3212976"/>
            <a:ext cx="16" cy="31442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96" name="TextBox 95"/>
          <p:cNvSpPr txBox="1"/>
          <p:nvPr/>
        </p:nvSpPr>
        <p:spPr>
          <a:xfrm>
            <a:off x="3297106" y="3074476"/>
            <a:ext cx="1778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Device setting button</a:t>
            </a:r>
            <a:endParaRPr lang="ko-KR" altLang="en-US" sz="1200" b="1" dirty="0"/>
          </a:p>
        </p:txBody>
      </p:sp>
      <p:sp>
        <p:nvSpPr>
          <p:cNvPr id="97" name="직사각형 96"/>
          <p:cNvSpPr/>
          <p:nvPr/>
        </p:nvSpPr>
        <p:spPr>
          <a:xfrm>
            <a:off x="2539519" y="4666022"/>
            <a:ext cx="151654" cy="912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>
            <a:cxnSpLocks noChangeShapeType="1"/>
          </p:cNvCxnSpPr>
          <p:nvPr/>
        </p:nvCxnSpPr>
        <p:spPr bwMode="auto">
          <a:xfrm flipV="1">
            <a:off x="2619718" y="5589240"/>
            <a:ext cx="16" cy="31442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99" name="TextBox 98"/>
          <p:cNvSpPr txBox="1"/>
          <p:nvPr/>
        </p:nvSpPr>
        <p:spPr>
          <a:xfrm>
            <a:off x="1956419" y="5949280"/>
            <a:ext cx="189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Audio peak level meter</a:t>
            </a:r>
            <a:endParaRPr lang="ko-KR" altLang="en-US" sz="1200" b="1" dirty="0"/>
          </a:p>
        </p:txBody>
      </p:sp>
      <p:cxnSp>
        <p:nvCxnSpPr>
          <p:cNvPr id="100" name="직선 연결선 99"/>
          <p:cNvCxnSpPr>
            <a:cxnSpLocks noChangeShapeType="1"/>
          </p:cNvCxnSpPr>
          <p:nvPr/>
        </p:nvCxnSpPr>
        <p:spPr bwMode="auto">
          <a:xfrm flipV="1">
            <a:off x="5916859" y="3622448"/>
            <a:ext cx="383333" cy="162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101" name="직사각형 100"/>
          <p:cNvSpPr/>
          <p:nvPr/>
        </p:nvSpPr>
        <p:spPr>
          <a:xfrm>
            <a:off x="2530369" y="3490483"/>
            <a:ext cx="3600400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6365018" y="3466928"/>
            <a:ext cx="18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Device preview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Media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Input video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CG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95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1111374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4914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Transition &amp; Device Settings Configuration</a:t>
            </a:r>
          </a:p>
          <a:p>
            <a:r>
              <a:rPr lang="en-US" altLang="ko-KR" sz="1400" dirty="0" smtClean="0"/>
              <a:t>5.1. Transition Settings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 flipV="1">
            <a:off x="380541" y="1972319"/>
            <a:ext cx="1197248" cy="44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1" y="1549681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315309" y="2996952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Transition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33940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Media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55309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Media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70700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90700" y="2995951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10700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15308" y="3285063"/>
            <a:ext cx="6543230" cy="23761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315309" y="3284062"/>
            <a:ext cx="926605" cy="2377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315308" y="3284062"/>
            <a:ext cx="926605" cy="2881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Main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15309" y="3565567"/>
            <a:ext cx="926605" cy="2881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CG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5309" y="3851292"/>
            <a:ext cx="926605" cy="2881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CG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15307" y="4139403"/>
            <a:ext cx="926605" cy="2881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CG 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1" y="3342451"/>
            <a:ext cx="666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33" y="3342451"/>
            <a:ext cx="657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513" y="3347213"/>
            <a:ext cx="6477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1315308" y="2995951"/>
            <a:ext cx="4315391" cy="28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315310" y="3285063"/>
            <a:ext cx="926602" cy="237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241914" y="3285063"/>
            <a:ext cx="5616624" cy="237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cxnSpLocks noChangeShapeType="1"/>
          </p:cNvCxnSpPr>
          <p:nvPr/>
        </p:nvCxnSpPr>
        <p:spPr bwMode="auto">
          <a:xfrm flipH="1" flipV="1">
            <a:off x="3701698" y="2465294"/>
            <a:ext cx="6206" cy="53065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42" name="TextBox 41"/>
          <p:cNvSpPr txBox="1"/>
          <p:nvPr/>
        </p:nvSpPr>
        <p:spPr>
          <a:xfrm>
            <a:off x="3817938" y="2276872"/>
            <a:ext cx="4282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Transition &amp; Device select tab</a:t>
            </a:r>
          </a:p>
          <a:p>
            <a:r>
              <a:rPr lang="en-US" altLang="ko-KR" sz="1200" dirty="0"/>
              <a:t>Transitions and devices are displayed</a:t>
            </a:r>
            <a:r>
              <a:rPr lang="en-US" altLang="ko-KR" sz="1200" dirty="0" smtClean="0"/>
              <a:t>.(except input device)</a:t>
            </a:r>
          </a:p>
          <a:p>
            <a:r>
              <a:rPr lang="en-US" altLang="ko-KR" sz="1200" dirty="0"/>
              <a:t>Displayed according to the number of device’s </a:t>
            </a:r>
            <a:r>
              <a:rPr lang="en-US" altLang="ko-KR" sz="1200" dirty="0" smtClean="0"/>
              <a:t>setting.</a:t>
            </a:r>
            <a:endParaRPr lang="ko-KR" altLang="en-US" sz="1200" dirty="0"/>
          </a:p>
        </p:txBody>
      </p:sp>
      <p:cxnSp>
        <p:nvCxnSpPr>
          <p:cNvPr id="44" name="직선 연결선 43"/>
          <p:cNvCxnSpPr>
            <a:cxnSpLocks noChangeShapeType="1"/>
            <a:stCxn id="39" idx="2"/>
          </p:cNvCxnSpPr>
          <p:nvPr/>
        </p:nvCxnSpPr>
        <p:spPr bwMode="auto">
          <a:xfrm flipH="1">
            <a:off x="1778609" y="5661248"/>
            <a:ext cx="2" cy="216024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48" name="TextBox 47"/>
          <p:cNvSpPr txBox="1"/>
          <p:nvPr/>
        </p:nvSpPr>
        <p:spPr>
          <a:xfrm>
            <a:off x="1187624" y="5910371"/>
            <a:ext cx="3008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Device transition settings</a:t>
            </a:r>
          </a:p>
          <a:p>
            <a:r>
              <a:rPr lang="en-US" altLang="ko-KR" sz="1200" dirty="0" smtClean="0"/>
              <a:t>Program &amp; Devices </a:t>
            </a:r>
            <a:r>
              <a:rPr lang="en-US" altLang="ko-KR" sz="1200" dirty="0"/>
              <a:t>requiring </a:t>
            </a:r>
            <a:r>
              <a:rPr lang="en-US" altLang="ko-KR" sz="1200" dirty="0" smtClean="0"/>
              <a:t>transitions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Main program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CG</a:t>
            </a:r>
            <a:endParaRPr lang="ko-KR" altLang="en-US" sz="1200" dirty="0"/>
          </a:p>
        </p:txBody>
      </p:sp>
      <p:cxnSp>
        <p:nvCxnSpPr>
          <p:cNvPr id="52" name="직선 연결선 51"/>
          <p:cNvCxnSpPr>
            <a:cxnSpLocks noChangeShapeType="1"/>
          </p:cNvCxnSpPr>
          <p:nvPr/>
        </p:nvCxnSpPr>
        <p:spPr bwMode="auto">
          <a:xfrm flipV="1">
            <a:off x="4910700" y="5661749"/>
            <a:ext cx="0" cy="21552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4" name="TextBox 53"/>
          <p:cNvSpPr txBox="1"/>
          <p:nvPr/>
        </p:nvSpPr>
        <p:spPr>
          <a:xfrm>
            <a:off x="4499992" y="5915161"/>
            <a:ext cx="1866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Select transition effect</a:t>
            </a:r>
            <a:endParaRPr lang="en-US" altLang="ko-KR" sz="1200" b="1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Fade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Horizontal edge wipe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etc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218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1111374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4914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Transition &amp; Device Settings Configuration</a:t>
            </a:r>
          </a:p>
          <a:p>
            <a:r>
              <a:rPr lang="en-US" altLang="ko-KR" sz="1400" dirty="0" smtClean="0"/>
              <a:t>5.2. Media Device Settings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 flipV="1">
            <a:off x="380541" y="1972319"/>
            <a:ext cx="1197248" cy="44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1" y="1549681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315309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Transition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33940" y="2996952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Media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55309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Media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70700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90700" y="2995951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10700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15308" y="3285063"/>
            <a:ext cx="6543230" cy="23761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315309" y="3284062"/>
            <a:ext cx="3140150" cy="2377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04733" y="592503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list</a:t>
            </a:r>
            <a:endParaRPr lang="ko-KR" altLang="en-US" sz="1200" dirty="0"/>
          </a:p>
        </p:txBody>
      </p:sp>
      <p:cxnSp>
        <p:nvCxnSpPr>
          <p:cNvPr id="52" name="직선 연결선 51"/>
          <p:cNvCxnSpPr>
            <a:cxnSpLocks noChangeShapeType="1"/>
            <a:endCxn id="47" idx="2"/>
          </p:cNvCxnSpPr>
          <p:nvPr/>
        </p:nvCxnSpPr>
        <p:spPr bwMode="auto">
          <a:xfrm flipV="1">
            <a:off x="4839635" y="5550024"/>
            <a:ext cx="0" cy="32724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514430"/>
              </p:ext>
            </p:extLst>
          </p:nvPr>
        </p:nvGraphicFramePr>
        <p:xfrm>
          <a:off x="1341043" y="3299090"/>
          <a:ext cx="3104871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663"/>
                <a:gridCol w="792088"/>
                <a:gridCol w="1080120"/>
              </a:tblGrid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File</a:t>
                      </a:r>
                      <a:r>
                        <a:rPr lang="en-US" altLang="ko-KR" sz="900" baseline="0" dirty="0" smtClean="0"/>
                        <a:t> Name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Duration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Path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P201703300001.mxf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00:30:00:00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P201703300002.mxf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00:25:00:00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P201703300003.mxf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00:20:00:00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P201703300004.mxf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00:05:00:00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P201703300005.mxf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00:10:00:00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3615915" y="5915161"/>
            <a:ext cx="1604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current time</a:t>
            </a:r>
            <a:endParaRPr lang="ko-KR" altLang="en-US" sz="1200" dirty="0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19181"/>
            <a:ext cx="3316234" cy="191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986" y="5353179"/>
            <a:ext cx="2160240" cy="246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499992" y="5229200"/>
            <a:ext cx="3316234" cy="72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62884" y="5229200"/>
            <a:ext cx="135632" cy="720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445501" y="5358408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00FF00"/>
                </a:solidFill>
              </a:rPr>
              <a:t>00:00:21:15</a:t>
            </a:r>
            <a:endParaRPr lang="ko-KR" altLang="en-US" sz="900" dirty="0">
              <a:solidFill>
                <a:srgbClr val="00FF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460" y="5446362"/>
            <a:ext cx="195684" cy="15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73" y="5446362"/>
            <a:ext cx="195685" cy="15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315309" y="3285064"/>
            <a:ext cx="3140149" cy="2068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cxnSpLocks noChangeShapeType="1"/>
            <a:stCxn id="39" idx="2"/>
          </p:cNvCxnSpPr>
          <p:nvPr/>
        </p:nvCxnSpPr>
        <p:spPr bwMode="auto">
          <a:xfrm>
            <a:off x="2885384" y="5353180"/>
            <a:ext cx="0" cy="52409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45" name="직선 연결선 44"/>
          <p:cNvCxnSpPr>
            <a:cxnSpLocks noChangeShapeType="1"/>
          </p:cNvCxnSpPr>
          <p:nvPr/>
        </p:nvCxnSpPr>
        <p:spPr bwMode="auto">
          <a:xfrm flipV="1">
            <a:off x="6158109" y="3047415"/>
            <a:ext cx="0" cy="21552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40" name="직사각형 39"/>
          <p:cNvSpPr/>
          <p:nvPr/>
        </p:nvSpPr>
        <p:spPr>
          <a:xfrm>
            <a:off x="4455459" y="3285063"/>
            <a:ext cx="3403079" cy="2016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223408" y="2908915"/>
            <a:ext cx="2165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preview &amp; track bar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4459197" y="5397623"/>
            <a:ext cx="760875" cy="152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658420" y="5362885"/>
            <a:ext cx="2157806" cy="252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cxnSpLocks noChangeShapeType="1"/>
            <a:endCxn id="49" idx="2"/>
          </p:cNvCxnSpPr>
          <p:nvPr/>
        </p:nvCxnSpPr>
        <p:spPr bwMode="auto">
          <a:xfrm flipV="1">
            <a:off x="6737323" y="5615226"/>
            <a:ext cx="0" cy="26204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1" name="TextBox 50"/>
          <p:cNvSpPr txBox="1"/>
          <p:nvPr/>
        </p:nvSpPr>
        <p:spPr>
          <a:xfrm>
            <a:off x="6223408" y="5899684"/>
            <a:ext cx="1908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playback control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1403649" y="5427294"/>
            <a:ext cx="446410" cy="17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cxnSpLocks noChangeShapeType="1"/>
            <a:stCxn id="55" idx="2"/>
          </p:cNvCxnSpPr>
          <p:nvPr/>
        </p:nvCxnSpPr>
        <p:spPr bwMode="auto">
          <a:xfrm>
            <a:off x="1626854" y="5606261"/>
            <a:ext cx="0" cy="28499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8" name="TextBox 57"/>
          <p:cNvSpPr txBox="1"/>
          <p:nvPr/>
        </p:nvSpPr>
        <p:spPr>
          <a:xfrm>
            <a:off x="899592" y="5924453"/>
            <a:ext cx="148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add/delete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5400450" y="5362885"/>
            <a:ext cx="230250" cy="252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/>
          <p:cNvCxnSpPr>
            <a:cxnSpLocks noChangeShapeType="1"/>
            <a:endCxn id="41" idx="2"/>
          </p:cNvCxnSpPr>
          <p:nvPr/>
        </p:nvCxnSpPr>
        <p:spPr bwMode="auto">
          <a:xfrm flipV="1">
            <a:off x="5515575" y="5615226"/>
            <a:ext cx="0" cy="26204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3" name="TextBox 52"/>
          <p:cNvSpPr txBox="1"/>
          <p:nvPr/>
        </p:nvSpPr>
        <p:spPr>
          <a:xfrm>
            <a:off x="5250117" y="590445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Eject</a:t>
            </a:r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893" y="5382469"/>
            <a:ext cx="211200" cy="21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8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1111374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4914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Transition &amp; Device Settings Configuration</a:t>
            </a:r>
          </a:p>
          <a:p>
            <a:r>
              <a:rPr lang="en-US" altLang="ko-KR" sz="1400" dirty="0" smtClean="0"/>
              <a:t>5.3. CG Device Settings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 flipV="1">
            <a:off x="380541" y="1972319"/>
            <a:ext cx="1197248" cy="44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1" y="1549681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315309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Transition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33940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Media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55309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Media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70700" y="2996952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CG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90700" y="2995951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83460" y="3285063"/>
            <a:ext cx="5175078" cy="23761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315309" y="3284062"/>
            <a:ext cx="1368151" cy="2377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62804" y="5906060"/>
            <a:ext cx="1015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CG preview</a:t>
            </a:r>
            <a:endParaRPr lang="ko-KR" altLang="en-US"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460" y="5426525"/>
            <a:ext cx="195684" cy="15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73" y="5426525"/>
            <a:ext cx="195685" cy="15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직선 연결선 55"/>
          <p:cNvCxnSpPr>
            <a:cxnSpLocks noChangeShapeType="1"/>
            <a:stCxn id="55" idx="2"/>
          </p:cNvCxnSpPr>
          <p:nvPr/>
        </p:nvCxnSpPr>
        <p:spPr bwMode="auto">
          <a:xfrm>
            <a:off x="1744826" y="5559858"/>
            <a:ext cx="0" cy="31156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8" name="TextBox 57"/>
          <p:cNvSpPr txBox="1"/>
          <p:nvPr/>
        </p:nvSpPr>
        <p:spPr>
          <a:xfrm>
            <a:off x="899592" y="5924453"/>
            <a:ext cx="2006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Layer add/delete/modify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315308" y="3284062"/>
            <a:ext cx="1368152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Layer 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15308" y="3573016"/>
            <a:ext cx="1368152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Layer 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15308" y="3861970"/>
            <a:ext cx="1368152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Layer 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87534" y="3465058"/>
            <a:ext cx="3366930" cy="1979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725144"/>
            <a:ext cx="922602" cy="53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6329445" y="3484022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Title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56" y="5407457"/>
            <a:ext cx="175847" cy="15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1403649" y="5407457"/>
            <a:ext cx="682354" cy="152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910700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315309" y="3285064"/>
            <a:ext cx="1368151" cy="865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>
            <a:cxnSpLocks noChangeShapeType="1"/>
            <a:stCxn id="41" idx="1"/>
          </p:cNvCxnSpPr>
          <p:nvPr/>
        </p:nvCxnSpPr>
        <p:spPr bwMode="auto">
          <a:xfrm flipH="1">
            <a:off x="1043608" y="3717493"/>
            <a:ext cx="271700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3" name="TextBox 62"/>
          <p:cNvSpPr txBox="1"/>
          <p:nvPr/>
        </p:nvSpPr>
        <p:spPr>
          <a:xfrm>
            <a:off x="203378" y="3571798"/>
            <a:ext cx="84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Layer list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2683460" y="3277366"/>
            <a:ext cx="5175078" cy="2383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cxnSpLocks noChangeShapeType="1"/>
            <a:stCxn id="64" idx="2"/>
          </p:cNvCxnSpPr>
          <p:nvPr/>
        </p:nvCxnSpPr>
        <p:spPr bwMode="auto">
          <a:xfrm>
            <a:off x="5270999" y="5661247"/>
            <a:ext cx="0" cy="21017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1022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1111374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5839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Audio Mixer &amp; Input/Record </a:t>
            </a:r>
            <a:r>
              <a:rPr lang="en-US" altLang="ko-KR" dirty="0" smtClean="0"/>
              <a:t>settings Configuration</a:t>
            </a:r>
          </a:p>
          <a:p>
            <a:r>
              <a:rPr lang="en-US" altLang="ko-KR" sz="1400" dirty="0" smtClean="0"/>
              <a:t>6.1. Audio Mixer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 flipV="1">
            <a:off x="1602144" y="1972319"/>
            <a:ext cx="938067" cy="44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1" y="1549681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1259632" y="2848555"/>
            <a:ext cx="936104" cy="2980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Audio Mixer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95736" y="2852936"/>
            <a:ext cx="720000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15736" y="2852936"/>
            <a:ext cx="720000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59632" y="3145631"/>
            <a:ext cx="6768752" cy="32404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635736" y="2852936"/>
            <a:ext cx="720000" cy="29269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Record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70" y="3208754"/>
            <a:ext cx="715250" cy="278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1336470" y="6030511"/>
            <a:ext cx="71525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Input 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08753"/>
            <a:ext cx="715250" cy="278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2123728" y="6030510"/>
            <a:ext cx="71525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Input 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71" y="3208754"/>
            <a:ext cx="715250" cy="278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2906771" y="6032996"/>
            <a:ext cx="71525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Media 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704" y="3211239"/>
            <a:ext cx="715250" cy="278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3691704" y="6032996"/>
            <a:ext cx="71525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Media 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312" y="3212959"/>
            <a:ext cx="715250" cy="278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4469312" y="6034716"/>
            <a:ext cx="71525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CG 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68" y="3212958"/>
            <a:ext cx="715250" cy="278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5246868" y="6034715"/>
            <a:ext cx="71525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CG 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859" y="3211239"/>
            <a:ext cx="715250" cy="279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6020859" y="6039475"/>
            <a:ext cx="715250" cy="2801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CG 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11239"/>
            <a:ext cx="715250" cy="279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7236296" y="6039475"/>
            <a:ext cx="715250" cy="280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Master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59633" y="2852857"/>
            <a:ext cx="3096104" cy="28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cxnSpLocks noChangeShapeType="1"/>
          </p:cNvCxnSpPr>
          <p:nvPr/>
        </p:nvCxnSpPr>
        <p:spPr bwMode="auto">
          <a:xfrm flipV="1">
            <a:off x="3775396" y="2412377"/>
            <a:ext cx="0" cy="43104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72" name="TextBox 71"/>
          <p:cNvSpPr txBox="1"/>
          <p:nvPr/>
        </p:nvSpPr>
        <p:spPr>
          <a:xfrm>
            <a:off x="3789271" y="2132856"/>
            <a:ext cx="4023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Audio mixer &amp; Input, Record select tab</a:t>
            </a:r>
          </a:p>
          <a:p>
            <a:r>
              <a:rPr lang="en-US" altLang="ko-KR" sz="1200" dirty="0" smtClean="0"/>
              <a:t>Audio mixer and Input devices </a:t>
            </a:r>
            <a:r>
              <a:rPr lang="en-US" altLang="ko-KR" sz="1200" dirty="0"/>
              <a:t>are displayed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/>
              <a:t>Displayed according to the number of device’s setting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1336469" y="3208754"/>
            <a:ext cx="5399639" cy="2795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cxnSpLocks noChangeShapeType="1"/>
          </p:cNvCxnSpPr>
          <p:nvPr/>
        </p:nvCxnSpPr>
        <p:spPr bwMode="auto">
          <a:xfrm flipH="1">
            <a:off x="1043608" y="3710297"/>
            <a:ext cx="2928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74" name="TextBox 73"/>
          <p:cNvSpPr txBox="1"/>
          <p:nvPr/>
        </p:nvSpPr>
        <p:spPr>
          <a:xfrm>
            <a:off x="203378" y="3543399"/>
            <a:ext cx="98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Device</a:t>
            </a:r>
          </a:p>
          <a:p>
            <a:r>
              <a:rPr lang="en-US" altLang="ko-KR" sz="1200" b="1" dirty="0" smtClean="0"/>
              <a:t>audio level</a:t>
            </a:r>
            <a:endParaRPr lang="ko-KR" altLang="en-US" sz="1200" dirty="0"/>
          </a:p>
        </p:txBody>
      </p:sp>
      <p:cxnSp>
        <p:nvCxnSpPr>
          <p:cNvPr id="75" name="직선 연결선 74"/>
          <p:cNvCxnSpPr>
            <a:cxnSpLocks noChangeShapeType="1"/>
            <a:stCxn id="77" idx="2"/>
          </p:cNvCxnSpPr>
          <p:nvPr/>
        </p:nvCxnSpPr>
        <p:spPr bwMode="auto">
          <a:xfrm flipH="1">
            <a:off x="4036287" y="6319464"/>
            <a:ext cx="1" cy="261537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76" name="TextBox 75"/>
          <p:cNvSpPr txBox="1"/>
          <p:nvPr/>
        </p:nvSpPr>
        <p:spPr>
          <a:xfrm>
            <a:off x="4085152" y="6450232"/>
            <a:ext cx="3352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Select whether to include in master output</a:t>
            </a:r>
            <a:endParaRPr lang="ko-KR" altLang="en-US" sz="1200" dirty="0"/>
          </a:p>
        </p:txBody>
      </p:sp>
      <p:sp>
        <p:nvSpPr>
          <p:cNvPr id="77" name="직사각형 76"/>
          <p:cNvSpPr/>
          <p:nvPr/>
        </p:nvSpPr>
        <p:spPr>
          <a:xfrm>
            <a:off x="1336468" y="6034716"/>
            <a:ext cx="5399639" cy="284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7236296" y="3212959"/>
            <a:ext cx="715250" cy="2782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cxnSpLocks noChangeShapeType="1"/>
          </p:cNvCxnSpPr>
          <p:nvPr/>
        </p:nvCxnSpPr>
        <p:spPr bwMode="auto">
          <a:xfrm flipH="1">
            <a:off x="7951546" y="3709206"/>
            <a:ext cx="2928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80" name="TextBox 79"/>
          <p:cNvSpPr txBox="1"/>
          <p:nvPr/>
        </p:nvSpPr>
        <p:spPr>
          <a:xfrm>
            <a:off x="8244408" y="3563669"/>
            <a:ext cx="98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Master</a:t>
            </a:r>
          </a:p>
          <a:p>
            <a:r>
              <a:rPr lang="en-US" altLang="ko-KR" sz="1200" b="1" dirty="0" smtClean="0"/>
              <a:t>audio level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7236296" y="6039475"/>
            <a:ext cx="715250" cy="279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>
            <a:cxnSpLocks noChangeShapeType="1"/>
          </p:cNvCxnSpPr>
          <p:nvPr/>
        </p:nvCxnSpPr>
        <p:spPr bwMode="auto">
          <a:xfrm flipH="1">
            <a:off x="7957515" y="6171763"/>
            <a:ext cx="2928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83" name="TextBox 82"/>
          <p:cNvSpPr txBox="1"/>
          <p:nvPr/>
        </p:nvSpPr>
        <p:spPr>
          <a:xfrm>
            <a:off x="8250377" y="6026226"/>
            <a:ext cx="692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Master</a:t>
            </a:r>
          </a:p>
          <a:p>
            <a:r>
              <a:rPr lang="en-US" altLang="ko-KR" sz="1200" b="1" dirty="0"/>
              <a:t>o</a:t>
            </a:r>
            <a:r>
              <a:rPr lang="en-US" altLang="ko-KR" sz="1200" b="1" dirty="0" smtClean="0"/>
              <a:t>n/off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3868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1111374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5839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Audio Mixer &amp; Input/Record </a:t>
            </a:r>
            <a:r>
              <a:rPr lang="en-US" altLang="ko-KR" dirty="0" smtClean="0"/>
              <a:t>settings Configuration</a:t>
            </a:r>
          </a:p>
          <a:p>
            <a:r>
              <a:rPr lang="en-US" altLang="ko-KR" sz="1400" dirty="0" smtClean="0"/>
              <a:t>6.2. Input Device Settings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 flipV="1">
            <a:off x="1602144" y="1972319"/>
            <a:ext cx="938067" cy="44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1" y="1549681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843808" y="2929324"/>
            <a:ext cx="936104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Audio Mixer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79912" y="2929325"/>
            <a:ext cx="720000" cy="2936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Input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99912" y="2929325"/>
            <a:ext cx="720000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43808" y="3222020"/>
            <a:ext cx="5760640" cy="3019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219912" y="2929325"/>
            <a:ext cx="720000" cy="29269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Record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10060" y="3392869"/>
            <a:ext cx="71525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Video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10060" y="4729525"/>
            <a:ext cx="71525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Audio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59164" y="3392869"/>
            <a:ext cx="452926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Video device name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59164" y="3772051"/>
            <a:ext cx="452926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Resolution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59164" y="4729525"/>
            <a:ext cx="452926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Audio device name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859164" y="5808723"/>
            <a:ext cx="452926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Sample per sec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859164" y="5089565"/>
            <a:ext cx="452926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Channels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59164" y="5447761"/>
            <a:ext cx="452926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Bits per sample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843808" y="3223022"/>
            <a:ext cx="5760640" cy="998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843808" y="4619777"/>
            <a:ext cx="5760640" cy="162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>
            <a:cxnSpLocks noChangeShapeType="1"/>
          </p:cNvCxnSpPr>
          <p:nvPr/>
        </p:nvCxnSpPr>
        <p:spPr bwMode="auto">
          <a:xfrm flipH="1">
            <a:off x="2540211" y="3681823"/>
            <a:ext cx="2928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4" name="TextBox 63"/>
          <p:cNvSpPr txBox="1"/>
          <p:nvPr/>
        </p:nvSpPr>
        <p:spPr>
          <a:xfrm>
            <a:off x="1249135" y="3534862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Video settings</a:t>
            </a:r>
            <a:endParaRPr lang="ko-KR" altLang="en-US" sz="1200" dirty="0"/>
          </a:p>
        </p:txBody>
      </p:sp>
      <p:cxnSp>
        <p:nvCxnSpPr>
          <p:cNvPr id="65" name="직선 연결선 64"/>
          <p:cNvCxnSpPr>
            <a:cxnSpLocks noChangeShapeType="1"/>
          </p:cNvCxnSpPr>
          <p:nvPr/>
        </p:nvCxnSpPr>
        <p:spPr bwMode="auto">
          <a:xfrm flipH="1">
            <a:off x="2540211" y="5447761"/>
            <a:ext cx="2928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84" name="TextBox 83"/>
          <p:cNvSpPr txBox="1"/>
          <p:nvPr/>
        </p:nvSpPr>
        <p:spPr>
          <a:xfrm>
            <a:off x="1249135" y="530080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Audio settings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33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544</Words>
  <Application>Microsoft Office PowerPoint</Application>
  <PresentationFormat>화면 슬라이드 쇼(4:3)</PresentationFormat>
  <Paragraphs>210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69</cp:revision>
  <dcterms:created xsi:type="dcterms:W3CDTF">2017-03-28T06:47:58Z</dcterms:created>
  <dcterms:modified xsi:type="dcterms:W3CDTF">2017-06-18T12:55:56Z</dcterms:modified>
</cp:coreProperties>
</file>