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2.bin" ContentType="application/vnd.openxmlformats-officedocument.oleObject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notesSlides/notesSlide24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355" r:id="rId4"/>
    <p:sldId id="271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389-A0BB-DA45-9377-3CD880F5EADA}" type="datetimeFigureOut">
              <a:rPr lang="en-US" smtClean="0"/>
              <a:t>8/21/14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1760F-60EE-404A-B7C8-57A5F380BB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635E4-611E-4572-BEEB-B81B7575CACA}" type="slidenum">
              <a:rPr lang="he-IL"/>
              <a:pPr/>
              <a:t>1</a:t>
            </a:fld>
            <a:endParaRPr lang="en-US" dirty="0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3683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47BD1-926A-40FD-8DAA-01AA9666B067}" type="slidenum">
              <a:rPr lang="he-IL"/>
              <a:pPr/>
              <a:t>11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034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378CB-44F0-4FC8-9973-E04CDEB76023}" type="slidenum">
              <a:rPr lang="he-IL"/>
              <a:pPr/>
              <a:t>12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160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11A33-F8B5-4561-9FDC-D11FA4257ECD}" type="slidenum">
              <a:rPr lang="he-IL"/>
              <a:pPr/>
              <a:t>13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299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454D8-1FB5-446A-92FE-D82F13369058}" type="slidenum">
              <a:rPr lang="he-IL"/>
              <a:pPr/>
              <a:t>14</a:t>
            </a:fld>
            <a:endParaRPr lang="en-US" dirty="0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184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B8125-0CEB-49EF-85E3-9016C1DEA988}" type="slidenum">
              <a:rPr lang="he-IL"/>
              <a:pPr/>
              <a:t>15</a:t>
            </a:fld>
            <a:endParaRPr lang="en-US" dirty="0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867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454D8-1FB5-446A-92FE-D82F13369058}" type="slidenum">
              <a:rPr lang="he-IL"/>
              <a:pPr/>
              <a:t>16</a:t>
            </a:fld>
            <a:endParaRPr lang="en-US" dirty="0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147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38BCB-26F5-4267-8739-0F13A799F935}" type="slidenum">
              <a:rPr lang="he-IL"/>
              <a:pPr/>
              <a:t>17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0361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92811-C0E0-4E41-8DC7-F8555938B4E1}" type="slidenum">
              <a:rPr lang="he-IL"/>
              <a:pPr/>
              <a:t>18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1906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20F95-B683-4E3C-92FF-4D8E72368653}" type="slidenum">
              <a:rPr lang="he-IL"/>
              <a:pPr/>
              <a:t>19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334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59BE5-2DB1-47AA-A5D0-A80A91B75C0A}" type="slidenum">
              <a:rPr lang="he-IL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181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347BD-BAB0-410F-A3DF-FDD5F938FB5B}" type="slidenum">
              <a:rPr lang="he-IL"/>
              <a:pPr/>
              <a:t>3</a:t>
            </a:fld>
            <a:endParaRPr 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9245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66A1A-192B-4D8D-AD5C-5190A03D7F20}" type="slidenum">
              <a:rPr lang="he-IL"/>
              <a:pPr/>
              <a:t>21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4548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70A8E-A6A0-4F5B-BED4-BEE2FC858734}" type="slidenum">
              <a:rPr lang="he-IL"/>
              <a:pPr/>
              <a:t>22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5140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C5EE9-4FA3-44B2-886C-E2592EE58725}" type="slidenum">
              <a:rPr lang="he-IL"/>
              <a:pPr/>
              <a:t>23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6818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9167C-3D46-4014-B3D8-3E6597C97F55}" type="slidenum">
              <a:rPr lang="he-IL"/>
              <a:pPr/>
              <a:t>24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7"/>
            <a:ext cx="5026951" cy="4113169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3419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2974B-4500-43A2-A390-EC15FFFDA08C}" type="slidenum">
              <a:rPr lang="he-IL"/>
              <a:pPr/>
              <a:t>25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998" y="689311"/>
            <a:ext cx="4938005" cy="3425277"/>
          </a:xfrm>
          <a:ln w="12700" cap="flat"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0681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E5658-2BD3-46DB-A419-9FE96D728A42}" type="slidenum">
              <a:rPr lang="he-IL"/>
              <a:pPr/>
              <a:t>26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644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3C23E-50DC-4932-BA67-11AFB57A202D}" type="slidenum">
              <a:rPr lang="he-IL"/>
              <a:pPr/>
              <a:t>4</a:t>
            </a:fld>
            <a:endParaRPr lang="en-US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8825" cy="3425825"/>
          </a:xfrm>
          <a:ln w="12700" cap="flat"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79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C780A-7EC5-460A-8C2B-60E05FA05FB3}" type="slidenum">
              <a:rPr lang="he-IL"/>
              <a:pPr/>
              <a:t>5</a:t>
            </a:fld>
            <a:endParaRPr lang="en-US"/>
          </a:p>
        </p:txBody>
      </p:sp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178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5EAC0-1436-4184-914D-70EA2AF95918}" type="slidenum">
              <a:rPr lang="he-IL"/>
              <a:pPr/>
              <a:t>6</a:t>
            </a:fld>
            <a:endParaRPr lang="en-US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589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C3BC0-A806-40C3-BD66-347DA67B11FB}" type="slidenum">
              <a:rPr lang="he-IL"/>
              <a:pPr/>
              <a:t>7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323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97CA7-0961-4EEF-ADA8-48772DA91DED}" type="slidenum">
              <a:rPr lang="he-IL"/>
              <a:pPr/>
              <a:t>8</a:t>
            </a:fld>
            <a:endParaRPr 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52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6427D-4B6B-47DD-A47C-6BC5F74CB706}" type="slidenum">
              <a:rPr lang="he-IL"/>
              <a:pPr/>
              <a:t>9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588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DCA9C-E59C-4828-AFFD-D6937053AD7D}" type="slidenum">
              <a:rPr lang="he-IL"/>
              <a:pPr/>
              <a:t>10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505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4724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Structure , Dr. Yael Moses, IDC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4724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Structure , Dr. Yael Moses, IDC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4724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Structure , Dr. Yael Moses, IDC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4E9F-60AC-B74C-9DDC-B4AC3670C732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A239-FE3A-0D4B-A97A-CF36B90B87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ats.oka.nu/b-tree/b-tre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3492" y="1242558"/>
            <a:ext cx="2057400" cy="2138961"/>
            <a:chOff x="1728" y="1824"/>
            <a:chExt cx="1848" cy="2016"/>
          </a:xfrm>
        </p:grpSpPr>
        <p:pic>
          <p:nvPicPr>
            <p:cNvPr id="982021" name="Picture 5" descr="be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2544"/>
              <a:ext cx="552" cy="528"/>
            </a:xfrm>
            <a:prstGeom prst="rect">
              <a:avLst/>
            </a:prstGeom>
            <a:noFill/>
          </p:spPr>
        </p:pic>
        <p:pic>
          <p:nvPicPr>
            <p:cNvPr id="982022" name="Picture 6" descr="be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592" y="1824"/>
              <a:ext cx="528" cy="528"/>
            </a:xfrm>
            <a:prstGeom prst="rect">
              <a:avLst/>
            </a:prstGeom>
            <a:noFill/>
          </p:spPr>
        </p:pic>
        <p:pic>
          <p:nvPicPr>
            <p:cNvPr id="982023" name="Picture 7" descr="be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2544"/>
              <a:ext cx="552" cy="528"/>
            </a:xfrm>
            <a:prstGeom prst="rect">
              <a:avLst/>
            </a:prstGeom>
            <a:noFill/>
          </p:spPr>
        </p:pic>
        <p:pic>
          <p:nvPicPr>
            <p:cNvPr id="982024" name="Picture 8" descr="be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3312"/>
              <a:ext cx="552" cy="528"/>
            </a:xfrm>
            <a:prstGeom prst="rect">
              <a:avLst/>
            </a:prstGeom>
            <a:noFill/>
          </p:spPr>
        </p:pic>
        <p:pic>
          <p:nvPicPr>
            <p:cNvPr id="982025" name="Picture 9" descr="be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3312"/>
              <a:ext cx="552" cy="528"/>
            </a:xfrm>
            <a:prstGeom prst="rect">
              <a:avLst/>
            </a:prstGeom>
            <a:noFill/>
          </p:spPr>
        </p:pic>
        <p:cxnSp>
          <p:nvCxnSpPr>
            <p:cNvPr id="982026" name="AutoShape 10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flipH="1">
              <a:off x="2436" y="2351"/>
              <a:ext cx="420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2027" name="AutoShape 11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2856" y="2351"/>
              <a:ext cx="444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2028" name="AutoShape 12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flipH="1">
              <a:off x="2004" y="3072"/>
              <a:ext cx="43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2029" name="AutoShape 13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2436" y="3072"/>
              <a:ext cx="72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pic>
          <p:nvPicPr>
            <p:cNvPr id="982030" name="Picture 14" descr="be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4" y="3312"/>
              <a:ext cx="552" cy="528"/>
            </a:xfrm>
            <a:prstGeom prst="rect">
              <a:avLst/>
            </a:prstGeom>
            <a:noFill/>
          </p:spPr>
        </p:pic>
        <p:cxnSp>
          <p:nvCxnSpPr>
            <p:cNvPr id="982031" name="AutoShape 15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2436" y="3072"/>
              <a:ext cx="14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1219200" y="5715000"/>
            <a:ext cx="6629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Animated demo: </a:t>
            </a:r>
            <a:r>
              <a:rPr lang="en-US" sz="2000" dirty="0">
                <a:latin typeface="Arial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itchFamily="34" charset="0"/>
                <a:hlinkClick r:id="rId4"/>
              </a:rPr>
              <a:t>ats.oka.nu/b-tree/b-tree.html</a:t>
            </a:r>
            <a:endParaRPr lang="en-US" sz="2000" dirty="0" smtClean="0"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https://www.youtube.com/watch?v=coRJrcIYbF4</a:t>
            </a:r>
          </a:p>
        </p:txBody>
      </p:sp>
      <p:sp>
        <p:nvSpPr>
          <p:cNvPr id="982033" name="Rectangle 17"/>
          <p:cNvSpPr>
            <a:spLocks noChangeArrowheads="1"/>
          </p:cNvSpPr>
          <p:nvPr/>
        </p:nvSpPr>
        <p:spPr bwMode="auto">
          <a:xfrm>
            <a:off x="457200" y="0"/>
            <a:ext cx="77724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rgbClr val="CC0066"/>
                </a:solidFill>
                <a:latin typeface="Arial" pitchFamily="34" charset="0"/>
              </a:rPr>
              <a:t>B- Trees</a:t>
            </a:r>
            <a:endParaRPr lang="en-US" sz="4000" b="1" dirty="0">
              <a:solidFill>
                <a:srgbClr val="CC0066"/>
              </a:solidFill>
              <a:latin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8914" y="4791670"/>
            <a:ext cx="430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Slide Credit :    Yael Moses, IDC </a:t>
            </a:r>
            <a:r>
              <a:rPr lang="en-US" dirty="0" err="1" smtClean="0"/>
              <a:t>Herzliya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95604" y="3605241"/>
            <a:ext cx="430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COL 106</a:t>
            </a:r>
          </a:p>
          <a:p>
            <a:pPr algn="ctr"/>
            <a:r>
              <a:rPr lang="en-US" sz="2400" dirty="0" smtClean="0"/>
              <a:t>Shweta Agrawal, </a:t>
            </a:r>
            <a:r>
              <a:rPr lang="en-US" sz="2400" dirty="0" err="1" smtClean="0"/>
              <a:t>Amit</a:t>
            </a:r>
            <a:r>
              <a:rPr lang="en-US" sz="2400" dirty="0" smtClean="0"/>
              <a:t> Kumar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1446213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Insert 38:</a:t>
            </a:r>
          </a:p>
        </p:txBody>
      </p:sp>
      <p:sp>
        <p:nvSpPr>
          <p:cNvPr id="1076264" name="Rectangle 40"/>
          <p:cNvSpPr>
            <a:spLocks noChangeArrowheads="1"/>
          </p:cNvSpPr>
          <p:nvPr/>
        </p:nvSpPr>
        <p:spPr bwMode="auto">
          <a:xfrm>
            <a:off x="6400800" y="18288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076265" name="Rectangle 41"/>
          <p:cNvSpPr>
            <a:spLocks noChangeArrowheads="1"/>
          </p:cNvSpPr>
          <p:nvPr/>
        </p:nvSpPr>
        <p:spPr bwMode="auto">
          <a:xfrm>
            <a:off x="5029200" y="18288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61  </a:t>
            </a:r>
            <a:r>
              <a:rPr lang="en-US" altLang="en-US" sz="2000" dirty="0">
                <a:latin typeface="Times New Roman (Hebrew)" pitchFamily="18" charset="0"/>
              </a:rPr>
              <a:t>62</a:t>
            </a:r>
            <a:r>
              <a:rPr lang="en-US" altLang="en-US" sz="2000" dirty="0" smtClean="0">
                <a:latin typeface="Times New Roman (Hebrew)" pitchFamily="18" charset="0"/>
              </a:rPr>
              <a:t> 66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6266" name="Rectangle 42"/>
          <p:cNvSpPr>
            <a:spLocks noChangeArrowheads="1"/>
          </p:cNvSpPr>
          <p:nvPr/>
        </p:nvSpPr>
        <p:spPr bwMode="auto">
          <a:xfrm>
            <a:off x="2971800" y="762000"/>
            <a:ext cx="2895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20    40      60     70    80</a:t>
            </a:r>
          </a:p>
        </p:txBody>
      </p:sp>
      <p:sp>
        <p:nvSpPr>
          <p:cNvPr id="1076267" name="Rectangle 43"/>
          <p:cNvSpPr>
            <a:spLocks noChangeArrowheads="1"/>
          </p:cNvSpPr>
          <p:nvPr/>
        </p:nvSpPr>
        <p:spPr bwMode="auto">
          <a:xfrm>
            <a:off x="381000" y="18288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0    3    5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10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15</a:t>
            </a:r>
          </a:p>
        </p:txBody>
      </p:sp>
      <p:sp>
        <p:nvSpPr>
          <p:cNvPr id="1076268" name="Rectangle 44"/>
          <p:cNvSpPr>
            <a:spLocks noChangeArrowheads="1"/>
          </p:cNvSpPr>
          <p:nvPr/>
        </p:nvSpPr>
        <p:spPr bwMode="auto">
          <a:xfrm>
            <a:off x="2590800" y="18288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</a:t>
            </a:r>
          </a:p>
        </p:txBody>
      </p:sp>
      <p:sp>
        <p:nvSpPr>
          <p:cNvPr id="1076269" name="Rectangle 45"/>
          <p:cNvSpPr>
            <a:spLocks noChangeArrowheads="1"/>
          </p:cNvSpPr>
          <p:nvPr/>
        </p:nvSpPr>
        <p:spPr bwMode="auto">
          <a:xfrm>
            <a:off x="3810000" y="18288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6270" name="Rectangle 46"/>
          <p:cNvSpPr>
            <a:spLocks noChangeArrowheads="1"/>
          </p:cNvSpPr>
          <p:nvPr/>
        </p:nvSpPr>
        <p:spPr bwMode="auto">
          <a:xfrm>
            <a:off x="7772400" y="18288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6271" name="Line 47"/>
          <p:cNvSpPr>
            <a:spLocks noChangeShapeType="1"/>
          </p:cNvSpPr>
          <p:nvPr/>
        </p:nvSpPr>
        <p:spPr bwMode="auto">
          <a:xfrm>
            <a:off x="5102225" y="969963"/>
            <a:ext cx="156368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72" name="Line 48"/>
          <p:cNvSpPr>
            <a:spLocks noChangeShapeType="1"/>
          </p:cNvSpPr>
          <p:nvPr/>
        </p:nvSpPr>
        <p:spPr bwMode="auto">
          <a:xfrm>
            <a:off x="5715000" y="990600"/>
            <a:ext cx="205740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73" name="Line 49"/>
          <p:cNvSpPr>
            <a:spLocks noChangeShapeType="1"/>
          </p:cNvSpPr>
          <p:nvPr/>
        </p:nvSpPr>
        <p:spPr bwMode="auto">
          <a:xfrm flipH="1">
            <a:off x="1524000" y="1089025"/>
            <a:ext cx="1598613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74" name="Line 50"/>
          <p:cNvSpPr>
            <a:spLocks noChangeShapeType="1"/>
          </p:cNvSpPr>
          <p:nvPr/>
        </p:nvSpPr>
        <p:spPr bwMode="auto">
          <a:xfrm flipH="1">
            <a:off x="3222625" y="1090613"/>
            <a:ext cx="257175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75" name="Line 51"/>
          <p:cNvSpPr>
            <a:spLocks noChangeShapeType="1"/>
          </p:cNvSpPr>
          <p:nvPr/>
        </p:nvSpPr>
        <p:spPr bwMode="auto">
          <a:xfrm>
            <a:off x="4051300" y="1009650"/>
            <a:ext cx="3683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76" name="Line 52"/>
          <p:cNvSpPr>
            <a:spLocks noChangeShapeType="1"/>
          </p:cNvSpPr>
          <p:nvPr/>
        </p:nvSpPr>
        <p:spPr bwMode="auto">
          <a:xfrm>
            <a:off x="4546600" y="968375"/>
            <a:ext cx="87630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79" name="Rectangle 55"/>
          <p:cNvSpPr>
            <a:spLocks noChangeArrowheads="1"/>
          </p:cNvSpPr>
          <p:nvPr/>
        </p:nvSpPr>
        <p:spPr bwMode="auto">
          <a:xfrm>
            <a:off x="6553200" y="49530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076280" name="Rectangle 56"/>
          <p:cNvSpPr>
            <a:spLocks noChangeArrowheads="1"/>
          </p:cNvSpPr>
          <p:nvPr/>
        </p:nvSpPr>
        <p:spPr bwMode="auto">
          <a:xfrm>
            <a:off x="5181600" y="49530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62 </a:t>
            </a:r>
            <a:r>
              <a:rPr lang="en-US" altLang="en-US" sz="2000" dirty="0">
                <a:latin typeface="Times New Roman (Hebrew)" pitchFamily="18" charset="0"/>
              </a:rPr>
              <a:t>66</a:t>
            </a:r>
          </a:p>
        </p:txBody>
      </p:sp>
      <p:sp>
        <p:nvSpPr>
          <p:cNvPr id="1076281" name="Rectangle 57"/>
          <p:cNvSpPr>
            <a:spLocks noChangeArrowheads="1"/>
          </p:cNvSpPr>
          <p:nvPr/>
        </p:nvSpPr>
        <p:spPr bwMode="auto">
          <a:xfrm>
            <a:off x="3124200" y="3886200"/>
            <a:ext cx="2895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20    40      60     70    80</a:t>
            </a:r>
          </a:p>
        </p:txBody>
      </p:sp>
      <p:sp>
        <p:nvSpPr>
          <p:cNvPr id="1076282" name="Rectangle 58"/>
          <p:cNvSpPr>
            <a:spLocks noChangeArrowheads="1"/>
          </p:cNvSpPr>
          <p:nvPr/>
        </p:nvSpPr>
        <p:spPr bwMode="auto">
          <a:xfrm>
            <a:off x="152400" y="49530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0    3    5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10 </a:t>
            </a:r>
            <a:r>
              <a:rPr lang="en-US" altLang="en-US" sz="2000" dirty="0" smtClean="0">
                <a:latin typeface="Times New Roman (Hebrew)" pitchFamily="18" charset="0"/>
              </a:rPr>
              <a:t> 15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6283" name="Rectangle 59"/>
          <p:cNvSpPr>
            <a:spLocks noChangeArrowheads="1"/>
          </p:cNvSpPr>
          <p:nvPr/>
        </p:nvSpPr>
        <p:spPr bwMode="auto">
          <a:xfrm>
            <a:off x="2438400" y="4953000"/>
            <a:ext cx="12954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25  </a:t>
            </a:r>
            <a:r>
              <a:rPr lang="en-US" altLang="en-US" sz="2000" dirty="0">
                <a:latin typeface="Times New Roman (Hebrew)" pitchFamily="18" charset="0"/>
              </a:rPr>
              <a:t>35  38</a:t>
            </a:r>
          </a:p>
        </p:txBody>
      </p:sp>
      <p:sp>
        <p:nvSpPr>
          <p:cNvPr id="1076284" name="Rectangle 60"/>
          <p:cNvSpPr>
            <a:spLocks noChangeArrowheads="1"/>
          </p:cNvSpPr>
          <p:nvPr/>
        </p:nvSpPr>
        <p:spPr bwMode="auto">
          <a:xfrm>
            <a:off x="3962400" y="4953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45      55</a:t>
            </a:r>
          </a:p>
        </p:txBody>
      </p:sp>
      <p:sp>
        <p:nvSpPr>
          <p:cNvPr id="1076285" name="Rectangle 61"/>
          <p:cNvSpPr>
            <a:spLocks noChangeArrowheads="1"/>
          </p:cNvSpPr>
          <p:nvPr/>
        </p:nvSpPr>
        <p:spPr bwMode="auto">
          <a:xfrm>
            <a:off x="7924800" y="4953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6286" name="Line 62"/>
          <p:cNvSpPr>
            <a:spLocks noChangeShapeType="1"/>
          </p:cNvSpPr>
          <p:nvPr/>
        </p:nvSpPr>
        <p:spPr bwMode="auto">
          <a:xfrm>
            <a:off x="5254625" y="4094163"/>
            <a:ext cx="156368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87" name="Line 63"/>
          <p:cNvSpPr>
            <a:spLocks noChangeShapeType="1"/>
          </p:cNvSpPr>
          <p:nvPr/>
        </p:nvSpPr>
        <p:spPr bwMode="auto">
          <a:xfrm>
            <a:off x="5867400" y="4114800"/>
            <a:ext cx="205740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88" name="Line 64"/>
          <p:cNvSpPr>
            <a:spLocks noChangeShapeType="1"/>
          </p:cNvSpPr>
          <p:nvPr/>
        </p:nvSpPr>
        <p:spPr bwMode="auto">
          <a:xfrm flipH="1">
            <a:off x="1676400" y="4213225"/>
            <a:ext cx="1598613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89" name="Line 65"/>
          <p:cNvSpPr>
            <a:spLocks noChangeShapeType="1"/>
          </p:cNvSpPr>
          <p:nvPr/>
        </p:nvSpPr>
        <p:spPr bwMode="auto">
          <a:xfrm flipH="1">
            <a:off x="3352800" y="4191000"/>
            <a:ext cx="25717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90" name="Line 66"/>
          <p:cNvSpPr>
            <a:spLocks noChangeShapeType="1"/>
          </p:cNvSpPr>
          <p:nvPr/>
        </p:nvSpPr>
        <p:spPr bwMode="auto">
          <a:xfrm>
            <a:off x="4203700" y="4133850"/>
            <a:ext cx="3683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6291" name="Line 67"/>
          <p:cNvSpPr>
            <a:spLocks noChangeShapeType="1"/>
          </p:cNvSpPr>
          <p:nvPr/>
        </p:nvSpPr>
        <p:spPr bwMode="auto">
          <a:xfrm>
            <a:off x="4699000" y="4092575"/>
            <a:ext cx="87630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076292" name="Object 68"/>
          <p:cNvGraphicFramePr>
            <a:graphicFrameLocks noChangeAspect="1"/>
          </p:cNvGraphicFramePr>
          <p:nvPr/>
        </p:nvGraphicFramePr>
        <p:xfrm>
          <a:off x="6934200" y="228600"/>
          <a:ext cx="1860550" cy="485775"/>
        </p:xfrm>
        <a:graphic>
          <a:graphicData uri="http://schemas.openxmlformats.org/presentationml/2006/ole">
            <p:oleObj spid="_x0000_s59394" name="Equation" r:id="rId4" imgW="7743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9" grpId="0" animBg="1"/>
      <p:bldP spid="1076279" grpId="0" animBg="1"/>
      <p:bldP spid="1076280" grpId="0" animBg="1"/>
      <p:bldP spid="1076281" grpId="0" animBg="1"/>
      <p:bldP spid="1076282" grpId="0" animBg="1"/>
      <p:bldP spid="1076283" grpId="0" animBg="1"/>
      <p:bldP spid="1076284" grpId="0" animBg="1"/>
      <p:bldP spid="1076285" grpId="0" animBg="1"/>
      <p:bldP spid="1076286" grpId="0" animBg="1"/>
      <p:bldP spid="1076287" grpId="0" animBg="1"/>
      <p:bldP spid="1076288" grpId="0" animBg="1"/>
      <p:bldP spid="1076289" grpId="0" animBg="1"/>
      <p:bldP spid="1076290" grpId="0" animBg="1"/>
      <p:bldP spid="10762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96" name="Rectangle 68"/>
          <p:cNvSpPr>
            <a:spLocks noChangeArrowheads="1"/>
          </p:cNvSpPr>
          <p:nvPr/>
        </p:nvSpPr>
        <p:spPr bwMode="auto">
          <a:xfrm>
            <a:off x="3276600" y="4724400"/>
            <a:ext cx="2895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5  20    40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60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70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80</a:t>
            </a:r>
          </a:p>
        </p:txBody>
      </p:sp>
      <p:sp>
        <p:nvSpPr>
          <p:cNvPr id="1072136" name="Text Box 8"/>
          <p:cNvSpPr txBox="1">
            <a:spLocks noChangeArrowheads="1"/>
          </p:cNvSpPr>
          <p:nvPr/>
        </p:nvSpPr>
        <p:spPr bwMode="auto">
          <a:xfrm>
            <a:off x="762000" y="381000"/>
            <a:ext cx="1370013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Insert  4:</a:t>
            </a:r>
          </a:p>
        </p:txBody>
      </p:sp>
      <p:sp>
        <p:nvSpPr>
          <p:cNvPr id="1072137" name="Line 9"/>
          <p:cNvSpPr>
            <a:spLocks noChangeShapeType="1"/>
          </p:cNvSpPr>
          <p:nvPr/>
        </p:nvSpPr>
        <p:spPr bwMode="auto">
          <a:xfrm flipH="1">
            <a:off x="914400" y="49530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47" name="Rectangle 19"/>
          <p:cNvSpPr>
            <a:spLocks noChangeArrowheads="1"/>
          </p:cNvSpPr>
          <p:nvPr/>
        </p:nvSpPr>
        <p:spPr bwMode="auto">
          <a:xfrm>
            <a:off x="152400" y="5715000"/>
            <a:ext cx="1219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0    3    4</a:t>
            </a:r>
          </a:p>
        </p:txBody>
      </p:sp>
      <p:sp>
        <p:nvSpPr>
          <p:cNvPr id="1072148" name="Rectangle 20"/>
          <p:cNvSpPr>
            <a:spLocks noChangeArrowheads="1"/>
          </p:cNvSpPr>
          <p:nvPr/>
        </p:nvSpPr>
        <p:spPr bwMode="auto">
          <a:xfrm>
            <a:off x="2746375" y="5791200"/>
            <a:ext cx="1143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25</a:t>
            </a:r>
            <a:r>
              <a:rPr lang="en-US" altLang="en-US" sz="2000" dirty="0">
                <a:latin typeface="Times New Roman (Hebrew)" pitchFamily="18" charset="0"/>
              </a:rPr>
              <a:t> </a:t>
            </a:r>
            <a:r>
              <a:rPr lang="en-US" altLang="en-US" sz="2000" dirty="0" smtClean="0">
                <a:latin typeface="Times New Roman (Hebrew)" pitchFamily="18" charset="0"/>
              </a:rPr>
              <a:t>35 38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2149" name="Rectangle 21"/>
          <p:cNvSpPr>
            <a:spLocks noChangeArrowheads="1"/>
          </p:cNvSpPr>
          <p:nvPr/>
        </p:nvSpPr>
        <p:spPr bwMode="auto">
          <a:xfrm>
            <a:off x="4041775" y="5791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2150" name="Rectangle 22"/>
          <p:cNvSpPr>
            <a:spLocks noChangeArrowheads="1"/>
          </p:cNvSpPr>
          <p:nvPr/>
        </p:nvSpPr>
        <p:spPr bwMode="auto">
          <a:xfrm>
            <a:off x="5257800" y="57912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62</a:t>
            </a:r>
            <a:r>
              <a:rPr lang="en-US" altLang="en-US" sz="2000" dirty="0" smtClean="0">
                <a:latin typeface="Times New Roman (Hebrew)" pitchFamily="18" charset="0"/>
              </a:rPr>
              <a:t> 66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2151" name="Rectangle 23"/>
          <p:cNvSpPr>
            <a:spLocks noChangeArrowheads="1"/>
          </p:cNvSpPr>
          <p:nvPr/>
        </p:nvSpPr>
        <p:spPr bwMode="auto">
          <a:xfrm>
            <a:off x="7924800" y="5776913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87    98  </a:t>
            </a:r>
          </a:p>
        </p:txBody>
      </p:sp>
      <p:sp>
        <p:nvSpPr>
          <p:cNvPr id="1072152" name="Rectangle 24"/>
          <p:cNvSpPr>
            <a:spLocks noChangeArrowheads="1"/>
          </p:cNvSpPr>
          <p:nvPr/>
        </p:nvSpPr>
        <p:spPr bwMode="auto">
          <a:xfrm>
            <a:off x="6629400" y="57912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    </a:t>
            </a:r>
          </a:p>
        </p:txBody>
      </p:sp>
      <p:sp>
        <p:nvSpPr>
          <p:cNvPr id="1072156" name="Rectangle 28"/>
          <p:cNvSpPr>
            <a:spLocks noChangeArrowheads="1"/>
          </p:cNvSpPr>
          <p:nvPr/>
        </p:nvSpPr>
        <p:spPr bwMode="auto">
          <a:xfrm>
            <a:off x="1676400" y="5791200"/>
            <a:ext cx="838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10 </a:t>
            </a:r>
            <a:r>
              <a:rPr lang="en-US" altLang="en-US" sz="2000" dirty="0">
                <a:latin typeface="Times New Roman (Hebrew)" pitchFamily="18" charset="0"/>
              </a:rPr>
              <a:t>15</a:t>
            </a:r>
          </a:p>
        </p:txBody>
      </p:sp>
      <p:sp>
        <p:nvSpPr>
          <p:cNvPr id="1072162" name="Line 34"/>
          <p:cNvSpPr>
            <a:spLocks noChangeShapeType="1"/>
          </p:cNvSpPr>
          <p:nvPr/>
        </p:nvSpPr>
        <p:spPr bwMode="auto">
          <a:xfrm>
            <a:off x="5257800" y="5029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63" name="Line 35"/>
          <p:cNvSpPr>
            <a:spLocks noChangeShapeType="1"/>
          </p:cNvSpPr>
          <p:nvPr/>
        </p:nvSpPr>
        <p:spPr bwMode="auto">
          <a:xfrm>
            <a:off x="5791200" y="5029200"/>
            <a:ext cx="1482725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64" name="Line 36"/>
          <p:cNvSpPr>
            <a:spLocks noChangeShapeType="1"/>
          </p:cNvSpPr>
          <p:nvPr/>
        </p:nvSpPr>
        <p:spPr bwMode="auto">
          <a:xfrm>
            <a:off x="6019800" y="5029200"/>
            <a:ext cx="23177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65" name="Line 37"/>
          <p:cNvSpPr>
            <a:spLocks noChangeShapeType="1"/>
          </p:cNvSpPr>
          <p:nvPr/>
        </p:nvSpPr>
        <p:spPr bwMode="auto">
          <a:xfrm flipH="1">
            <a:off x="3505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66" name="Line 38"/>
          <p:cNvSpPr>
            <a:spLocks noChangeShapeType="1"/>
          </p:cNvSpPr>
          <p:nvPr/>
        </p:nvSpPr>
        <p:spPr bwMode="auto">
          <a:xfrm>
            <a:off x="4572000" y="5029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67" name="Line 39"/>
          <p:cNvSpPr>
            <a:spLocks noChangeShapeType="1"/>
          </p:cNvSpPr>
          <p:nvPr/>
        </p:nvSpPr>
        <p:spPr bwMode="auto">
          <a:xfrm flipH="1">
            <a:off x="2133600" y="5029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68" name="Rectangle 40"/>
          <p:cNvSpPr>
            <a:spLocks noChangeArrowheads="1"/>
          </p:cNvSpPr>
          <p:nvPr/>
        </p:nvSpPr>
        <p:spPr bwMode="auto">
          <a:xfrm>
            <a:off x="6400800" y="16764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072169" name="Rectangle 41"/>
          <p:cNvSpPr>
            <a:spLocks noChangeArrowheads="1"/>
          </p:cNvSpPr>
          <p:nvPr/>
        </p:nvSpPr>
        <p:spPr bwMode="auto">
          <a:xfrm>
            <a:off x="5029200" y="16764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62</a:t>
            </a:r>
            <a:r>
              <a:rPr lang="en-US" altLang="en-US" sz="2000" dirty="0" smtClean="0">
                <a:latin typeface="Times New Roman (Hebrew)" pitchFamily="18" charset="0"/>
              </a:rPr>
              <a:t> 66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2170" name="Rectangle 42"/>
          <p:cNvSpPr>
            <a:spLocks noChangeArrowheads="1"/>
          </p:cNvSpPr>
          <p:nvPr/>
        </p:nvSpPr>
        <p:spPr bwMode="auto">
          <a:xfrm>
            <a:off x="2971800" y="609600"/>
            <a:ext cx="2895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20    40      60     70    80</a:t>
            </a:r>
          </a:p>
        </p:txBody>
      </p:sp>
      <p:sp>
        <p:nvSpPr>
          <p:cNvPr id="1072171" name="Rectangle 43"/>
          <p:cNvSpPr>
            <a:spLocks noChangeArrowheads="1"/>
          </p:cNvSpPr>
          <p:nvPr/>
        </p:nvSpPr>
        <p:spPr bwMode="auto">
          <a:xfrm>
            <a:off x="152400" y="3505200"/>
            <a:ext cx="2209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0    3  4   5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10</a:t>
            </a:r>
            <a:r>
              <a:rPr lang="en-US" altLang="en-US" sz="2000" dirty="0" smtClean="0">
                <a:latin typeface="Times New Roman (Hebrew)" pitchFamily="18" charset="0"/>
              </a:rPr>
              <a:t> 15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2172" name="Rectangle 44"/>
          <p:cNvSpPr>
            <a:spLocks noChangeArrowheads="1"/>
          </p:cNvSpPr>
          <p:nvPr/>
        </p:nvSpPr>
        <p:spPr bwMode="auto">
          <a:xfrm>
            <a:off x="2286000" y="1676400"/>
            <a:ext cx="1295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25    35 38</a:t>
            </a:r>
          </a:p>
        </p:txBody>
      </p:sp>
      <p:sp>
        <p:nvSpPr>
          <p:cNvPr id="1072173" name="Rectangle 45"/>
          <p:cNvSpPr>
            <a:spLocks noChangeArrowheads="1"/>
          </p:cNvSpPr>
          <p:nvPr/>
        </p:nvSpPr>
        <p:spPr bwMode="auto">
          <a:xfrm>
            <a:off x="3810000" y="16764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2174" name="Rectangle 46"/>
          <p:cNvSpPr>
            <a:spLocks noChangeArrowheads="1"/>
          </p:cNvSpPr>
          <p:nvPr/>
        </p:nvSpPr>
        <p:spPr bwMode="auto">
          <a:xfrm>
            <a:off x="7772400" y="16764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2175" name="Line 47"/>
          <p:cNvSpPr>
            <a:spLocks noChangeShapeType="1"/>
          </p:cNvSpPr>
          <p:nvPr/>
        </p:nvSpPr>
        <p:spPr bwMode="auto">
          <a:xfrm>
            <a:off x="5102225" y="817563"/>
            <a:ext cx="156368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76" name="Line 48"/>
          <p:cNvSpPr>
            <a:spLocks noChangeShapeType="1"/>
          </p:cNvSpPr>
          <p:nvPr/>
        </p:nvSpPr>
        <p:spPr bwMode="auto">
          <a:xfrm>
            <a:off x="5715000" y="838200"/>
            <a:ext cx="205740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77" name="Line 49"/>
          <p:cNvSpPr>
            <a:spLocks noChangeShapeType="1"/>
          </p:cNvSpPr>
          <p:nvPr/>
        </p:nvSpPr>
        <p:spPr bwMode="auto">
          <a:xfrm flipH="1">
            <a:off x="1524000" y="936625"/>
            <a:ext cx="1598613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78" name="Line 50"/>
          <p:cNvSpPr>
            <a:spLocks noChangeShapeType="1"/>
          </p:cNvSpPr>
          <p:nvPr/>
        </p:nvSpPr>
        <p:spPr bwMode="auto">
          <a:xfrm flipH="1">
            <a:off x="3200400" y="914400"/>
            <a:ext cx="25717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79" name="Line 51"/>
          <p:cNvSpPr>
            <a:spLocks noChangeShapeType="1"/>
          </p:cNvSpPr>
          <p:nvPr/>
        </p:nvSpPr>
        <p:spPr bwMode="auto">
          <a:xfrm>
            <a:off x="4051300" y="857250"/>
            <a:ext cx="3683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80" name="Line 52"/>
          <p:cNvSpPr>
            <a:spLocks noChangeShapeType="1"/>
          </p:cNvSpPr>
          <p:nvPr/>
        </p:nvSpPr>
        <p:spPr bwMode="auto">
          <a:xfrm>
            <a:off x="4546600" y="815975"/>
            <a:ext cx="87630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81" name="Rectangle 53"/>
          <p:cNvSpPr>
            <a:spLocks noChangeArrowheads="1"/>
          </p:cNvSpPr>
          <p:nvPr/>
        </p:nvSpPr>
        <p:spPr bwMode="auto">
          <a:xfrm>
            <a:off x="6553200" y="35052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072182" name="Rectangle 54"/>
          <p:cNvSpPr>
            <a:spLocks noChangeArrowheads="1"/>
          </p:cNvSpPr>
          <p:nvPr/>
        </p:nvSpPr>
        <p:spPr bwMode="auto">
          <a:xfrm>
            <a:off x="5181600" y="35052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61 </a:t>
            </a:r>
            <a:r>
              <a:rPr lang="en-US" altLang="en-US" sz="2000" dirty="0">
                <a:latin typeface="Times New Roman (Hebrew)" pitchFamily="18" charset="0"/>
              </a:rPr>
              <a:t>62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66</a:t>
            </a:r>
          </a:p>
        </p:txBody>
      </p:sp>
      <p:sp>
        <p:nvSpPr>
          <p:cNvPr id="1072183" name="Rectangle 55"/>
          <p:cNvSpPr>
            <a:spLocks noChangeArrowheads="1"/>
          </p:cNvSpPr>
          <p:nvPr/>
        </p:nvSpPr>
        <p:spPr bwMode="auto">
          <a:xfrm>
            <a:off x="3124200" y="2438400"/>
            <a:ext cx="2895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20    40      60     70    80</a:t>
            </a:r>
          </a:p>
        </p:txBody>
      </p:sp>
      <p:sp>
        <p:nvSpPr>
          <p:cNvPr id="1072184" name="Rectangle 56"/>
          <p:cNvSpPr>
            <a:spLocks noChangeArrowheads="1"/>
          </p:cNvSpPr>
          <p:nvPr/>
        </p:nvSpPr>
        <p:spPr bwMode="auto">
          <a:xfrm>
            <a:off x="2438400" y="3505200"/>
            <a:ext cx="1295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25    35 38</a:t>
            </a:r>
          </a:p>
        </p:txBody>
      </p:sp>
      <p:sp>
        <p:nvSpPr>
          <p:cNvPr id="1072185" name="Rectangle 57"/>
          <p:cNvSpPr>
            <a:spLocks noChangeArrowheads="1"/>
          </p:cNvSpPr>
          <p:nvPr/>
        </p:nvSpPr>
        <p:spPr bwMode="auto">
          <a:xfrm>
            <a:off x="3962400" y="3505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2186" name="Rectangle 58"/>
          <p:cNvSpPr>
            <a:spLocks noChangeArrowheads="1"/>
          </p:cNvSpPr>
          <p:nvPr/>
        </p:nvSpPr>
        <p:spPr bwMode="auto">
          <a:xfrm>
            <a:off x="7924800" y="3505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2187" name="Line 59"/>
          <p:cNvSpPr>
            <a:spLocks noChangeShapeType="1"/>
          </p:cNvSpPr>
          <p:nvPr/>
        </p:nvSpPr>
        <p:spPr bwMode="auto">
          <a:xfrm>
            <a:off x="5254625" y="2646363"/>
            <a:ext cx="156368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88" name="Line 60"/>
          <p:cNvSpPr>
            <a:spLocks noChangeShapeType="1"/>
          </p:cNvSpPr>
          <p:nvPr/>
        </p:nvSpPr>
        <p:spPr bwMode="auto">
          <a:xfrm>
            <a:off x="5867400" y="2667000"/>
            <a:ext cx="205740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89" name="Line 61"/>
          <p:cNvSpPr>
            <a:spLocks noChangeShapeType="1"/>
          </p:cNvSpPr>
          <p:nvPr/>
        </p:nvSpPr>
        <p:spPr bwMode="auto">
          <a:xfrm flipH="1">
            <a:off x="1676400" y="2765425"/>
            <a:ext cx="1598613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90" name="Line 62"/>
          <p:cNvSpPr>
            <a:spLocks noChangeShapeType="1"/>
          </p:cNvSpPr>
          <p:nvPr/>
        </p:nvSpPr>
        <p:spPr bwMode="auto">
          <a:xfrm flipH="1">
            <a:off x="3352800" y="2743200"/>
            <a:ext cx="25717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91" name="Line 63"/>
          <p:cNvSpPr>
            <a:spLocks noChangeShapeType="1"/>
          </p:cNvSpPr>
          <p:nvPr/>
        </p:nvSpPr>
        <p:spPr bwMode="auto">
          <a:xfrm>
            <a:off x="4203700" y="2686050"/>
            <a:ext cx="3683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92" name="Line 64"/>
          <p:cNvSpPr>
            <a:spLocks noChangeShapeType="1"/>
          </p:cNvSpPr>
          <p:nvPr/>
        </p:nvSpPr>
        <p:spPr bwMode="auto">
          <a:xfrm>
            <a:off x="4699000" y="2644775"/>
            <a:ext cx="87630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2193" name="Text Box 65"/>
          <p:cNvSpPr txBox="1">
            <a:spLocks noChangeArrowheads="1"/>
          </p:cNvSpPr>
          <p:nvPr/>
        </p:nvSpPr>
        <p:spPr bwMode="auto">
          <a:xfrm>
            <a:off x="6629400" y="4572000"/>
            <a:ext cx="1995488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OVERFLOW</a:t>
            </a:r>
          </a:p>
        </p:txBody>
      </p:sp>
      <p:sp>
        <p:nvSpPr>
          <p:cNvPr id="1072194" name="Rectangle 66"/>
          <p:cNvSpPr>
            <a:spLocks noChangeArrowheads="1"/>
          </p:cNvSpPr>
          <p:nvPr/>
        </p:nvSpPr>
        <p:spPr bwMode="auto">
          <a:xfrm>
            <a:off x="0" y="16764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0    3    5 </a:t>
            </a:r>
            <a:r>
              <a:rPr lang="en-US" altLang="en-US" sz="2000" dirty="0" smtClean="0">
                <a:latin typeface="Times New Roman (Hebrew)" pitchFamily="18" charset="0"/>
              </a:rPr>
              <a:t>  10  </a:t>
            </a:r>
            <a:r>
              <a:rPr lang="en-US" altLang="en-US" sz="2000" dirty="0">
                <a:latin typeface="Times New Roman (Hebrew)" pitchFamily="18" charset="0"/>
              </a:rPr>
              <a:t>15</a:t>
            </a:r>
          </a:p>
        </p:txBody>
      </p:sp>
      <p:sp>
        <p:nvSpPr>
          <p:cNvPr id="1072195" name="Text Box 67"/>
          <p:cNvSpPr txBox="1">
            <a:spLocks noChangeArrowheads="1"/>
          </p:cNvSpPr>
          <p:nvPr/>
        </p:nvSpPr>
        <p:spPr bwMode="auto">
          <a:xfrm>
            <a:off x="304800" y="4419600"/>
            <a:ext cx="1463675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SPLIT IT</a:t>
            </a:r>
          </a:p>
        </p:txBody>
      </p:sp>
      <p:sp>
        <p:nvSpPr>
          <p:cNvPr id="1072197" name="Text Box 69"/>
          <p:cNvSpPr txBox="1">
            <a:spLocks noChangeArrowheads="1"/>
          </p:cNvSpPr>
          <p:nvPr/>
        </p:nvSpPr>
        <p:spPr bwMode="auto">
          <a:xfrm>
            <a:off x="228600" y="2743200"/>
            <a:ext cx="1995488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OVERFLOW</a:t>
            </a:r>
          </a:p>
        </p:txBody>
      </p:sp>
      <p:sp>
        <p:nvSpPr>
          <p:cNvPr id="1072198" name="Text Box 70"/>
          <p:cNvSpPr txBox="1">
            <a:spLocks noChangeArrowheads="1"/>
          </p:cNvSpPr>
          <p:nvPr/>
        </p:nvSpPr>
        <p:spPr bwMode="auto">
          <a:xfrm>
            <a:off x="7680325" y="5105400"/>
            <a:ext cx="1463675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SPLIT IT</a:t>
            </a:r>
          </a:p>
        </p:txBody>
      </p:sp>
      <p:graphicFrame>
        <p:nvGraphicFramePr>
          <p:cNvPr id="1072199" name="Object 71"/>
          <p:cNvGraphicFramePr>
            <a:graphicFrameLocks noChangeAspect="1"/>
          </p:cNvGraphicFramePr>
          <p:nvPr/>
        </p:nvGraphicFramePr>
        <p:xfrm>
          <a:off x="7010400" y="228600"/>
          <a:ext cx="1860550" cy="485775"/>
        </p:xfrm>
        <a:graphic>
          <a:graphicData uri="http://schemas.openxmlformats.org/presentationml/2006/ole">
            <p:oleObj spid="_x0000_s61442" name="Equation" r:id="rId4" imgW="7743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96" grpId="0" animBg="1"/>
      <p:bldP spid="1072137" grpId="0" animBg="1"/>
      <p:bldP spid="1072147" grpId="0" animBg="1"/>
      <p:bldP spid="1072148" grpId="0" animBg="1"/>
      <p:bldP spid="1072149" grpId="0" animBg="1"/>
      <p:bldP spid="1072150" grpId="0" animBg="1"/>
      <p:bldP spid="1072151" grpId="0" animBg="1"/>
      <p:bldP spid="1072152" grpId="0" animBg="1"/>
      <p:bldP spid="1072156" grpId="0" animBg="1"/>
      <p:bldP spid="1072162" grpId="0" animBg="1"/>
      <p:bldP spid="1072163" grpId="0" animBg="1"/>
      <p:bldP spid="1072164" grpId="0" animBg="1"/>
      <p:bldP spid="1072165" grpId="0" animBg="1"/>
      <p:bldP spid="1072166" grpId="0" animBg="1"/>
      <p:bldP spid="1072167" grpId="0" animBg="1"/>
      <p:bldP spid="1072171" grpId="0" animBg="1"/>
      <p:bldP spid="1072181" grpId="0" animBg="1"/>
      <p:bldP spid="1072182" grpId="0" animBg="1"/>
      <p:bldP spid="1072183" grpId="0" animBg="1"/>
      <p:bldP spid="1072184" grpId="0" animBg="1"/>
      <p:bldP spid="1072185" grpId="0" animBg="1"/>
      <p:bldP spid="1072186" grpId="0" animBg="1"/>
      <p:bldP spid="1072187" grpId="0" animBg="1"/>
      <p:bldP spid="1072188" grpId="0" animBg="1"/>
      <p:bldP spid="1072189" grpId="0" animBg="1"/>
      <p:bldP spid="1072190" grpId="0" animBg="1"/>
      <p:bldP spid="1072191" grpId="0" animBg="1"/>
      <p:bldP spid="1072192" grpId="0" animBg="1"/>
      <p:bldP spid="1072193" grpId="0" animBg="1"/>
      <p:bldP spid="1072195" grpId="0" animBg="1"/>
      <p:bldP spid="1072197" grpId="0" animBg="1"/>
      <p:bldP spid="1072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6" name="Line 4"/>
          <p:cNvSpPr>
            <a:spLocks noChangeShapeType="1"/>
          </p:cNvSpPr>
          <p:nvPr/>
        </p:nvSpPr>
        <p:spPr bwMode="auto">
          <a:xfrm flipH="1">
            <a:off x="3065463" y="3581400"/>
            <a:ext cx="1204912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4651375" y="3581400"/>
            <a:ext cx="2128838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79" name="Line 7"/>
          <p:cNvSpPr>
            <a:spLocks noChangeShapeType="1"/>
          </p:cNvSpPr>
          <p:nvPr/>
        </p:nvSpPr>
        <p:spPr bwMode="auto">
          <a:xfrm flipH="1">
            <a:off x="609600" y="44958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80" name="Rectangle 8"/>
          <p:cNvSpPr>
            <a:spLocks noChangeArrowheads="1"/>
          </p:cNvSpPr>
          <p:nvPr/>
        </p:nvSpPr>
        <p:spPr bwMode="auto">
          <a:xfrm>
            <a:off x="228600" y="5181600"/>
            <a:ext cx="1219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0    3    4</a:t>
            </a:r>
          </a:p>
        </p:txBody>
      </p:sp>
      <p:sp>
        <p:nvSpPr>
          <p:cNvPr id="1078281" name="Rectangle 9"/>
          <p:cNvSpPr>
            <a:spLocks noChangeArrowheads="1"/>
          </p:cNvSpPr>
          <p:nvPr/>
        </p:nvSpPr>
        <p:spPr bwMode="auto">
          <a:xfrm>
            <a:off x="2746375" y="5181600"/>
            <a:ext cx="1143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25 35 </a:t>
            </a:r>
            <a:r>
              <a:rPr lang="en-US" altLang="en-US" sz="2000" dirty="0">
                <a:latin typeface="Times New Roman (Hebrew)" pitchFamily="18" charset="0"/>
              </a:rPr>
              <a:t>38</a:t>
            </a:r>
          </a:p>
        </p:txBody>
      </p:sp>
      <p:sp>
        <p:nvSpPr>
          <p:cNvPr id="1078282" name="Rectangle 10"/>
          <p:cNvSpPr>
            <a:spLocks noChangeArrowheads="1"/>
          </p:cNvSpPr>
          <p:nvPr/>
        </p:nvSpPr>
        <p:spPr bwMode="auto">
          <a:xfrm>
            <a:off x="4041775" y="51816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8283" name="Rectangle 11"/>
          <p:cNvSpPr>
            <a:spLocks noChangeArrowheads="1"/>
          </p:cNvSpPr>
          <p:nvPr/>
        </p:nvSpPr>
        <p:spPr bwMode="auto">
          <a:xfrm>
            <a:off x="5480050" y="5167313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62  </a:t>
            </a:r>
            <a:r>
              <a:rPr lang="en-US" altLang="en-US" sz="2000" dirty="0">
                <a:latin typeface="Times New Roman (Hebrew)" pitchFamily="18" charset="0"/>
              </a:rPr>
              <a:t>66</a:t>
            </a:r>
          </a:p>
        </p:txBody>
      </p:sp>
      <p:sp>
        <p:nvSpPr>
          <p:cNvPr id="1078284" name="Rectangle 12"/>
          <p:cNvSpPr>
            <a:spLocks noChangeArrowheads="1"/>
          </p:cNvSpPr>
          <p:nvPr/>
        </p:nvSpPr>
        <p:spPr bwMode="auto">
          <a:xfrm>
            <a:off x="8070850" y="5167313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87    98</a:t>
            </a:r>
          </a:p>
        </p:txBody>
      </p:sp>
      <p:sp>
        <p:nvSpPr>
          <p:cNvPr id="1078285" name="Rectangle 13"/>
          <p:cNvSpPr>
            <a:spLocks noChangeArrowheads="1"/>
          </p:cNvSpPr>
          <p:nvPr/>
        </p:nvSpPr>
        <p:spPr bwMode="auto">
          <a:xfrm>
            <a:off x="6775450" y="5167313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078286" name="Rectangle 14"/>
          <p:cNvSpPr>
            <a:spLocks noChangeArrowheads="1"/>
          </p:cNvSpPr>
          <p:nvPr/>
        </p:nvSpPr>
        <p:spPr bwMode="auto">
          <a:xfrm>
            <a:off x="4117975" y="3352800"/>
            <a:ext cx="609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60</a:t>
            </a:r>
          </a:p>
        </p:txBody>
      </p:sp>
      <p:sp>
        <p:nvSpPr>
          <p:cNvPr id="1078287" name="Rectangle 15"/>
          <p:cNvSpPr>
            <a:spLocks noChangeArrowheads="1"/>
          </p:cNvSpPr>
          <p:nvPr/>
        </p:nvSpPr>
        <p:spPr bwMode="auto">
          <a:xfrm>
            <a:off x="2133600" y="4238625"/>
            <a:ext cx="1425575" cy="4857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5     20  </a:t>
            </a:r>
            <a:r>
              <a:rPr lang="en-US" altLang="en-US" sz="2000" dirty="0" smtClean="0">
                <a:latin typeface="Times New Roman (Hebrew)" pitchFamily="18" charset="0"/>
              </a:rPr>
              <a:t> 40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8288" name="Rectangle 16"/>
          <p:cNvSpPr>
            <a:spLocks noChangeArrowheads="1"/>
          </p:cNvSpPr>
          <p:nvPr/>
        </p:nvSpPr>
        <p:spPr bwMode="auto">
          <a:xfrm>
            <a:off x="6251575" y="42672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   70    80 </a:t>
            </a:r>
          </a:p>
        </p:txBody>
      </p:sp>
      <p:sp>
        <p:nvSpPr>
          <p:cNvPr id="1078289" name="Rectangle 17"/>
          <p:cNvSpPr>
            <a:spLocks noChangeArrowheads="1"/>
          </p:cNvSpPr>
          <p:nvPr/>
        </p:nvSpPr>
        <p:spPr bwMode="auto">
          <a:xfrm>
            <a:off x="1676400" y="5181600"/>
            <a:ext cx="838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10</a:t>
            </a:r>
            <a:r>
              <a:rPr lang="en-US" altLang="en-US" sz="2000" dirty="0" smtClean="0">
                <a:latin typeface="Times New Roman (Hebrew)" pitchFamily="18" charset="0"/>
              </a:rPr>
              <a:t> 15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8290" name="Line 18"/>
          <p:cNvSpPr>
            <a:spLocks noChangeShapeType="1"/>
          </p:cNvSpPr>
          <p:nvPr/>
        </p:nvSpPr>
        <p:spPr bwMode="auto">
          <a:xfrm flipH="1">
            <a:off x="6191250" y="4495800"/>
            <a:ext cx="3651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1" name="Line 19"/>
          <p:cNvSpPr>
            <a:spLocks noChangeShapeType="1"/>
          </p:cNvSpPr>
          <p:nvPr/>
        </p:nvSpPr>
        <p:spPr bwMode="auto">
          <a:xfrm>
            <a:off x="6937375" y="4495800"/>
            <a:ext cx="33655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2" name="Line 20"/>
          <p:cNvSpPr>
            <a:spLocks noChangeShapeType="1"/>
          </p:cNvSpPr>
          <p:nvPr/>
        </p:nvSpPr>
        <p:spPr bwMode="auto">
          <a:xfrm>
            <a:off x="7450138" y="4476750"/>
            <a:ext cx="10398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3" name="Line 21"/>
          <p:cNvSpPr>
            <a:spLocks noChangeShapeType="1"/>
          </p:cNvSpPr>
          <p:nvPr/>
        </p:nvSpPr>
        <p:spPr bwMode="auto">
          <a:xfrm>
            <a:off x="3014663" y="4497388"/>
            <a:ext cx="109537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4" name="Line 22"/>
          <p:cNvSpPr>
            <a:spLocks noChangeShapeType="1"/>
          </p:cNvSpPr>
          <p:nvPr/>
        </p:nvSpPr>
        <p:spPr bwMode="auto">
          <a:xfrm>
            <a:off x="3527425" y="4495800"/>
            <a:ext cx="1044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5" name="Line 23"/>
          <p:cNvSpPr>
            <a:spLocks noChangeShapeType="1"/>
          </p:cNvSpPr>
          <p:nvPr/>
        </p:nvSpPr>
        <p:spPr bwMode="auto">
          <a:xfrm flipH="1">
            <a:off x="2133600" y="4478338"/>
            <a:ext cx="457200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6" name="Rectangle 24"/>
          <p:cNvSpPr>
            <a:spLocks noChangeArrowheads="1"/>
          </p:cNvSpPr>
          <p:nvPr/>
        </p:nvSpPr>
        <p:spPr bwMode="auto">
          <a:xfrm>
            <a:off x="3276600" y="1143000"/>
            <a:ext cx="2895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5  20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40  </a:t>
            </a:r>
            <a:r>
              <a:rPr lang="en-US" altLang="en-US" sz="2000" dirty="0" smtClean="0">
                <a:latin typeface="Times New Roman (Hebrew)" pitchFamily="18" charset="0"/>
              </a:rPr>
              <a:t> 60    </a:t>
            </a:r>
            <a:r>
              <a:rPr lang="en-US" altLang="en-US" sz="2000" dirty="0">
                <a:latin typeface="Times New Roman (Hebrew)" pitchFamily="18" charset="0"/>
              </a:rPr>
              <a:t>70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80</a:t>
            </a:r>
          </a:p>
        </p:txBody>
      </p:sp>
      <p:sp>
        <p:nvSpPr>
          <p:cNvPr id="1078297" name="Line 25"/>
          <p:cNvSpPr>
            <a:spLocks noChangeShapeType="1"/>
          </p:cNvSpPr>
          <p:nvPr/>
        </p:nvSpPr>
        <p:spPr bwMode="auto">
          <a:xfrm flipH="1">
            <a:off x="914400" y="13716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298" name="Rectangle 26"/>
          <p:cNvSpPr>
            <a:spLocks noChangeArrowheads="1"/>
          </p:cNvSpPr>
          <p:nvPr/>
        </p:nvSpPr>
        <p:spPr bwMode="auto">
          <a:xfrm>
            <a:off x="152400" y="2133600"/>
            <a:ext cx="1219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0    3    4</a:t>
            </a:r>
          </a:p>
        </p:txBody>
      </p:sp>
      <p:sp>
        <p:nvSpPr>
          <p:cNvPr id="1078299" name="Rectangle 27"/>
          <p:cNvSpPr>
            <a:spLocks noChangeArrowheads="1"/>
          </p:cNvSpPr>
          <p:nvPr/>
        </p:nvSpPr>
        <p:spPr bwMode="auto">
          <a:xfrm>
            <a:off x="2746375" y="2209800"/>
            <a:ext cx="1143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25</a:t>
            </a:r>
            <a:r>
              <a:rPr lang="en-US" altLang="en-US" sz="2000" dirty="0" smtClean="0">
                <a:latin typeface="Times New Roman (Hebrew)" pitchFamily="18" charset="0"/>
              </a:rPr>
              <a:t> 35 38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8300" name="Rectangle 28"/>
          <p:cNvSpPr>
            <a:spLocks noChangeArrowheads="1"/>
          </p:cNvSpPr>
          <p:nvPr/>
        </p:nvSpPr>
        <p:spPr bwMode="auto">
          <a:xfrm>
            <a:off x="4041775" y="22098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8301" name="Rectangle 29"/>
          <p:cNvSpPr>
            <a:spLocks noChangeArrowheads="1"/>
          </p:cNvSpPr>
          <p:nvPr/>
        </p:nvSpPr>
        <p:spPr bwMode="auto">
          <a:xfrm>
            <a:off x="5257800" y="22098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62 66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8302" name="Rectangle 30"/>
          <p:cNvSpPr>
            <a:spLocks noChangeArrowheads="1"/>
          </p:cNvSpPr>
          <p:nvPr/>
        </p:nvSpPr>
        <p:spPr bwMode="auto">
          <a:xfrm>
            <a:off x="7924800" y="2195513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87    98  </a:t>
            </a:r>
          </a:p>
        </p:txBody>
      </p:sp>
      <p:sp>
        <p:nvSpPr>
          <p:cNvPr id="1078303" name="Rectangle 31"/>
          <p:cNvSpPr>
            <a:spLocks noChangeArrowheads="1"/>
          </p:cNvSpPr>
          <p:nvPr/>
        </p:nvSpPr>
        <p:spPr bwMode="auto">
          <a:xfrm>
            <a:off x="6629400" y="22098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    </a:t>
            </a:r>
          </a:p>
        </p:txBody>
      </p:sp>
      <p:sp>
        <p:nvSpPr>
          <p:cNvPr id="1078304" name="Rectangle 32"/>
          <p:cNvSpPr>
            <a:spLocks noChangeArrowheads="1"/>
          </p:cNvSpPr>
          <p:nvPr/>
        </p:nvSpPr>
        <p:spPr bwMode="auto">
          <a:xfrm>
            <a:off x="1676400" y="2209800"/>
            <a:ext cx="838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10   15</a:t>
            </a:r>
          </a:p>
        </p:txBody>
      </p:sp>
      <p:sp>
        <p:nvSpPr>
          <p:cNvPr id="1078305" name="Line 33"/>
          <p:cNvSpPr>
            <a:spLocks noChangeShapeType="1"/>
          </p:cNvSpPr>
          <p:nvPr/>
        </p:nvSpPr>
        <p:spPr bwMode="auto">
          <a:xfrm>
            <a:off x="5257800" y="1447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306" name="Line 34"/>
          <p:cNvSpPr>
            <a:spLocks noChangeShapeType="1"/>
          </p:cNvSpPr>
          <p:nvPr/>
        </p:nvSpPr>
        <p:spPr bwMode="auto">
          <a:xfrm>
            <a:off x="5791200" y="1447800"/>
            <a:ext cx="1482725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307" name="Line 35"/>
          <p:cNvSpPr>
            <a:spLocks noChangeShapeType="1"/>
          </p:cNvSpPr>
          <p:nvPr/>
        </p:nvSpPr>
        <p:spPr bwMode="auto">
          <a:xfrm>
            <a:off x="6019800" y="1447800"/>
            <a:ext cx="23177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308" name="Line 36"/>
          <p:cNvSpPr>
            <a:spLocks noChangeShapeType="1"/>
          </p:cNvSpPr>
          <p:nvPr/>
        </p:nvSpPr>
        <p:spPr bwMode="auto">
          <a:xfrm flipH="1">
            <a:off x="3505200" y="1447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309" name="Line 37"/>
          <p:cNvSpPr>
            <a:spLocks noChangeShapeType="1"/>
          </p:cNvSpPr>
          <p:nvPr/>
        </p:nvSpPr>
        <p:spPr bwMode="auto">
          <a:xfrm>
            <a:off x="45720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310" name="Line 38"/>
          <p:cNvSpPr>
            <a:spLocks noChangeShapeType="1"/>
          </p:cNvSpPr>
          <p:nvPr/>
        </p:nvSpPr>
        <p:spPr bwMode="auto">
          <a:xfrm flipH="1">
            <a:off x="2133600" y="1447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8311" name="Text Box 39"/>
          <p:cNvSpPr txBox="1">
            <a:spLocks noChangeArrowheads="1"/>
          </p:cNvSpPr>
          <p:nvPr/>
        </p:nvSpPr>
        <p:spPr bwMode="auto">
          <a:xfrm>
            <a:off x="6629400" y="990600"/>
            <a:ext cx="1995488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OVERFLOW</a:t>
            </a:r>
          </a:p>
        </p:txBody>
      </p:sp>
      <p:sp>
        <p:nvSpPr>
          <p:cNvPr id="1078313" name="Text Box 41"/>
          <p:cNvSpPr txBox="1">
            <a:spLocks noChangeArrowheads="1"/>
          </p:cNvSpPr>
          <p:nvPr/>
        </p:nvSpPr>
        <p:spPr bwMode="auto">
          <a:xfrm>
            <a:off x="7680325" y="1524000"/>
            <a:ext cx="1463675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SPLIT IT</a:t>
            </a:r>
          </a:p>
        </p:txBody>
      </p:sp>
      <p:graphicFrame>
        <p:nvGraphicFramePr>
          <p:cNvPr id="1078314" name="Object 42"/>
          <p:cNvGraphicFramePr>
            <a:graphicFrameLocks noGrp="1" noChangeAspect="1"/>
          </p:cNvGraphicFramePr>
          <p:nvPr>
            <p:ph/>
          </p:nvPr>
        </p:nvGraphicFramePr>
        <p:xfrm>
          <a:off x="7391400" y="152400"/>
          <a:ext cx="1231900" cy="323850"/>
        </p:xfrm>
        <a:graphic>
          <a:graphicData uri="http://schemas.openxmlformats.org/presentationml/2006/ole">
            <p:oleObj spid="_x0000_s64514" name="Equation" r:id="rId4" imgW="7743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6" grpId="0" animBg="1"/>
      <p:bldP spid="1078277" grpId="0" animBg="1"/>
      <p:bldP spid="1078279" grpId="0" animBg="1"/>
      <p:bldP spid="1078280" grpId="0" animBg="1"/>
      <p:bldP spid="1078281" grpId="0" animBg="1"/>
      <p:bldP spid="1078282" grpId="0" animBg="1"/>
      <p:bldP spid="1078283" grpId="0" animBg="1"/>
      <p:bldP spid="1078284" grpId="0" animBg="1"/>
      <p:bldP spid="1078285" grpId="0" animBg="1"/>
      <p:bldP spid="1078286" grpId="0" animBg="1"/>
      <p:bldP spid="1078287" grpId="0" animBg="1"/>
      <p:bldP spid="1078288" grpId="0" animBg="1"/>
      <p:bldP spid="1078289" grpId="0" animBg="1"/>
      <p:bldP spid="1078290" grpId="0" animBg="1"/>
      <p:bldP spid="1078291" grpId="0" animBg="1"/>
      <p:bldP spid="1078292" grpId="0" animBg="1"/>
      <p:bldP spid="1078293" grpId="0" animBg="1"/>
      <p:bldP spid="1078294" grpId="0" animBg="1"/>
      <p:bldP spid="10782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Insert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Inserting a key into a B-tree of height </a:t>
            </a:r>
            <a:r>
              <a:rPr lang="en-US" sz="2800" i="1" dirty="0">
                <a:solidFill>
                  <a:srgbClr val="006600"/>
                </a:solidFill>
              </a:rPr>
              <a:t>h </a:t>
            </a:r>
            <a:r>
              <a:rPr lang="en-US" sz="2800" dirty="0"/>
              <a:t>is done in </a:t>
            </a:r>
            <a:r>
              <a:rPr lang="en-US" sz="2800" dirty="0" smtClean="0"/>
              <a:t>a single pass </a:t>
            </a:r>
            <a:r>
              <a:rPr lang="en-US" sz="2800" dirty="0"/>
              <a:t>down the </a:t>
            </a:r>
            <a:r>
              <a:rPr lang="en-US" sz="2800" dirty="0" smtClean="0"/>
              <a:t>tree and a single pass up the tree</a:t>
            </a:r>
            <a:endParaRPr lang="en-US" sz="2800" dirty="0"/>
          </a:p>
          <a:p>
            <a:pPr>
              <a:buFont typeface="MT Extra" pitchFamily="18" charset="2"/>
              <a:buNone/>
            </a:pPr>
            <a:endParaRPr lang="en-US" sz="2800" dirty="0"/>
          </a:p>
          <a:p>
            <a:pPr>
              <a:buFont typeface="MT Extra" pitchFamily="18" charset="2"/>
              <a:buNone/>
            </a:pPr>
            <a:r>
              <a:rPr lang="en-US" altLang="he-IL" sz="2800" dirty="0">
                <a:solidFill>
                  <a:srgbClr val="CC0066"/>
                </a:solidFill>
              </a:rPr>
              <a:t>Complexity</a:t>
            </a:r>
            <a:r>
              <a:rPr lang="en-US" altLang="he-IL" sz="2800" dirty="0" smtClean="0">
                <a:solidFill>
                  <a:srgbClr val="CC0066"/>
                </a:solidFill>
              </a:rPr>
              <a:t>:</a:t>
            </a:r>
            <a:r>
              <a:rPr lang="en-US" altLang="he-IL" sz="2800" dirty="0" smtClean="0"/>
              <a:t> </a:t>
            </a:r>
            <a:endParaRPr lang="en-US" altLang="he-IL" sz="2800" dirty="0"/>
          </a:p>
          <a:p>
            <a:pPr>
              <a:buFont typeface="MT Extra" pitchFamily="18" charset="2"/>
              <a:buNone/>
            </a:pPr>
            <a:endParaRPr lang="en-US" sz="2800" dirty="0"/>
          </a:p>
        </p:txBody>
      </p:sp>
      <p:graphicFrame>
        <p:nvGraphicFramePr>
          <p:cNvPr id="1080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1914774"/>
              </p:ext>
            </p:extLst>
          </p:nvPr>
        </p:nvGraphicFramePr>
        <p:xfrm>
          <a:off x="2642912" y="3442536"/>
          <a:ext cx="2667000" cy="577850"/>
        </p:xfrm>
        <a:graphic>
          <a:graphicData uri="http://schemas.openxmlformats.org/presentationml/2006/ole">
            <p:oleObj spid="_x0000_s66562" name="Equation" r:id="rId4" imgW="1054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B-Tree:</a:t>
            </a:r>
            <a:r>
              <a:rPr lang="en-US" dirty="0" smtClean="0"/>
              <a:t> Delete </a:t>
            </a:r>
            <a:r>
              <a:rPr lang="en-US" dirty="0" smtClean="0">
                <a:solidFill>
                  <a:srgbClr val="006600"/>
                </a:solidFill>
              </a:rPr>
              <a:t>X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082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i="1" dirty="0" smtClean="0"/>
              <a:t>Delete as in M-way tree</a:t>
            </a:r>
          </a:p>
          <a:p>
            <a:r>
              <a:rPr lang="en-US" i="1" dirty="0" smtClean="0"/>
              <a:t>A problem:</a:t>
            </a:r>
            <a:endParaRPr lang="en-US" dirty="0" smtClean="0"/>
          </a:p>
          <a:p>
            <a:pPr lvl="1"/>
            <a:r>
              <a:rPr lang="en-US" dirty="0" smtClean="0"/>
              <a:t>might cause </a:t>
            </a:r>
            <a:r>
              <a:rPr lang="en-US" i="1" dirty="0" smtClean="0">
                <a:solidFill>
                  <a:srgbClr val="CC0066"/>
                </a:solidFill>
              </a:rPr>
              <a:t>underflow</a:t>
            </a:r>
            <a:r>
              <a:rPr lang="en-US" dirty="0" smtClean="0"/>
              <a:t>: the number of keys remain in a node </a:t>
            </a:r>
            <a:r>
              <a:rPr lang="en-US" dirty="0" smtClean="0">
                <a:solidFill>
                  <a:srgbClr val="006600"/>
                </a:solidFill>
              </a:rPr>
              <a:t>&lt; t-1</a:t>
            </a:r>
            <a:endParaRPr lang="en-US" sz="2400" dirty="0" smtClean="0">
              <a:solidFill>
                <a:srgbClr val="006600"/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82373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001000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Recall: The root should have at least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</a:rPr>
              <a:t>1</a:t>
            </a:r>
            <a:r>
              <a:rPr lang="en-US" dirty="0">
                <a:latin typeface="Arial" pitchFamily="34" charset="0"/>
              </a:rPr>
              <a:t> value in it, and all other nodes should have at least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</a:rPr>
              <a:t>t-1</a:t>
            </a:r>
            <a:r>
              <a:rPr lang="en-US" dirty="0">
                <a:latin typeface="Arial" pitchFamily="34" charset="0"/>
              </a:rPr>
              <a:t> values in </a:t>
            </a:r>
            <a:r>
              <a:rPr lang="en-US" dirty="0" smtClean="0">
                <a:latin typeface="Arial" pitchFamily="34" charset="0"/>
              </a:rPr>
              <a:t>them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Line 2"/>
          <p:cNvSpPr>
            <a:spLocks noChangeShapeType="1"/>
          </p:cNvSpPr>
          <p:nvPr/>
        </p:nvSpPr>
        <p:spPr bwMode="auto">
          <a:xfrm flipH="1">
            <a:off x="3224213" y="1981200"/>
            <a:ext cx="1204912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07" name="Line 3"/>
          <p:cNvSpPr>
            <a:spLocks noChangeShapeType="1"/>
          </p:cNvSpPr>
          <p:nvPr/>
        </p:nvSpPr>
        <p:spPr bwMode="auto">
          <a:xfrm>
            <a:off x="4810125" y="1981200"/>
            <a:ext cx="2128838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08" name="Line 4"/>
          <p:cNvSpPr>
            <a:spLocks noChangeShapeType="1"/>
          </p:cNvSpPr>
          <p:nvPr/>
        </p:nvSpPr>
        <p:spPr bwMode="auto">
          <a:xfrm flipH="1">
            <a:off x="768350" y="28956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09" name="Rectangle 5"/>
          <p:cNvSpPr>
            <a:spLocks noChangeArrowheads="1"/>
          </p:cNvSpPr>
          <p:nvPr/>
        </p:nvSpPr>
        <p:spPr bwMode="auto">
          <a:xfrm>
            <a:off x="387350" y="35814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0    3    4</a:t>
            </a:r>
          </a:p>
        </p:txBody>
      </p:sp>
      <p:sp>
        <p:nvSpPr>
          <p:cNvPr id="1122310" name="Rectangle 6"/>
          <p:cNvSpPr>
            <a:spLocks noChangeArrowheads="1"/>
          </p:cNvSpPr>
          <p:nvPr/>
        </p:nvSpPr>
        <p:spPr bwMode="auto">
          <a:xfrm>
            <a:off x="2905125" y="3581400"/>
            <a:ext cx="1143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25 </a:t>
            </a:r>
            <a:r>
              <a:rPr lang="en-US" altLang="en-US" sz="2000" dirty="0">
                <a:latin typeface="Times New Roman (Hebrew)" pitchFamily="18" charset="0"/>
              </a:rPr>
              <a:t>35</a:t>
            </a:r>
            <a:r>
              <a:rPr lang="en-US" altLang="en-US" sz="2000" dirty="0" smtClean="0">
                <a:latin typeface="Times New Roman (Hebrew)" pitchFamily="18" charset="0"/>
              </a:rPr>
              <a:t> 38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122311" name="Rectangle 7"/>
          <p:cNvSpPr>
            <a:spLocks noChangeArrowheads="1"/>
          </p:cNvSpPr>
          <p:nvPr/>
        </p:nvSpPr>
        <p:spPr bwMode="auto">
          <a:xfrm>
            <a:off x="4200525" y="35814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5638800" y="3567113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 </a:t>
            </a:r>
            <a:r>
              <a:rPr lang="en-US" altLang="en-US" sz="2000" dirty="0" smtClean="0">
                <a:latin typeface="Times New Roman (Hebrew)" pitchFamily="18" charset="0"/>
              </a:rPr>
              <a:t> 62 66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122313" name="Rectangle 9"/>
          <p:cNvSpPr>
            <a:spLocks noChangeArrowheads="1"/>
          </p:cNvSpPr>
          <p:nvPr/>
        </p:nvSpPr>
        <p:spPr bwMode="auto">
          <a:xfrm>
            <a:off x="8229600" y="3567113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87    98</a:t>
            </a:r>
          </a:p>
        </p:txBody>
      </p:sp>
      <p:sp>
        <p:nvSpPr>
          <p:cNvPr id="1122314" name="Rectangle 10"/>
          <p:cNvSpPr>
            <a:spLocks noChangeArrowheads="1"/>
          </p:cNvSpPr>
          <p:nvPr/>
        </p:nvSpPr>
        <p:spPr bwMode="auto">
          <a:xfrm>
            <a:off x="6934200" y="3567113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122315" name="Rectangle 11"/>
          <p:cNvSpPr>
            <a:spLocks noChangeArrowheads="1"/>
          </p:cNvSpPr>
          <p:nvPr/>
        </p:nvSpPr>
        <p:spPr bwMode="auto">
          <a:xfrm>
            <a:off x="4276725" y="1752600"/>
            <a:ext cx="609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60</a:t>
            </a:r>
          </a:p>
        </p:txBody>
      </p:sp>
      <p:sp>
        <p:nvSpPr>
          <p:cNvPr id="1122316" name="Rectangle 12"/>
          <p:cNvSpPr>
            <a:spLocks noChangeArrowheads="1"/>
          </p:cNvSpPr>
          <p:nvPr/>
        </p:nvSpPr>
        <p:spPr bwMode="auto">
          <a:xfrm>
            <a:off x="2292350" y="2638425"/>
            <a:ext cx="1425575" cy="4857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5     20    40</a:t>
            </a:r>
          </a:p>
        </p:txBody>
      </p:sp>
      <p:sp>
        <p:nvSpPr>
          <p:cNvPr id="1122317" name="Rectangle 13"/>
          <p:cNvSpPr>
            <a:spLocks noChangeArrowheads="1"/>
          </p:cNvSpPr>
          <p:nvPr/>
        </p:nvSpPr>
        <p:spPr bwMode="auto">
          <a:xfrm>
            <a:off x="6410325" y="2667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   70    80 </a:t>
            </a:r>
          </a:p>
        </p:txBody>
      </p:sp>
      <p:sp>
        <p:nvSpPr>
          <p:cNvPr id="1122318" name="Rectangle 14"/>
          <p:cNvSpPr>
            <a:spLocks noChangeArrowheads="1"/>
          </p:cNvSpPr>
          <p:nvPr/>
        </p:nvSpPr>
        <p:spPr bwMode="auto">
          <a:xfrm>
            <a:off x="1835150" y="3581400"/>
            <a:ext cx="838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10   15</a:t>
            </a:r>
          </a:p>
        </p:txBody>
      </p:sp>
      <p:sp>
        <p:nvSpPr>
          <p:cNvPr id="1122319" name="Line 15"/>
          <p:cNvSpPr>
            <a:spLocks noChangeShapeType="1"/>
          </p:cNvSpPr>
          <p:nvPr/>
        </p:nvSpPr>
        <p:spPr bwMode="auto">
          <a:xfrm flipH="1">
            <a:off x="6350000" y="2895600"/>
            <a:ext cx="3651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20" name="Line 16"/>
          <p:cNvSpPr>
            <a:spLocks noChangeShapeType="1"/>
          </p:cNvSpPr>
          <p:nvPr/>
        </p:nvSpPr>
        <p:spPr bwMode="auto">
          <a:xfrm>
            <a:off x="7096125" y="2895600"/>
            <a:ext cx="33655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21" name="Line 17"/>
          <p:cNvSpPr>
            <a:spLocks noChangeShapeType="1"/>
          </p:cNvSpPr>
          <p:nvPr/>
        </p:nvSpPr>
        <p:spPr bwMode="auto">
          <a:xfrm>
            <a:off x="7608888" y="2876550"/>
            <a:ext cx="10398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22" name="Line 18"/>
          <p:cNvSpPr>
            <a:spLocks noChangeShapeType="1"/>
          </p:cNvSpPr>
          <p:nvPr/>
        </p:nvSpPr>
        <p:spPr bwMode="auto">
          <a:xfrm>
            <a:off x="3173413" y="2897188"/>
            <a:ext cx="109537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23" name="Line 19"/>
          <p:cNvSpPr>
            <a:spLocks noChangeShapeType="1"/>
          </p:cNvSpPr>
          <p:nvPr/>
        </p:nvSpPr>
        <p:spPr bwMode="auto">
          <a:xfrm>
            <a:off x="3686175" y="2895600"/>
            <a:ext cx="1044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24" name="Line 20"/>
          <p:cNvSpPr>
            <a:spLocks noChangeShapeType="1"/>
          </p:cNvSpPr>
          <p:nvPr/>
        </p:nvSpPr>
        <p:spPr bwMode="auto">
          <a:xfrm flipH="1">
            <a:off x="2292350" y="2878138"/>
            <a:ext cx="457200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122342" name="Object 38"/>
          <p:cNvGraphicFramePr>
            <a:graphicFrameLocks noGrp="1" noChangeAspect="1"/>
          </p:cNvGraphicFramePr>
          <p:nvPr>
            <p:ph/>
          </p:nvPr>
        </p:nvGraphicFramePr>
        <p:xfrm>
          <a:off x="7391400" y="152400"/>
          <a:ext cx="1231900" cy="323850"/>
        </p:xfrm>
        <a:graphic>
          <a:graphicData uri="http://schemas.openxmlformats.org/presentationml/2006/ole">
            <p:oleObj spid="_x0000_s70658" name="Equation" r:id="rId4" imgW="774360" imgH="203040" progId="Equation.DSMT4">
              <p:embed/>
            </p:oleObj>
          </a:graphicData>
        </a:graphic>
      </p:graphicFrame>
      <p:sp>
        <p:nvSpPr>
          <p:cNvPr id="1122343" name="Rectangle 39"/>
          <p:cNvSpPr>
            <a:spLocks noChangeArrowheads="1"/>
          </p:cNvSpPr>
          <p:nvPr/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 smtClean="0">
                <a:solidFill>
                  <a:srgbClr val="CC0066"/>
                </a:solidFill>
                <a:latin typeface="Arial" pitchFamily="34" charset="0"/>
              </a:rPr>
              <a:t>Underflow  Example</a:t>
            </a:r>
            <a:endParaRPr lang="en-US" sz="4400" b="1" dirty="0">
              <a:solidFill>
                <a:srgbClr val="CC0066"/>
              </a:solidFill>
              <a:latin typeface="Arial" pitchFamily="34" charset="0"/>
            </a:endParaRPr>
          </a:p>
        </p:txBody>
      </p:sp>
      <p:sp>
        <p:nvSpPr>
          <p:cNvPr id="1122344" name="Text Box 40"/>
          <p:cNvSpPr txBox="1">
            <a:spLocks noChangeArrowheads="1"/>
          </p:cNvSpPr>
          <p:nvPr/>
        </p:nvSpPr>
        <p:spPr bwMode="auto">
          <a:xfrm>
            <a:off x="381000" y="1828800"/>
            <a:ext cx="1554163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 dirty="0">
                <a:latin typeface="Times New Roman (Hebrew)" pitchFamily="18" charset="0"/>
              </a:rPr>
              <a:t>Delete  87:</a:t>
            </a:r>
          </a:p>
        </p:txBody>
      </p:sp>
      <p:sp>
        <p:nvSpPr>
          <p:cNvPr id="1122345" name="Line 41"/>
          <p:cNvSpPr>
            <a:spLocks noChangeShapeType="1"/>
          </p:cNvSpPr>
          <p:nvPr/>
        </p:nvSpPr>
        <p:spPr bwMode="auto">
          <a:xfrm flipH="1">
            <a:off x="2919413" y="4572000"/>
            <a:ext cx="1204912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46" name="Line 42"/>
          <p:cNvSpPr>
            <a:spLocks noChangeShapeType="1"/>
          </p:cNvSpPr>
          <p:nvPr/>
        </p:nvSpPr>
        <p:spPr bwMode="auto">
          <a:xfrm>
            <a:off x="4505325" y="4572000"/>
            <a:ext cx="2128838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47" name="Line 43"/>
          <p:cNvSpPr>
            <a:spLocks noChangeShapeType="1"/>
          </p:cNvSpPr>
          <p:nvPr/>
        </p:nvSpPr>
        <p:spPr bwMode="auto">
          <a:xfrm flipH="1">
            <a:off x="463550" y="5486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48" name="Rectangle 44"/>
          <p:cNvSpPr>
            <a:spLocks noChangeArrowheads="1"/>
          </p:cNvSpPr>
          <p:nvPr/>
        </p:nvSpPr>
        <p:spPr bwMode="auto">
          <a:xfrm>
            <a:off x="82550" y="61722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0    3    4</a:t>
            </a:r>
          </a:p>
        </p:txBody>
      </p:sp>
      <p:sp>
        <p:nvSpPr>
          <p:cNvPr id="1122349" name="Rectangle 45"/>
          <p:cNvSpPr>
            <a:spLocks noChangeArrowheads="1"/>
          </p:cNvSpPr>
          <p:nvPr/>
        </p:nvSpPr>
        <p:spPr bwMode="auto">
          <a:xfrm>
            <a:off x="2600325" y="6172200"/>
            <a:ext cx="1143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25</a:t>
            </a:r>
            <a:r>
              <a:rPr lang="en-US" altLang="en-US" sz="2000" dirty="0" smtClean="0">
                <a:latin typeface="Times New Roman (Hebrew)" pitchFamily="18" charset="0"/>
              </a:rPr>
              <a:t> 35 </a:t>
            </a:r>
            <a:r>
              <a:rPr lang="en-US" altLang="en-US" sz="2000" dirty="0">
                <a:latin typeface="Times New Roman (Hebrew)" pitchFamily="18" charset="0"/>
              </a:rPr>
              <a:t>38</a:t>
            </a:r>
          </a:p>
        </p:txBody>
      </p:sp>
      <p:sp>
        <p:nvSpPr>
          <p:cNvPr id="1122350" name="Rectangle 46"/>
          <p:cNvSpPr>
            <a:spLocks noChangeArrowheads="1"/>
          </p:cNvSpPr>
          <p:nvPr/>
        </p:nvSpPr>
        <p:spPr bwMode="auto">
          <a:xfrm>
            <a:off x="3895725" y="6172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122351" name="Rectangle 47"/>
          <p:cNvSpPr>
            <a:spLocks noChangeArrowheads="1"/>
          </p:cNvSpPr>
          <p:nvPr/>
        </p:nvSpPr>
        <p:spPr bwMode="auto">
          <a:xfrm>
            <a:off x="5334000" y="6157913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62</a:t>
            </a:r>
            <a:r>
              <a:rPr lang="en-US" altLang="en-US" sz="2000" dirty="0" smtClean="0">
                <a:latin typeface="Times New Roman (Hebrew)" pitchFamily="18" charset="0"/>
              </a:rPr>
              <a:t> 66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122352" name="Rectangle 48"/>
          <p:cNvSpPr>
            <a:spLocks noChangeArrowheads="1"/>
          </p:cNvSpPr>
          <p:nvPr/>
        </p:nvSpPr>
        <p:spPr bwMode="auto">
          <a:xfrm>
            <a:off x="8077200" y="6172200"/>
            <a:ext cx="685800" cy="3952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98</a:t>
            </a:r>
          </a:p>
        </p:txBody>
      </p:sp>
      <p:sp>
        <p:nvSpPr>
          <p:cNvPr id="1122353" name="Rectangle 49"/>
          <p:cNvSpPr>
            <a:spLocks noChangeArrowheads="1"/>
          </p:cNvSpPr>
          <p:nvPr/>
        </p:nvSpPr>
        <p:spPr bwMode="auto">
          <a:xfrm>
            <a:off x="6629400" y="6157913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122354" name="Rectangle 50"/>
          <p:cNvSpPr>
            <a:spLocks noChangeArrowheads="1"/>
          </p:cNvSpPr>
          <p:nvPr/>
        </p:nvSpPr>
        <p:spPr bwMode="auto">
          <a:xfrm>
            <a:off x="3971925" y="4343400"/>
            <a:ext cx="609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60</a:t>
            </a:r>
          </a:p>
        </p:txBody>
      </p:sp>
      <p:sp>
        <p:nvSpPr>
          <p:cNvPr id="1122355" name="Rectangle 51"/>
          <p:cNvSpPr>
            <a:spLocks noChangeArrowheads="1"/>
          </p:cNvSpPr>
          <p:nvPr/>
        </p:nvSpPr>
        <p:spPr bwMode="auto">
          <a:xfrm>
            <a:off x="1987550" y="5229225"/>
            <a:ext cx="1425575" cy="4857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5     20    40</a:t>
            </a:r>
          </a:p>
        </p:txBody>
      </p:sp>
      <p:sp>
        <p:nvSpPr>
          <p:cNvPr id="1122356" name="Rectangle 52"/>
          <p:cNvSpPr>
            <a:spLocks noChangeArrowheads="1"/>
          </p:cNvSpPr>
          <p:nvPr/>
        </p:nvSpPr>
        <p:spPr bwMode="auto">
          <a:xfrm>
            <a:off x="6105525" y="52578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   70    80 </a:t>
            </a:r>
          </a:p>
        </p:txBody>
      </p:sp>
      <p:sp>
        <p:nvSpPr>
          <p:cNvPr id="1122357" name="Rectangle 53"/>
          <p:cNvSpPr>
            <a:spLocks noChangeArrowheads="1"/>
          </p:cNvSpPr>
          <p:nvPr/>
        </p:nvSpPr>
        <p:spPr bwMode="auto">
          <a:xfrm>
            <a:off x="1530350" y="6172200"/>
            <a:ext cx="838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10 </a:t>
            </a:r>
            <a:r>
              <a:rPr lang="en-US" altLang="en-US" sz="2000" dirty="0" smtClean="0">
                <a:latin typeface="Times New Roman (Hebrew)" pitchFamily="18" charset="0"/>
              </a:rPr>
              <a:t> 15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122358" name="Line 54"/>
          <p:cNvSpPr>
            <a:spLocks noChangeShapeType="1"/>
          </p:cNvSpPr>
          <p:nvPr/>
        </p:nvSpPr>
        <p:spPr bwMode="auto">
          <a:xfrm flipH="1">
            <a:off x="6045200" y="5486400"/>
            <a:ext cx="3651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59" name="Line 55"/>
          <p:cNvSpPr>
            <a:spLocks noChangeShapeType="1"/>
          </p:cNvSpPr>
          <p:nvPr/>
        </p:nvSpPr>
        <p:spPr bwMode="auto">
          <a:xfrm>
            <a:off x="6791325" y="5486400"/>
            <a:ext cx="33655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60" name="Line 56"/>
          <p:cNvSpPr>
            <a:spLocks noChangeShapeType="1"/>
          </p:cNvSpPr>
          <p:nvPr/>
        </p:nvSpPr>
        <p:spPr bwMode="auto">
          <a:xfrm>
            <a:off x="7304088" y="5467350"/>
            <a:ext cx="10398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61" name="Line 57"/>
          <p:cNvSpPr>
            <a:spLocks noChangeShapeType="1"/>
          </p:cNvSpPr>
          <p:nvPr/>
        </p:nvSpPr>
        <p:spPr bwMode="auto">
          <a:xfrm>
            <a:off x="2868613" y="5487988"/>
            <a:ext cx="109537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62" name="Line 58"/>
          <p:cNvSpPr>
            <a:spLocks noChangeShapeType="1"/>
          </p:cNvSpPr>
          <p:nvPr/>
        </p:nvSpPr>
        <p:spPr bwMode="auto">
          <a:xfrm>
            <a:off x="3381375" y="5486400"/>
            <a:ext cx="1044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63" name="Line 59"/>
          <p:cNvSpPr>
            <a:spLocks noChangeShapeType="1"/>
          </p:cNvSpPr>
          <p:nvPr/>
        </p:nvSpPr>
        <p:spPr bwMode="auto">
          <a:xfrm flipH="1">
            <a:off x="1987550" y="5468938"/>
            <a:ext cx="457200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22365" name="Text Box 61"/>
          <p:cNvSpPr txBox="1">
            <a:spLocks noChangeArrowheads="1"/>
          </p:cNvSpPr>
          <p:nvPr/>
        </p:nvSpPr>
        <p:spPr bwMode="auto">
          <a:xfrm>
            <a:off x="6943725" y="4343400"/>
            <a:ext cx="2200275" cy="822325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 dirty="0">
                <a:latin typeface="Times New Roman (Hebrew)" pitchFamily="18" charset="0"/>
              </a:rPr>
              <a:t>B-tree</a:t>
            </a:r>
          </a:p>
          <a:p>
            <a:pPr algn="l"/>
            <a:r>
              <a:rPr lang="en-US" altLang="he-IL" b="1" dirty="0">
                <a:latin typeface="Times New Roman (Hebrew)" pitchFamily="18" charset="0"/>
              </a:rPr>
              <a:t>UNDERFLOW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06" grpId="0" animBg="1"/>
      <p:bldP spid="1122307" grpId="0" animBg="1"/>
      <p:bldP spid="1122308" grpId="0" animBg="1"/>
      <p:bldP spid="1122309" grpId="0" animBg="1"/>
      <p:bldP spid="1122310" grpId="0" animBg="1"/>
      <p:bldP spid="1122311" grpId="0" animBg="1"/>
      <p:bldP spid="1122312" grpId="0" animBg="1"/>
      <p:bldP spid="1122313" grpId="0" animBg="1"/>
      <p:bldP spid="1122314" grpId="0" animBg="1"/>
      <p:bldP spid="1122315" grpId="0" animBg="1"/>
      <p:bldP spid="1122316" grpId="0" animBg="1"/>
      <p:bldP spid="1122317" grpId="0" animBg="1"/>
      <p:bldP spid="1122318" grpId="0" animBg="1"/>
      <p:bldP spid="1122319" grpId="0" animBg="1"/>
      <p:bldP spid="1122320" grpId="0" animBg="1"/>
      <p:bldP spid="1122321" grpId="0" animBg="1"/>
      <p:bldP spid="1122322" grpId="0" animBg="1"/>
      <p:bldP spid="1122323" grpId="0" animBg="1"/>
      <p:bldP spid="1122324" grpId="0" animBg="1"/>
      <p:bldP spid="1122345" grpId="0" animBg="1"/>
      <p:bldP spid="1122346" grpId="0" animBg="1"/>
      <p:bldP spid="1122347" grpId="0" animBg="1"/>
      <p:bldP spid="1122348" grpId="0" animBg="1"/>
      <p:bldP spid="1122349" grpId="0" animBg="1"/>
      <p:bldP spid="1122350" grpId="0" animBg="1"/>
      <p:bldP spid="1122351" grpId="0" animBg="1"/>
      <p:bldP spid="1122352" grpId="0" animBg="1"/>
      <p:bldP spid="1122353" grpId="0" animBg="1"/>
      <p:bldP spid="1122354" grpId="0" animBg="1"/>
      <p:bldP spid="1122355" grpId="0" animBg="1"/>
      <p:bldP spid="1122356" grpId="0" animBg="1"/>
      <p:bldP spid="1122357" grpId="0" animBg="1"/>
      <p:bldP spid="1122358" grpId="0" animBg="1"/>
      <p:bldP spid="1122359" grpId="0" animBg="1"/>
      <p:bldP spid="1122360" grpId="0" animBg="1"/>
      <p:bldP spid="1122361" grpId="0" animBg="1"/>
      <p:bldP spid="1122362" grpId="0" animBg="1"/>
      <p:bldP spid="1122363" grpId="0" animBg="1"/>
      <p:bldP spid="1122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B-Tree:</a:t>
            </a:r>
            <a:r>
              <a:rPr lang="en-US" dirty="0" smtClean="0"/>
              <a:t> Delete </a:t>
            </a:r>
            <a:r>
              <a:rPr lang="en-US" dirty="0" smtClean="0">
                <a:solidFill>
                  <a:srgbClr val="006600"/>
                </a:solidFill>
              </a:rPr>
              <a:t>X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082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i="1" dirty="0" smtClean="0"/>
              <a:t>Delete as in M-way tree</a:t>
            </a:r>
          </a:p>
          <a:p>
            <a:r>
              <a:rPr lang="en-US" i="1" dirty="0" smtClean="0"/>
              <a:t>A problem:</a:t>
            </a:r>
            <a:endParaRPr lang="en-US" dirty="0" smtClean="0"/>
          </a:p>
          <a:p>
            <a:pPr lvl="1"/>
            <a:r>
              <a:rPr lang="en-US" dirty="0" smtClean="0"/>
              <a:t>might cause </a:t>
            </a:r>
            <a:r>
              <a:rPr lang="en-US" i="1" dirty="0" smtClean="0">
                <a:solidFill>
                  <a:srgbClr val="CC0066"/>
                </a:solidFill>
              </a:rPr>
              <a:t>underflow</a:t>
            </a:r>
            <a:r>
              <a:rPr lang="en-US" dirty="0" smtClean="0"/>
              <a:t>: the number of keys remain in a node </a:t>
            </a:r>
            <a:r>
              <a:rPr lang="en-US" dirty="0" smtClean="0">
                <a:solidFill>
                  <a:srgbClr val="006600"/>
                </a:solidFill>
              </a:rPr>
              <a:t>&lt; t-1</a:t>
            </a:r>
            <a:endParaRPr lang="en-US" sz="2400" dirty="0" smtClean="0">
              <a:solidFill>
                <a:srgbClr val="0066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Solution: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make sure a node that is visited has at least t </a:t>
            </a:r>
            <a:r>
              <a:rPr lang="en-US" dirty="0">
                <a:solidFill>
                  <a:srgbClr val="0000FF"/>
                </a:solidFill>
              </a:rPr>
              <a:t>instead of </a:t>
            </a:r>
            <a:r>
              <a:rPr lang="en-US" dirty="0" smtClean="0">
                <a:solidFill>
                  <a:srgbClr val="0000FF"/>
                </a:solidFill>
              </a:rPr>
              <a:t>t-1 </a:t>
            </a:r>
            <a:r>
              <a:rPr lang="en-US" dirty="0">
                <a:solidFill>
                  <a:srgbClr val="0000FF"/>
                </a:solidFill>
              </a:rPr>
              <a:t>keys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82373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00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Recall: The root should have at least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</a:rPr>
              <a:t>1</a:t>
            </a:r>
            <a:r>
              <a:rPr lang="en-US" dirty="0">
                <a:latin typeface="Arial" pitchFamily="34" charset="0"/>
              </a:rPr>
              <a:t> value in it, and all other nodes should have at least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</a:rPr>
              <a:t>t-</a:t>
            </a:r>
            <a:r>
              <a:rPr lang="en-US" dirty="0" smtClean="0">
                <a:solidFill>
                  <a:srgbClr val="006600"/>
                </a:solidFill>
                <a:latin typeface="Arial" pitchFamily="34" charset="0"/>
              </a:rPr>
              <a:t>1 (at most 2t-1)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values in </a:t>
            </a:r>
            <a:r>
              <a:rPr lang="en-US" dirty="0" smtClean="0">
                <a:latin typeface="Arial" pitchFamily="34" charset="0"/>
              </a:rPr>
              <a:t>them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84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ChangeArrowheads="1"/>
          </p:cNvSpPr>
          <p:nvPr/>
        </p:nvSpPr>
        <p:spPr bwMode="auto">
          <a:xfrm>
            <a:off x="1752600" y="46482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62   66   70    74</a:t>
            </a:r>
            <a:endParaRPr lang="en-US" altLang="en-US" sz="1600">
              <a:latin typeface="Times New Roman (Hebrew)" pitchFamily="18" charset="0"/>
            </a:endParaRPr>
          </a:p>
        </p:txBody>
      </p:sp>
      <p:sp>
        <p:nvSpPr>
          <p:cNvPr id="1086467" name="Line 3"/>
          <p:cNvSpPr>
            <a:spLocks noChangeShapeType="1"/>
          </p:cNvSpPr>
          <p:nvPr/>
        </p:nvSpPr>
        <p:spPr bwMode="auto">
          <a:xfrm>
            <a:off x="1447800" y="36576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86468" name="Rectangle 4"/>
          <p:cNvSpPr>
            <a:spLocks noChangeArrowheads="1"/>
          </p:cNvSpPr>
          <p:nvPr/>
        </p:nvSpPr>
        <p:spPr bwMode="auto">
          <a:xfrm>
            <a:off x="6324600" y="4648200"/>
            <a:ext cx="1524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 (Hebrew)" pitchFamily="18" charset="0"/>
              </a:rPr>
              <a:t>62   70   74</a:t>
            </a:r>
            <a:endParaRPr lang="en-US" altLang="en-US" sz="1600">
              <a:latin typeface="Times New Roman (Hebrew)" pitchFamily="18" charset="0"/>
            </a:endParaRPr>
          </a:p>
        </p:txBody>
      </p:sp>
      <p:sp>
        <p:nvSpPr>
          <p:cNvPr id="1086469" name="Line 5"/>
          <p:cNvSpPr>
            <a:spLocks noChangeShapeType="1"/>
          </p:cNvSpPr>
          <p:nvPr/>
        </p:nvSpPr>
        <p:spPr bwMode="auto">
          <a:xfrm>
            <a:off x="5410200" y="36576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8647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822325"/>
          </a:xfrm>
        </p:spPr>
        <p:txBody>
          <a:bodyPr/>
          <a:lstStyle/>
          <a:p>
            <a:r>
              <a:rPr lang="en-US" altLang="en-US" dirty="0">
                <a:solidFill>
                  <a:srgbClr val="9900CC"/>
                </a:solidFill>
                <a:latin typeface="Courier New" pitchFamily="49" charset="0"/>
              </a:rPr>
              <a:t>B-Tree-Delete(</a:t>
            </a:r>
            <a:r>
              <a:rPr lang="en-US" altLang="en-US" dirty="0" err="1">
                <a:solidFill>
                  <a:srgbClr val="9900CC"/>
                </a:solidFill>
                <a:latin typeface="Courier New" pitchFamily="49" charset="0"/>
              </a:rPr>
              <a:t>x,k</a:t>
            </a:r>
            <a:r>
              <a:rPr lang="en-US" altLang="en-US" dirty="0">
                <a:solidFill>
                  <a:srgbClr val="9900CC"/>
                </a:solidFill>
                <a:latin typeface="Courier New" pitchFamily="49" charset="0"/>
              </a:rPr>
              <a:t>)</a:t>
            </a:r>
            <a:endParaRPr lang="en-US" altLang="he-IL" dirty="0">
              <a:solidFill>
                <a:srgbClr val="9900CC"/>
              </a:solidFill>
            </a:endParaRPr>
          </a:p>
        </p:txBody>
      </p:sp>
      <p:sp>
        <p:nvSpPr>
          <p:cNvPr id="1086471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>
              <a:buFont typeface="MT Extra" pitchFamily="18" charset="2"/>
              <a:buNone/>
            </a:pPr>
            <a:r>
              <a:rPr lang="en-US" altLang="en-US" b="1" dirty="0">
                <a:solidFill>
                  <a:srgbClr val="CC0066"/>
                </a:solidFill>
              </a:rPr>
              <a:t>1</a:t>
            </a:r>
            <a:r>
              <a:rPr lang="en-US" altLang="he-IL" b="1" dirty="0">
                <a:solidFill>
                  <a:srgbClr val="CC0066"/>
                </a:solidFill>
              </a:rPr>
              <a:t>st case:</a:t>
            </a:r>
            <a:r>
              <a:rPr lang="en-US" altLang="he-IL" dirty="0"/>
              <a:t> </a:t>
            </a:r>
            <a:r>
              <a:rPr lang="en-US" altLang="he-IL" i="1" dirty="0">
                <a:solidFill>
                  <a:srgbClr val="006600"/>
                </a:solidFill>
              </a:rPr>
              <a:t>k</a:t>
            </a:r>
            <a:r>
              <a:rPr lang="en-US" altLang="he-IL" dirty="0"/>
              <a:t> is in </a:t>
            </a:r>
            <a:r>
              <a:rPr lang="en-US" altLang="he-IL" i="1" dirty="0">
                <a:solidFill>
                  <a:schemeClr val="tx1"/>
                </a:solidFill>
              </a:rPr>
              <a:t>x</a:t>
            </a:r>
            <a:r>
              <a:rPr lang="en-US" altLang="he-IL" i="1" dirty="0">
                <a:solidFill>
                  <a:srgbClr val="006600"/>
                </a:solidFill>
              </a:rPr>
              <a:t> </a:t>
            </a:r>
            <a:r>
              <a:rPr lang="en-US" altLang="he-IL" dirty="0"/>
              <a:t>and </a:t>
            </a:r>
            <a:r>
              <a:rPr lang="en-US" altLang="he-IL" i="1" dirty="0">
                <a:solidFill>
                  <a:schemeClr val="tx1"/>
                </a:solidFill>
              </a:rPr>
              <a:t>x</a:t>
            </a:r>
            <a:r>
              <a:rPr lang="en-US" altLang="he-IL" dirty="0"/>
              <a:t> is a</a:t>
            </a:r>
            <a:r>
              <a:rPr lang="en-US" altLang="he-IL" i="1" dirty="0"/>
              <a:t> leaf  </a:t>
            </a:r>
            <a:r>
              <a:rPr lang="en-US" altLang="he-IL" dirty="0">
                <a:sym typeface="Wingdings" pitchFamily="2" charset="2"/>
              </a:rPr>
              <a:t></a:t>
            </a:r>
            <a:r>
              <a:rPr lang="en-US" altLang="he-IL" dirty="0"/>
              <a:t> delete </a:t>
            </a:r>
            <a:r>
              <a:rPr lang="en-US" altLang="he-IL" i="1" dirty="0">
                <a:solidFill>
                  <a:srgbClr val="006600"/>
                </a:solidFill>
              </a:rPr>
              <a:t>k</a:t>
            </a:r>
          </a:p>
        </p:txBody>
      </p:sp>
      <p:sp>
        <p:nvSpPr>
          <p:cNvPr id="1086472" name="AutoShape 8"/>
          <p:cNvSpPr>
            <a:spLocks noChangeArrowheads="1"/>
          </p:cNvSpPr>
          <p:nvPr/>
        </p:nvSpPr>
        <p:spPr bwMode="auto">
          <a:xfrm>
            <a:off x="3048000" y="4114800"/>
            <a:ext cx="2362200" cy="228600"/>
          </a:xfrm>
          <a:prstGeom prst="rightArrow">
            <a:avLst>
              <a:gd name="adj1" fmla="val 50000"/>
              <a:gd name="adj2" fmla="val 258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86473" name="Text Box 9"/>
          <p:cNvSpPr txBox="1">
            <a:spLocks noChangeArrowheads="1"/>
          </p:cNvSpPr>
          <p:nvPr/>
        </p:nvSpPr>
        <p:spPr bwMode="auto">
          <a:xfrm>
            <a:off x="2933700" y="5715000"/>
            <a:ext cx="43434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How many keys are left?</a:t>
            </a:r>
          </a:p>
        </p:txBody>
      </p:sp>
      <p:sp>
        <p:nvSpPr>
          <p:cNvPr id="1086475" name="Text Box 11"/>
          <p:cNvSpPr txBox="1">
            <a:spLocks noChangeArrowheads="1"/>
          </p:cNvSpPr>
          <p:nvPr/>
        </p:nvSpPr>
        <p:spPr bwMode="auto">
          <a:xfrm>
            <a:off x="2514600" y="3200400"/>
            <a:ext cx="990600" cy="45720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 (Hebrew)" pitchFamily="18" charset="0"/>
              </a:rPr>
              <a:t>k=66</a:t>
            </a:r>
          </a:p>
        </p:txBody>
      </p:sp>
      <p:sp>
        <p:nvSpPr>
          <p:cNvPr id="1086476" name="Text Box 12"/>
          <p:cNvSpPr txBox="1">
            <a:spLocks noChangeArrowheads="1"/>
          </p:cNvSpPr>
          <p:nvPr/>
        </p:nvSpPr>
        <p:spPr bwMode="auto">
          <a:xfrm>
            <a:off x="381000" y="6096000"/>
            <a:ext cx="20066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 (Hebrew)" pitchFamily="18" charset="0"/>
              </a:rPr>
              <a:t>Example t=3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4648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4648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5" name="AutoShape 3"/>
          <p:cNvSpPr>
            <a:spLocks noChangeArrowheads="1"/>
          </p:cNvSpPr>
          <p:nvPr/>
        </p:nvSpPr>
        <p:spPr bwMode="auto">
          <a:xfrm>
            <a:off x="3998913" y="51308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88517" name="Rectangle 5"/>
          <p:cNvSpPr>
            <a:spLocks noChangeArrowheads="1"/>
          </p:cNvSpPr>
          <p:nvPr/>
        </p:nvSpPr>
        <p:spPr bwMode="auto">
          <a:xfrm>
            <a:off x="1484313" y="45974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30    </a:t>
            </a:r>
            <a:r>
              <a:rPr lang="en-US" altLang="en-US" sz="2000" b="1">
                <a:solidFill>
                  <a:srgbClr val="FF0000"/>
                </a:solidFill>
                <a:latin typeface="Times New Roman (Hebrew)" pitchFamily="18" charset="0"/>
              </a:rPr>
              <a:t> 50  </a:t>
            </a:r>
            <a:r>
              <a:rPr lang="en-US" altLang="en-US" sz="2000">
                <a:latin typeface="Times New Roman (Hebrew)" pitchFamily="18" charset="0"/>
              </a:rPr>
              <a:t> 70    90</a:t>
            </a:r>
          </a:p>
        </p:txBody>
      </p:sp>
      <p:sp>
        <p:nvSpPr>
          <p:cNvPr id="1088518" name="Rectangle 6"/>
          <p:cNvSpPr>
            <a:spLocks noChangeArrowheads="1"/>
          </p:cNvSpPr>
          <p:nvPr/>
        </p:nvSpPr>
        <p:spPr bwMode="auto">
          <a:xfrm>
            <a:off x="950913" y="5588000"/>
            <a:ext cx="1752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35     40 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solidFill>
                  <a:srgbClr val="FF0000"/>
                </a:solidFill>
                <a:latin typeface="Times New Roman (Hebrew)" pitchFamily="18" charset="0"/>
              </a:rPr>
              <a:t>45</a:t>
            </a:r>
          </a:p>
        </p:txBody>
      </p:sp>
      <p:sp>
        <p:nvSpPr>
          <p:cNvPr id="1088519" name="Rectangle 7"/>
          <p:cNvSpPr>
            <a:spLocks noChangeArrowheads="1"/>
          </p:cNvSpPr>
          <p:nvPr/>
        </p:nvSpPr>
        <p:spPr bwMode="auto">
          <a:xfrm>
            <a:off x="5486400" y="45974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30    </a:t>
            </a:r>
            <a:r>
              <a:rPr lang="en-US" altLang="en-US" sz="2000" b="1">
                <a:latin typeface="Times New Roman (Hebrew)" pitchFamily="18" charset="0"/>
              </a:rPr>
              <a:t>45</a:t>
            </a:r>
            <a:r>
              <a:rPr lang="en-US" altLang="en-US" sz="2000">
                <a:latin typeface="Times New Roman (Hebrew)" pitchFamily="18" charset="0"/>
              </a:rPr>
              <a:t>    70    90</a:t>
            </a:r>
          </a:p>
        </p:txBody>
      </p:sp>
      <p:sp>
        <p:nvSpPr>
          <p:cNvPr id="1088520" name="Rectangle 8"/>
          <p:cNvSpPr>
            <a:spLocks noChangeArrowheads="1"/>
          </p:cNvSpPr>
          <p:nvPr/>
        </p:nvSpPr>
        <p:spPr bwMode="auto">
          <a:xfrm>
            <a:off x="5257800" y="5588000"/>
            <a:ext cx="1843088" cy="5159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 </a:t>
            </a:r>
          </a:p>
          <a:p>
            <a:pPr algn="l"/>
            <a:r>
              <a:rPr lang="en-US" altLang="en-US" sz="2000" dirty="0">
                <a:latin typeface="Times New Roman (Hebrew)" pitchFamily="18" charset="0"/>
              </a:rPr>
              <a:t>  35      40 </a:t>
            </a:r>
            <a:r>
              <a:rPr lang="en-US" altLang="en-US" sz="2000" dirty="0" smtClean="0">
                <a:latin typeface="Times New Roman (Hebrew)" pitchFamily="18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 (Hebrew)" pitchFamily="18" charset="0"/>
              </a:rPr>
              <a:t>45</a:t>
            </a:r>
            <a:endParaRPr lang="en-US" altLang="en-US" sz="2000" dirty="0">
              <a:solidFill>
                <a:srgbClr val="FF0000"/>
              </a:solidFill>
              <a:latin typeface="Times New Roman (Hebrew)" pitchFamily="18" charset="0"/>
            </a:endParaRPr>
          </a:p>
          <a:p>
            <a:pPr algn="l"/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88521" name="Line 9"/>
          <p:cNvSpPr>
            <a:spLocks noChangeShapeType="1"/>
          </p:cNvSpPr>
          <p:nvPr/>
        </p:nvSpPr>
        <p:spPr bwMode="auto">
          <a:xfrm flipH="1">
            <a:off x="1712913" y="4921250"/>
            <a:ext cx="338137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88522" name="Line 10"/>
          <p:cNvSpPr>
            <a:spLocks noChangeShapeType="1"/>
          </p:cNvSpPr>
          <p:nvPr/>
        </p:nvSpPr>
        <p:spPr bwMode="auto">
          <a:xfrm flipH="1">
            <a:off x="5715000" y="4845050"/>
            <a:ext cx="2413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88523" name="AutoShape 11"/>
          <p:cNvSpPr>
            <a:spLocks noChangeArrowheads="1"/>
          </p:cNvSpPr>
          <p:nvPr/>
        </p:nvSpPr>
        <p:spPr bwMode="auto">
          <a:xfrm>
            <a:off x="2387600" y="5135563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5</a:t>
            </a:r>
          </a:p>
        </p:txBody>
      </p:sp>
      <p:sp>
        <p:nvSpPr>
          <p:cNvPr id="1088524" name="AutoShape 12"/>
          <p:cNvSpPr>
            <a:spLocks noChangeArrowheads="1"/>
          </p:cNvSpPr>
          <p:nvPr/>
        </p:nvSpPr>
        <p:spPr bwMode="auto">
          <a:xfrm>
            <a:off x="2863850" y="5154613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6</a:t>
            </a:r>
          </a:p>
        </p:txBody>
      </p:sp>
      <p:sp>
        <p:nvSpPr>
          <p:cNvPr id="1088525" name="AutoShape 13"/>
          <p:cNvSpPr>
            <a:spLocks noChangeArrowheads="1"/>
          </p:cNvSpPr>
          <p:nvPr/>
        </p:nvSpPr>
        <p:spPr bwMode="auto">
          <a:xfrm>
            <a:off x="3405188" y="5172075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7</a:t>
            </a:r>
          </a:p>
        </p:txBody>
      </p:sp>
      <p:sp>
        <p:nvSpPr>
          <p:cNvPr id="1088526" name="Line 14"/>
          <p:cNvSpPr>
            <a:spLocks noChangeShapeType="1"/>
          </p:cNvSpPr>
          <p:nvPr/>
        </p:nvSpPr>
        <p:spPr bwMode="auto">
          <a:xfrm>
            <a:off x="2528888" y="4864100"/>
            <a:ext cx="1905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27" name="Line 15"/>
          <p:cNvSpPr>
            <a:spLocks noChangeShapeType="1"/>
          </p:cNvSpPr>
          <p:nvPr/>
        </p:nvSpPr>
        <p:spPr bwMode="auto">
          <a:xfrm>
            <a:off x="2995613" y="49228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28" name="Line 16"/>
          <p:cNvSpPr>
            <a:spLocks noChangeShapeType="1"/>
          </p:cNvSpPr>
          <p:nvPr/>
        </p:nvSpPr>
        <p:spPr bwMode="auto">
          <a:xfrm>
            <a:off x="3443288" y="4903788"/>
            <a:ext cx="9683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29" name="Line 17"/>
          <p:cNvSpPr>
            <a:spLocks noChangeShapeType="1"/>
          </p:cNvSpPr>
          <p:nvPr/>
        </p:nvSpPr>
        <p:spPr bwMode="auto">
          <a:xfrm>
            <a:off x="6543675" y="5468938"/>
            <a:ext cx="447675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30" name="Line 18"/>
          <p:cNvSpPr>
            <a:spLocks noChangeShapeType="1"/>
          </p:cNvSpPr>
          <p:nvPr/>
        </p:nvSpPr>
        <p:spPr bwMode="auto">
          <a:xfrm flipV="1">
            <a:off x="6564313" y="5605463"/>
            <a:ext cx="31115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31" name="AutoShape 19"/>
          <p:cNvSpPr>
            <a:spLocks noChangeArrowheads="1"/>
          </p:cNvSpPr>
          <p:nvPr/>
        </p:nvSpPr>
        <p:spPr bwMode="auto">
          <a:xfrm>
            <a:off x="6418263" y="5114925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5</a:t>
            </a:r>
          </a:p>
        </p:txBody>
      </p:sp>
      <p:sp>
        <p:nvSpPr>
          <p:cNvPr id="1088532" name="AutoShape 20"/>
          <p:cNvSpPr>
            <a:spLocks noChangeArrowheads="1"/>
          </p:cNvSpPr>
          <p:nvPr/>
        </p:nvSpPr>
        <p:spPr bwMode="auto">
          <a:xfrm>
            <a:off x="6894513" y="5133975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6</a:t>
            </a:r>
          </a:p>
        </p:txBody>
      </p:sp>
      <p:sp>
        <p:nvSpPr>
          <p:cNvPr id="1088533" name="AutoShape 21"/>
          <p:cNvSpPr>
            <a:spLocks noChangeArrowheads="1"/>
          </p:cNvSpPr>
          <p:nvPr/>
        </p:nvSpPr>
        <p:spPr bwMode="auto">
          <a:xfrm>
            <a:off x="7435850" y="5151438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7</a:t>
            </a:r>
          </a:p>
        </p:txBody>
      </p:sp>
      <p:sp>
        <p:nvSpPr>
          <p:cNvPr id="1088534" name="Line 22"/>
          <p:cNvSpPr>
            <a:spLocks noChangeShapeType="1"/>
          </p:cNvSpPr>
          <p:nvPr/>
        </p:nvSpPr>
        <p:spPr bwMode="auto">
          <a:xfrm>
            <a:off x="6559550" y="4843463"/>
            <a:ext cx="1905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35" name="Line 23"/>
          <p:cNvSpPr>
            <a:spLocks noChangeShapeType="1"/>
          </p:cNvSpPr>
          <p:nvPr/>
        </p:nvSpPr>
        <p:spPr bwMode="auto">
          <a:xfrm>
            <a:off x="7026275" y="4902200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36" name="Line 24"/>
          <p:cNvSpPr>
            <a:spLocks noChangeShapeType="1"/>
          </p:cNvSpPr>
          <p:nvPr/>
        </p:nvSpPr>
        <p:spPr bwMode="auto">
          <a:xfrm>
            <a:off x="7473950" y="4883150"/>
            <a:ext cx="96838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88537" name="Text Box 25"/>
          <p:cNvSpPr txBox="1">
            <a:spLocks noChangeArrowheads="1"/>
          </p:cNvSpPr>
          <p:nvPr/>
        </p:nvSpPr>
        <p:spPr bwMode="auto">
          <a:xfrm>
            <a:off x="695325" y="6059488"/>
            <a:ext cx="20066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 (Hebrew)" pitchFamily="18" charset="0"/>
              </a:rPr>
              <a:t>Example t=3</a:t>
            </a:r>
          </a:p>
        </p:txBody>
      </p:sp>
      <p:sp>
        <p:nvSpPr>
          <p:cNvPr id="1088539" name="Text Box 27"/>
          <p:cNvSpPr txBox="1">
            <a:spLocks noChangeArrowheads="1"/>
          </p:cNvSpPr>
          <p:nvPr/>
        </p:nvSpPr>
        <p:spPr bwMode="auto">
          <a:xfrm>
            <a:off x="7772400" y="4343400"/>
            <a:ext cx="990600" cy="45720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 (Hebrew)" pitchFamily="18" charset="0"/>
              </a:rPr>
              <a:t>k=50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4648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4648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556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48200" y="5638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2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914400"/>
            <a:ext cx="8509000" cy="4773613"/>
          </a:xfrm>
          <a:blipFill rotWithShape="0">
            <a:blip r:embed="rId3"/>
            <a:stretch>
              <a:fillRect l="-1505" t="-1277" r="-2079"/>
            </a:stretch>
          </a:blipFill>
        </p:spPr>
        <p:txBody>
          <a:bodyPr/>
          <a:lstStyle/>
          <a:p>
            <a:r>
              <a:rPr lang="he-IL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/>
        </p:nvSpPr>
        <p:spPr bwMode="auto">
          <a:xfrm>
            <a:off x="938213" y="5167313"/>
            <a:ext cx="1219200" cy="4381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35      40</a:t>
            </a:r>
          </a:p>
        </p:txBody>
      </p:sp>
      <p:sp>
        <p:nvSpPr>
          <p:cNvPr id="1090563" name="Rectangle 3"/>
          <p:cNvSpPr>
            <a:spLocks noChangeArrowheads="1"/>
          </p:cNvSpPr>
          <p:nvPr/>
        </p:nvSpPr>
        <p:spPr bwMode="auto">
          <a:xfrm>
            <a:off x="2386013" y="5167313"/>
            <a:ext cx="1219200" cy="4381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55        60</a:t>
            </a:r>
          </a:p>
        </p:txBody>
      </p:sp>
      <p:sp>
        <p:nvSpPr>
          <p:cNvPr id="1090564" name="Rectangle 4"/>
          <p:cNvSpPr>
            <a:spLocks noChangeArrowheads="1"/>
          </p:cNvSpPr>
          <p:nvPr/>
        </p:nvSpPr>
        <p:spPr bwMode="auto">
          <a:xfrm>
            <a:off x="5448300" y="5213350"/>
            <a:ext cx="2659063" cy="4381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  35   40   </a:t>
            </a:r>
            <a:r>
              <a:rPr lang="en-US" altLang="en-US" sz="2000" b="1">
                <a:solidFill>
                  <a:srgbClr val="FF0000"/>
                </a:solidFill>
                <a:latin typeface="Times New Roman (Hebrew)" pitchFamily="18" charset="0"/>
              </a:rPr>
              <a:t>50  </a:t>
            </a:r>
            <a:r>
              <a:rPr lang="en-US" altLang="en-US" sz="2000">
                <a:latin typeface="Times New Roman (Hebrew)" pitchFamily="18" charset="0"/>
              </a:rPr>
              <a:t>  55   65</a:t>
            </a:r>
          </a:p>
        </p:txBody>
      </p:sp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7772400" cy="5808662"/>
          </a:xfrm>
        </p:spPr>
        <p:txBody>
          <a:bodyPr/>
          <a:lstStyle/>
          <a:p>
            <a:pPr>
              <a:buFont typeface="MT Extra" pitchFamily="18" charset="2"/>
              <a:buNone/>
            </a:pPr>
            <a:r>
              <a:rPr lang="en-US" altLang="en-US" b="1" dirty="0">
                <a:solidFill>
                  <a:srgbClr val="CC0066"/>
                </a:solidFill>
              </a:rPr>
              <a:t>2</a:t>
            </a:r>
            <a:r>
              <a:rPr lang="en-US" altLang="he-IL" b="1" dirty="0">
                <a:solidFill>
                  <a:srgbClr val="CC0066"/>
                </a:solidFill>
              </a:rPr>
              <a:t>nd case cont</a:t>
            </a:r>
            <a:r>
              <a:rPr lang="en-US" altLang="he-IL" b="1" dirty="0" smtClean="0">
                <a:solidFill>
                  <a:srgbClr val="CC0066"/>
                </a:solidFill>
              </a:rPr>
              <a:t>.: </a:t>
            </a:r>
            <a:endParaRPr lang="en-US" altLang="he-IL" dirty="0" smtClean="0">
              <a:solidFill>
                <a:schemeClr val="accent2"/>
              </a:solidFill>
            </a:endParaRPr>
          </a:p>
          <a:p>
            <a:pPr marL="514350" indent="-514350">
              <a:buAutoNum type="alphaLcPeriod" startAt="3"/>
            </a:pPr>
            <a:r>
              <a:rPr lang="en-US" altLang="en-US" sz="2800" dirty="0" smtClean="0"/>
              <a:t>Bo</a:t>
            </a:r>
            <a:r>
              <a:rPr lang="en-US" altLang="he-IL" sz="2800" dirty="0" smtClean="0"/>
              <a:t>th </a:t>
            </a:r>
            <a:r>
              <a:rPr lang="en-US" altLang="he-IL" sz="2800" dirty="0" smtClean="0">
                <a:solidFill>
                  <a:srgbClr val="CC0066"/>
                </a:solidFill>
              </a:rPr>
              <a:t>a</a:t>
            </a:r>
            <a:r>
              <a:rPr lang="en-US" altLang="he-I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sz="2800" dirty="0" smtClean="0"/>
              <a:t>and</a:t>
            </a:r>
            <a:r>
              <a:rPr lang="en-US" altLang="he-I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sz="2800" dirty="0" smtClean="0">
                <a:solidFill>
                  <a:srgbClr val="CC0066"/>
                </a:solidFill>
              </a:rPr>
              <a:t>b</a:t>
            </a:r>
            <a:r>
              <a:rPr lang="en-US" altLang="he-I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sz="2800" dirty="0" smtClean="0"/>
              <a:t>are not satisfied: </a:t>
            </a:r>
            <a:r>
              <a:rPr lang="en-US" altLang="he-IL" sz="2800" dirty="0" smtClean="0">
                <a:solidFill>
                  <a:schemeClr val="tx1"/>
                </a:solidFill>
              </a:rPr>
              <a:t>y</a:t>
            </a:r>
            <a:r>
              <a:rPr lang="en-US" altLang="he-I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sz="2800" dirty="0" smtClean="0"/>
              <a:t>and</a:t>
            </a:r>
            <a:r>
              <a:rPr lang="en-US" altLang="he-I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sz="2800" dirty="0" smtClean="0">
                <a:solidFill>
                  <a:schemeClr val="tx1"/>
                </a:solidFill>
              </a:rPr>
              <a:t>z</a:t>
            </a:r>
            <a:r>
              <a:rPr lang="en-US" altLang="he-I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he-IL" sz="2800" dirty="0"/>
              <a:t>have</a:t>
            </a:r>
            <a:r>
              <a:rPr lang="en-US" altLang="he-IL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i="1" dirty="0">
                <a:solidFill>
                  <a:srgbClr val="006600"/>
                </a:solidFill>
              </a:rPr>
              <a:t> </a:t>
            </a:r>
            <a:r>
              <a:rPr lang="en-US" altLang="he-IL" sz="2800" i="1" dirty="0">
                <a:solidFill>
                  <a:srgbClr val="006600"/>
                </a:solidFill>
              </a:rPr>
              <a:t>t-1</a:t>
            </a:r>
            <a:r>
              <a:rPr lang="en-US" altLang="he-IL" i="1" dirty="0">
                <a:solidFill>
                  <a:srgbClr val="006600"/>
                </a:solidFill>
              </a:rPr>
              <a:t> </a:t>
            </a:r>
            <a:r>
              <a:rPr lang="en-US" altLang="he-IL" sz="2800" dirty="0" smtClean="0"/>
              <a:t>keys</a:t>
            </a:r>
          </a:p>
          <a:p>
            <a:pPr lvl="1"/>
            <a:r>
              <a:rPr lang="en-US" altLang="he-IL" dirty="0" smtClean="0"/>
              <a:t> Merge </a:t>
            </a:r>
            <a:r>
              <a:rPr lang="en-US" altLang="he-IL" dirty="0"/>
              <a:t>the two </a:t>
            </a:r>
            <a:r>
              <a:rPr lang="en-US" altLang="he-IL" dirty="0" smtClean="0"/>
              <a:t>children, </a:t>
            </a:r>
            <a:r>
              <a:rPr lang="en-US" altLang="he-IL" dirty="0" smtClean="0">
                <a:solidFill>
                  <a:schemeClr val="tx1"/>
                </a:solidFill>
              </a:rPr>
              <a:t>y</a:t>
            </a:r>
            <a:r>
              <a:rPr lang="en-US" altLang="he-I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dirty="0" smtClean="0"/>
              <a:t>and</a:t>
            </a:r>
            <a:r>
              <a:rPr lang="en-US" altLang="he-I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dirty="0" err="1" smtClean="0">
                <a:solidFill>
                  <a:schemeClr val="tx1"/>
                </a:solidFill>
              </a:rPr>
              <a:t>z</a:t>
            </a:r>
            <a:endParaRPr lang="en-US" altLang="he-IL" dirty="0" smtClean="0"/>
          </a:p>
          <a:p>
            <a:pPr lvl="1"/>
            <a:r>
              <a:rPr lang="en-US" altLang="he-IL" dirty="0" smtClean="0"/>
              <a:t>Recursively </a:t>
            </a:r>
            <a:r>
              <a:rPr lang="en-US" altLang="he-IL" dirty="0"/>
              <a:t>delete </a:t>
            </a:r>
            <a:r>
              <a:rPr lang="en-US" altLang="he-IL" sz="3200" i="1" dirty="0">
                <a:solidFill>
                  <a:srgbClr val="006600"/>
                </a:solidFill>
              </a:rPr>
              <a:t>k</a:t>
            </a:r>
            <a:r>
              <a:rPr lang="en-US" altLang="he-IL" dirty="0"/>
              <a:t> from the merged </a:t>
            </a:r>
            <a:r>
              <a:rPr lang="en-US" altLang="he-IL" dirty="0" smtClean="0"/>
              <a:t>cell</a:t>
            </a:r>
            <a:endParaRPr lang="en-US" altLang="he-IL" dirty="0"/>
          </a:p>
        </p:txBody>
      </p:sp>
      <p:sp>
        <p:nvSpPr>
          <p:cNvPr id="1090567" name="AutoShape 7"/>
          <p:cNvSpPr>
            <a:spLocks noChangeArrowheads="1"/>
          </p:cNvSpPr>
          <p:nvPr/>
        </p:nvSpPr>
        <p:spPr bwMode="auto">
          <a:xfrm>
            <a:off x="4038599" y="4527550"/>
            <a:ext cx="1243013" cy="304800"/>
          </a:xfrm>
          <a:prstGeom prst="rightArrow">
            <a:avLst>
              <a:gd name="adj1" fmla="val 50000"/>
              <a:gd name="adj2" fmla="val 13125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68" name="Rectangle 8"/>
          <p:cNvSpPr>
            <a:spLocks noChangeArrowheads="1"/>
          </p:cNvSpPr>
          <p:nvPr/>
        </p:nvSpPr>
        <p:spPr bwMode="auto">
          <a:xfrm>
            <a:off x="1520825" y="4286250"/>
            <a:ext cx="2133600" cy="4381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 30    </a:t>
            </a:r>
            <a:r>
              <a:rPr lang="en-US" altLang="en-US" sz="2000" b="1">
                <a:solidFill>
                  <a:srgbClr val="FF0000"/>
                </a:solidFill>
                <a:latin typeface="Times New Roman (Hebrew)" pitchFamily="18" charset="0"/>
              </a:rPr>
              <a:t>50  </a:t>
            </a:r>
            <a:r>
              <a:rPr lang="en-US" altLang="en-US" sz="2000">
                <a:latin typeface="Times New Roman (Hebrew)" pitchFamily="18" charset="0"/>
              </a:rPr>
              <a:t>  70    90</a:t>
            </a:r>
            <a:endParaRPr lang="en-US" altLang="en-US" sz="1600">
              <a:latin typeface="Times New Roman (Hebrew)" pitchFamily="18" charset="0"/>
            </a:endParaRPr>
          </a:p>
        </p:txBody>
      </p:sp>
      <p:sp>
        <p:nvSpPr>
          <p:cNvPr id="1090569" name="Rectangle 9"/>
          <p:cNvSpPr>
            <a:spLocks noChangeArrowheads="1"/>
          </p:cNvSpPr>
          <p:nvPr/>
        </p:nvSpPr>
        <p:spPr bwMode="auto">
          <a:xfrm>
            <a:off x="5486400" y="4146550"/>
            <a:ext cx="2133600" cy="4381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30         70</a:t>
            </a:r>
            <a:r>
              <a:rPr lang="en-US" altLang="en-US" sz="2000" dirty="0" smtClean="0">
                <a:latin typeface="Times New Roman (Hebrew)" pitchFamily="18" charset="0"/>
              </a:rPr>
              <a:t>      </a:t>
            </a:r>
            <a:r>
              <a:rPr lang="en-US" altLang="en-US" sz="2000" dirty="0">
                <a:latin typeface="Times New Roman (Hebrew)" pitchFamily="18" charset="0"/>
              </a:rPr>
              <a:t>90</a:t>
            </a:r>
          </a:p>
        </p:txBody>
      </p:sp>
      <p:sp>
        <p:nvSpPr>
          <p:cNvPr id="1090570" name="Line 10"/>
          <p:cNvSpPr>
            <a:spLocks noChangeShapeType="1"/>
          </p:cNvSpPr>
          <p:nvPr/>
        </p:nvSpPr>
        <p:spPr bwMode="auto">
          <a:xfrm flipH="1">
            <a:off x="1776413" y="4475163"/>
            <a:ext cx="300037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71" name="Line 11"/>
          <p:cNvSpPr>
            <a:spLocks noChangeShapeType="1"/>
          </p:cNvSpPr>
          <p:nvPr/>
        </p:nvSpPr>
        <p:spPr bwMode="auto">
          <a:xfrm>
            <a:off x="2536825" y="4438650"/>
            <a:ext cx="506413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72" name="Line 12"/>
          <p:cNvSpPr>
            <a:spLocks noChangeShapeType="1"/>
          </p:cNvSpPr>
          <p:nvPr/>
        </p:nvSpPr>
        <p:spPr bwMode="auto">
          <a:xfrm>
            <a:off x="6248400" y="4470400"/>
            <a:ext cx="3000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73" name="AutoShape 13"/>
          <p:cNvSpPr>
            <a:spLocks noChangeArrowheads="1"/>
          </p:cNvSpPr>
          <p:nvPr/>
        </p:nvSpPr>
        <p:spPr bwMode="auto">
          <a:xfrm>
            <a:off x="858838" y="6096000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1</a:t>
            </a:r>
          </a:p>
        </p:txBody>
      </p:sp>
      <p:sp>
        <p:nvSpPr>
          <p:cNvPr id="1090574" name="AutoShape 14"/>
          <p:cNvSpPr>
            <a:spLocks noChangeArrowheads="1"/>
          </p:cNvSpPr>
          <p:nvPr/>
        </p:nvSpPr>
        <p:spPr bwMode="auto">
          <a:xfrm>
            <a:off x="1316038" y="6096000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2</a:t>
            </a:r>
          </a:p>
        </p:txBody>
      </p:sp>
      <p:sp>
        <p:nvSpPr>
          <p:cNvPr id="1090575" name="AutoShape 15"/>
          <p:cNvSpPr>
            <a:spLocks noChangeArrowheads="1"/>
          </p:cNvSpPr>
          <p:nvPr/>
        </p:nvSpPr>
        <p:spPr bwMode="auto">
          <a:xfrm>
            <a:off x="1773238" y="6096000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3</a:t>
            </a:r>
          </a:p>
        </p:txBody>
      </p:sp>
      <p:sp>
        <p:nvSpPr>
          <p:cNvPr id="1090576" name="AutoShape 16"/>
          <p:cNvSpPr>
            <a:spLocks noChangeArrowheads="1"/>
          </p:cNvSpPr>
          <p:nvPr/>
        </p:nvSpPr>
        <p:spPr bwMode="auto">
          <a:xfrm>
            <a:off x="2687638" y="6096000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5</a:t>
            </a:r>
          </a:p>
        </p:txBody>
      </p:sp>
      <p:sp>
        <p:nvSpPr>
          <p:cNvPr id="1090577" name="Line 17"/>
          <p:cNvSpPr>
            <a:spLocks noChangeShapeType="1"/>
          </p:cNvSpPr>
          <p:nvPr/>
        </p:nvSpPr>
        <p:spPr bwMode="auto">
          <a:xfrm>
            <a:off x="1446213" y="5486400"/>
            <a:ext cx="3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78" name="Line 18"/>
          <p:cNvSpPr>
            <a:spLocks noChangeShapeType="1"/>
          </p:cNvSpPr>
          <p:nvPr/>
        </p:nvSpPr>
        <p:spPr bwMode="auto">
          <a:xfrm>
            <a:off x="1925638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79" name="Line 19"/>
          <p:cNvSpPr>
            <a:spLocks noChangeShapeType="1"/>
          </p:cNvSpPr>
          <p:nvPr/>
        </p:nvSpPr>
        <p:spPr bwMode="auto">
          <a:xfrm>
            <a:off x="2441575" y="5410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80" name="Line 20"/>
          <p:cNvSpPr>
            <a:spLocks noChangeShapeType="1"/>
          </p:cNvSpPr>
          <p:nvPr/>
        </p:nvSpPr>
        <p:spPr bwMode="auto">
          <a:xfrm>
            <a:off x="2805113" y="5467350"/>
            <a:ext cx="3651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81" name="Line 21"/>
          <p:cNvSpPr>
            <a:spLocks noChangeShapeType="1"/>
          </p:cNvSpPr>
          <p:nvPr/>
        </p:nvSpPr>
        <p:spPr bwMode="auto">
          <a:xfrm>
            <a:off x="952500" y="54657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82" name="AutoShape 22"/>
          <p:cNvSpPr>
            <a:spLocks noChangeArrowheads="1"/>
          </p:cNvSpPr>
          <p:nvPr/>
        </p:nvSpPr>
        <p:spPr bwMode="auto">
          <a:xfrm>
            <a:off x="2295525" y="6092825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4</a:t>
            </a:r>
          </a:p>
        </p:txBody>
      </p:sp>
      <p:sp>
        <p:nvSpPr>
          <p:cNvPr id="1090583" name="AutoShape 23"/>
          <p:cNvSpPr>
            <a:spLocks noChangeArrowheads="1"/>
          </p:cNvSpPr>
          <p:nvPr/>
        </p:nvSpPr>
        <p:spPr bwMode="auto">
          <a:xfrm>
            <a:off x="3384550" y="6035675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6</a:t>
            </a:r>
          </a:p>
        </p:txBody>
      </p:sp>
      <p:sp>
        <p:nvSpPr>
          <p:cNvPr id="1090584" name="Line 24"/>
          <p:cNvSpPr>
            <a:spLocks noChangeShapeType="1"/>
          </p:cNvSpPr>
          <p:nvPr/>
        </p:nvSpPr>
        <p:spPr bwMode="auto">
          <a:xfrm>
            <a:off x="3502025" y="5407025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85" name="AutoShape 25"/>
          <p:cNvSpPr>
            <a:spLocks noChangeArrowheads="1"/>
          </p:cNvSpPr>
          <p:nvPr/>
        </p:nvSpPr>
        <p:spPr bwMode="auto">
          <a:xfrm>
            <a:off x="5472113" y="6075363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1</a:t>
            </a:r>
          </a:p>
        </p:txBody>
      </p:sp>
      <p:sp>
        <p:nvSpPr>
          <p:cNvPr id="1090586" name="AutoShape 26"/>
          <p:cNvSpPr>
            <a:spLocks noChangeArrowheads="1"/>
          </p:cNvSpPr>
          <p:nvPr/>
        </p:nvSpPr>
        <p:spPr bwMode="auto">
          <a:xfrm>
            <a:off x="5929313" y="6075363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2</a:t>
            </a:r>
          </a:p>
        </p:txBody>
      </p:sp>
      <p:sp>
        <p:nvSpPr>
          <p:cNvPr id="1090587" name="AutoShape 27"/>
          <p:cNvSpPr>
            <a:spLocks noChangeArrowheads="1"/>
          </p:cNvSpPr>
          <p:nvPr/>
        </p:nvSpPr>
        <p:spPr bwMode="auto">
          <a:xfrm>
            <a:off x="6386513" y="6075363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3</a:t>
            </a:r>
          </a:p>
        </p:txBody>
      </p:sp>
      <p:sp>
        <p:nvSpPr>
          <p:cNvPr id="1090588" name="AutoShape 28"/>
          <p:cNvSpPr>
            <a:spLocks noChangeArrowheads="1"/>
          </p:cNvSpPr>
          <p:nvPr/>
        </p:nvSpPr>
        <p:spPr bwMode="auto">
          <a:xfrm>
            <a:off x="7300913" y="6075363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5</a:t>
            </a:r>
          </a:p>
        </p:txBody>
      </p:sp>
      <p:sp>
        <p:nvSpPr>
          <p:cNvPr id="1090589" name="Line 29"/>
          <p:cNvSpPr>
            <a:spLocks noChangeShapeType="1"/>
          </p:cNvSpPr>
          <p:nvPr/>
        </p:nvSpPr>
        <p:spPr bwMode="auto">
          <a:xfrm>
            <a:off x="6059488" y="5465763"/>
            <a:ext cx="3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90" name="Line 30"/>
          <p:cNvSpPr>
            <a:spLocks noChangeShapeType="1"/>
          </p:cNvSpPr>
          <p:nvPr/>
        </p:nvSpPr>
        <p:spPr bwMode="auto">
          <a:xfrm>
            <a:off x="6538913" y="53895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91" name="Line 31"/>
          <p:cNvSpPr>
            <a:spLocks noChangeShapeType="1"/>
          </p:cNvSpPr>
          <p:nvPr/>
        </p:nvSpPr>
        <p:spPr bwMode="auto">
          <a:xfrm>
            <a:off x="7054850" y="538956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92" name="Line 32"/>
          <p:cNvSpPr>
            <a:spLocks noChangeShapeType="1"/>
          </p:cNvSpPr>
          <p:nvPr/>
        </p:nvSpPr>
        <p:spPr bwMode="auto">
          <a:xfrm>
            <a:off x="7418388" y="5446713"/>
            <a:ext cx="3651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93" name="Line 33"/>
          <p:cNvSpPr>
            <a:spLocks noChangeShapeType="1"/>
          </p:cNvSpPr>
          <p:nvPr/>
        </p:nvSpPr>
        <p:spPr bwMode="auto">
          <a:xfrm>
            <a:off x="5565775" y="5445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94" name="AutoShape 34"/>
          <p:cNvSpPr>
            <a:spLocks noChangeArrowheads="1"/>
          </p:cNvSpPr>
          <p:nvPr/>
        </p:nvSpPr>
        <p:spPr bwMode="auto">
          <a:xfrm>
            <a:off x="6908800" y="6072188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4</a:t>
            </a:r>
          </a:p>
        </p:txBody>
      </p:sp>
      <p:sp>
        <p:nvSpPr>
          <p:cNvPr id="1090595" name="AutoShape 35"/>
          <p:cNvSpPr>
            <a:spLocks noChangeArrowheads="1"/>
          </p:cNvSpPr>
          <p:nvPr/>
        </p:nvSpPr>
        <p:spPr bwMode="auto">
          <a:xfrm>
            <a:off x="7842250" y="6015038"/>
            <a:ext cx="304800" cy="381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1600">
                <a:latin typeface="Times New Roman (Hebrew)" pitchFamily="18" charset="0"/>
              </a:rPr>
              <a:t>6</a:t>
            </a:r>
          </a:p>
        </p:txBody>
      </p:sp>
      <p:sp>
        <p:nvSpPr>
          <p:cNvPr id="1090596" name="Line 36"/>
          <p:cNvSpPr>
            <a:spLocks noChangeShapeType="1"/>
          </p:cNvSpPr>
          <p:nvPr/>
        </p:nvSpPr>
        <p:spPr bwMode="auto">
          <a:xfrm>
            <a:off x="7939088" y="5386388"/>
            <a:ext cx="3651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90598" name="Text Box 38"/>
          <p:cNvSpPr txBox="1">
            <a:spLocks noChangeArrowheads="1"/>
          </p:cNvSpPr>
          <p:nvPr/>
        </p:nvSpPr>
        <p:spPr bwMode="auto">
          <a:xfrm>
            <a:off x="3657600" y="6400800"/>
            <a:ext cx="20066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Times New Roman (Hebrew)" pitchFamily="18" charset="0"/>
              </a:rPr>
              <a:t>Example t=3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6800" y="42989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51371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4114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525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differences between time access to disk, cash memory and core memory</a:t>
            </a:r>
            <a:endParaRPr lang="en-US" dirty="0" smtClean="0"/>
          </a:p>
          <a:p>
            <a:r>
              <a:rPr lang="en-US" dirty="0" smtClean="0"/>
              <a:t>Minimize </a:t>
            </a:r>
            <a:r>
              <a:rPr lang="en-US" dirty="0" smtClean="0"/>
              <a:t>expensive access</a:t>
            </a:r>
            <a:br>
              <a:rPr lang="en-US" dirty="0" smtClean="0"/>
            </a:br>
            <a:r>
              <a:rPr lang="en-US" dirty="0" smtClean="0"/>
              <a:t> (e.g.,  disk access)</a:t>
            </a:r>
          </a:p>
          <a:p>
            <a:r>
              <a:rPr lang="en-US" altLang="he-IL" dirty="0" smtClean="0"/>
              <a:t>B-tree: Dynamic sets that is optimized for disks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sz="2800" dirty="0" smtClean="0"/>
              <a:t>When does </a:t>
            </a:r>
            <a:r>
              <a:rPr lang="en-US" altLang="he-IL" sz="2800" dirty="0"/>
              <a:t>the </a:t>
            </a:r>
            <a:r>
              <a:rPr lang="en-US" altLang="he-IL" sz="2800" dirty="0" smtClean="0"/>
              <a:t>height of the </a:t>
            </a:r>
            <a:r>
              <a:rPr lang="en-US" altLang="he-IL" sz="2800" dirty="0"/>
              <a:t>tree </a:t>
            </a:r>
            <a:r>
              <a:rPr lang="en-US" altLang="he-IL" sz="2800" dirty="0" smtClean="0"/>
              <a:t>shrink?</a:t>
            </a:r>
            <a:endParaRPr lang="en-US" altLang="he-IL" sz="2800" dirty="0"/>
          </a:p>
          <a:p>
            <a:r>
              <a:rPr lang="en-US" altLang="he-IL" sz="2800" dirty="0"/>
              <a:t>Why do we need the number of keys to be at least </a:t>
            </a:r>
            <a:r>
              <a:rPr lang="en-US" altLang="he-IL" sz="2800" i="1" dirty="0">
                <a:solidFill>
                  <a:srgbClr val="006600"/>
                </a:solidFill>
              </a:rPr>
              <a:t>t</a:t>
            </a:r>
            <a:r>
              <a:rPr lang="en-US" altLang="he-IL" sz="2800" dirty="0"/>
              <a:t> and not </a:t>
            </a:r>
            <a:r>
              <a:rPr lang="en-US" altLang="he-IL" sz="2800" i="1" dirty="0">
                <a:solidFill>
                  <a:srgbClr val="006600"/>
                </a:solidFill>
              </a:rPr>
              <a:t>t-1</a:t>
            </a:r>
            <a:r>
              <a:rPr lang="en-US" altLang="he-IL" sz="2800" dirty="0"/>
              <a:t> when we proceed down in the tree?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1">
                <a:latin typeface="Arial" pitchFamily="34" charset="0"/>
              </a:rPr>
              <a:t>Copyright </a:t>
            </a:r>
            <a:r>
              <a:rPr lang="en-US" sz="900" b="1">
                <a:latin typeface="Arial" pitchFamily="34" charset="0"/>
                <a:cs typeface="Arial" pitchFamily="34" charset="0"/>
              </a:rPr>
              <a:t>© The McGraw-Hill Companies, Inc. Permission required for reproduction or display.</a:t>
            </a:r>
            <a:endParaRPr lang="en-US" sz="900" b="1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1096707" name="Picture 3" descr="fig18-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5060950" cy="6629400"/>
          </a:xfrm>
          <a:prstGeom prst="rect">
            <a:avLst/>
          </a:prstGeom>
          <a:noFill/>
        </p:spPr>
      </p:pic>
      <p:pic>
        <p:nvPicPr>
          <p:cNvPr id="1096708" name="Picture 4" descr="fig18-8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989138"/>
            <a:ext cx="4114800" cy="3116262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 bwMode="auto">
          <a:xfrm>
            <a:off x="228600" y="15240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66800" y="9144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00200" y="22860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4800" y="27432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95400" y="19050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8600" y="40386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0600" y="31242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9600" y="3505200"/>
            <a:ext cx="11430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914400" y="26670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686594" y="4342606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609600" y="48006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257800" y="19812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09600" y="4419600"/>
            <a:ext cx="11430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754188" y="2743200"/>
            <a:ext cx="4646612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590800" y="4419600"/>
            <a:ext cx="11430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6400" y="4114800"/>
            <a:ext cx="11430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24600" y="2362200"/>
            <a:ext cx="14478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34000" y="38100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257800" y="43434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38800" y="38100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29200" y="4800600"/>
            <a:ext cx="1447800" cy="3048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25 -0.0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25 2.22222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036638"/>
          </a:xfrm>
        </p:spPr>
        <p:txBody>
          <a:bodyPr/>
          <a:lstStyle/>
          <a:p>
            <a:r>
              <a:rPr lang="en-US" altLang="en-US"/>
              <a:t>Delete</a:t>
            </a:r>
            <a:r>
              <a:rPr lang="en-US" altLang="en-US">
                <a:solidFill>
                  <a:srgbClr val="9900CC"/>
                </a:solidFill>
              </a:rPr>
              <a:t> </a:t>
            </a:r>
            <a:r>
              <a:rPr lang="en-US" altLang="en-US"/>
              <a:t>Complexity</a:t>
            </a:r>
            <a:endParaRPr lang="en-US" altLang="he-IL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921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dirty="0"/>
              <a:t>Basically downward pass: </a:t>
            </a:r>
          </a:p>
          <a:p>
            <a:pPr lvl="1">
              <a:lnSpc>
                <a:spcPct val="90000"/>
              </a:lnSpc>
            </a:pPr>
            <a:r>
              <a:rPr lang="en-US" altLang="he-IL" dirty="0"/>
              <a:t>Most of the </a:t>
            </a:r>
            <a:r>
              <a:rPr lang="en-US" altLang="he-IL" dirty="0" smtClean="0"/>
              <a:t>keys are </a:t>
            </a:r>
            <a:r>
              <a:rPr lang="en-US" altLang="he-IL" dirty="0"/>
              <a:t>in the leaves – one downward </a:t>
            </a:r>
            <a:r>
              <a:rPr lang="en-US" altLang="he-IL" dirty="0" smtClean="0"/>
              <a:t>pass</a:t>
            </a:r>
            <a:endParaRPr lang="en-US" altLang="he-IL" dirty="0"/>
          </a:p>
          <a:p>
            <a:pPr lvl="1">
              <a:lnSpc>
                <a:spcPct val="90000"/>
              </a:lnSpc>
            </a:pPr>
            <a:r>
              <a:rPr lang="en-US" altLang="he-IL" dirty="0" smtClean="0"/>
              <a:t>When deleting </a:t>
            </a:r>
            <a:r>
              <a:rPr lang="en-US" altLang="he-IL" dirty="0"/>
              <a:t>a key in internal node – may have to </a:t>
            </a:r>
            <a:r>
              <a:rPr lang="en-US" altLang="he-IL" dirty="0" smtClean="0"/>
              <a:t>go one step up </a:t>
            </a:r>
            <a:r>
              <a:rPr lang="en-US" altLang="he-IL" dirty="0"/>
              <a:t>to replace the key with its predecessor or </a:t>
            </a:r>
            <a:r>
              <a:rPr lang="en-US" altLang="he-IL" dirty="0" smtClean="0"/>
              <a:t>successor</a:t>
            </a:r>
            <a:r>
              <a:rPr lang="en-US" altLang="he-IL" sz="2400" dirty="0" smtClean="0"/>
              <a:t> </a:t>
            </a:r>
            <a:endParaRPr lang="en-US" altLang="he-IL" sz="2400" dirty="0"/>
          </a:p>
          <a:p>
            <a:pPr>
              <a:lnSpc>
                <a:spcPct val="90000"/>
              </a:lnSpc>
              <a:buNone/>
            </a:pPr>
            <a:r>
              <a:rPr lang="en-US" altLang="he-IL" b="1" dirty="0" smtClean="0">
                <a:solidFill>
                  <a:srgbClr val="CC0066"/>
                </a:solidFill>
              </a:rPr>
              <a:t/>
            </a:r>
            <a:br>
              <a:rPr lang="en-US" altLang="he-IL" b="1" dirty="0" smtClean="0">
                <a:solidFill>
                  <a:srgbClr val="CC0066"/>
                </a:solidFill>
              </a:rPr>
            </a:br>
            <a:r>
              <a:rPr lang="en-US" altLang="he-IL" b="1" dirty="0" smtClean="0">
                <a:solidFill>
                  <a:srgbClr val="CC0066"/>
                </a:solidFill>
              </a:rPr>
              <a:t>Complexity</a:t>
            </a:r>
            <a:endParaRPr lang="en-US" altLang="he-IL" b="1" dirty="0" smtClean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  <a:buFont typeface="MT Extra" pitchFamily="18" charset="2"/>
              <a:buNone/>
            </a:pPr>
            <a:r>
              <a:rPr lang="en-US" altLang="he-IL" sz="2800" dirty="0" smtClean="0"/>
              <a:t> </a:t>
            </a:r>
            <a:endParaRPr lang="en-US" altLang="he-IL" sz="2800" dirty="0"/>
          </a:p>
          <a:p>
            <a:pPr lvl="1">
              <a:lnSpc>
                <a:spcPct val="90000"/>
              </a:lnSpc>
            </a:pPr>
            <a:endParaRPr lang="en-US" altLang="he-IL" sz="2400" dirty="0"/>
          </a:p>
        </p:txBody>
      </p:sp>
      <p:graphicFrame>
        <p:nvGraphicFramePr>
          <p:cNvPr id="1098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974891"/>
              </p:ext>
            </p:extLst>
          </p:nvPr>
        </p:nvGraphicFramePr>
        <p:xfrm>
          <a:off x="3962400" y="4375150"/>
          <a:ext cx="2667000" cy="577850"/>
        </p:xfrm>
        <a:graphic>
          <a:graphicData uri="http://schemas.openxmlformats.org/presentationml/2006/ole">
            <p:oleObj spid="_x0000_s93186" name="משוואה" r:id="rId4" imgW="1054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Run Time Analysis of </a:t>
            </a:r>
            <a:br>
              <a:rPr lang="en-US"/>
            </a:br>
            <a:r>
              <a:rPr lang="en-US"/>
              <a:t>B-Tree Operations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55013" cy="4319588"/>
          </a:xfrm>
        </p:spPr>
        <p:txBody>
          <a:bodyPr/>
          <a:lstStyle/>
          <a:p>
            <a:r>
              <a:rPr lang="en-US" sz="2400" dirty="0"/>
              <a:t>For a B-Tree of order</a:t>
            </a:r>
            <a:r>
              <a:rPr lang="en-US" sz="2000" i="1" dirty="0">
                <a:solidFill>
                  <a:srgbClr val="006600"/>
                </a:solidFill>
              </a:rPr>
              <a:t> </a:t>
            </a:r>
            <a:r>
              <a:rPr lang="en-US" sz="2000" i="1" dirty="0" smtClean="0">
                <a:solidFill>
                  <a:srgbClr val="006600"/>
                </a:solidFill>
              </a:rPr>
              <a:t>M=2t</a:t>
            </a:r>
            <a:endParaRPr lang="en-US" sz="2000" i="1" dirty="0">
              <a:solidFill>
                <a:srgbClr val="006600"/>
              </a:solidFill>
            </a:endParaRPr>
          </a:p>
          <a:p>
            <a:pPr lvl="1"/>
            <a:r>
              <a:rPr lang="en-US" sz="2000" dirty="0" smtClean="0">
                <a:sym typeface="Symbol" pitchFamily="18" charset="2"/>
              </a:rPr>
              <a:t>#keys in internal node: </a:t>
            </a:r>
            <a:r>
              <a:rPr lang="en-US" sz="2000" i="1" dirty="0" smtClean="0">
                <a:solidFill>
                  <a:srgbClr val="006600"/>
                </a:solidFill>
                <a:sym typeface="Symbol" pitchFamily="18" charset="2"/>
              </a:rPr>
              <a:t>M-1</a:t>
            </a:r>
            <a:endParaRPr lang="en-US" sz="2000" dirty="0"/>
          </a:p>
          <a:p>
            <a:pPr lvl="1"/>
            <a:r>
              <a:rPr lang="en-US" sz="2000" dirty="0" smtClean="0"/>
              <a:t>#children of internal node: between </a:t>
            </a:r>
            <a:r>
              <a:rPr lang="en-US" sz="2000" i="1" dirty="0">
                <a:solidFill>
                  <a:srgbClr val="006600"/>
                </a:solidFill>
                <a:sym typeface="Symbol" pitchFamily="18" charset="2"/>
              </a:rPr>
              <a:t>M/2</a:t>
            </a:r>
            <a:r>
              <a:rPr lang="en-US" sz="2000" dirty="0" smtClean="0">
                <a:sym typeface="Symbol" pitchFamily="18" charset="2"/>
              </a:rPr>
              <a:t> and</a:t>
            </a:r>
            <a:r>
              <a:rPr lang="en-US" sz="2000" i="1" dirty="0" smtClean="0">
                <a:solidFill>
                  <a:srgbClr val="006600"/>
                </a:solidFill>
                <a:sym typeface="Symbol" pitchFamily="18" charset="2"/>
              </a:rPr>
              <a:t> M</a:t>
            </a:r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Depth</a:t>
            </a:r>
            <a:r>
              <a:rPr lang="en-US" sz="2000" dirty="0">
                <a:sym typeface="Symbol" pitchFamily="18" charset="2"/>
              </a:rPr>
              <a:t> of B-Tree storing </a:t>
            </a:r>
            <a:r>
              <a:rPr lang="en-US" sz="2000" i="1" dirty="0">
                <a:solidFill>
                  <a:srgbClr val="006600"/>
                </a:solidFill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items is </a:t>
            </a:r>
            <a:r>
              <a:rPr lang="en-US" sz="2000" i="1" dirty="0" err="1">
                <a:solidFill>
                  <a:srgbClr val="006600"/>
                </a:solidFill>
                <a:sym typeface="Symbol" pitchFamily="18" charset="2"/>
              </a:rPr>
              <a:t>O(log</a:t>
            </a:r>
            <a:r>
              <a:rPr lang="en-US" sz="2000" i="1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000" i="1" baseline="-25000" dirty="0" smtClean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sz="2000" i="1" baseline="-25000" dirty="0" smtClean="0">
                <a:solidFill>
                  <a:srgbClr val="006600"/>
                </a:solidFill>
                <a:sym typeface="Symbol" pitchFamily="18" charset="2"/>
              </a:rPr>
              <a:t>/</a:t>
            </a:r>
            <a:r>
              <a:rPr lang="en-US" sz="2000" i="1" baseline="-25000" dirty="0" smtClean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US" sz="2000" i="1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rgbClr val="006600"/>
                </a:solidFill>
                <a:sym typeface="Symbol" pitchFamily="18" charset="2"/>
              </a:rPr>
              <a:t>N)</a:t>
            </a:r>
          </a:p>
          <a:p>
            <a:r>
              <a:rPr lang="en-US" sz="2400" dirty="0" smtClean="0"/>
              <a:t>Find run </a:t>
            </a:r>
            <a:r>
              <a:rPr lang="en-US" sz="2400" dirty="0"/>
              <a:t>time is:</a:t>
            </a:r>
          </a:p>
          <a:p>
            <a:pPr lvl="1"/>
            <a:r>
              <a:rPr lang="en-US" sz="2000" i="1" dirty="0">
                <a:solidFill>
                  <a:srgbClr val="006600"/>
                </a:solidFill>
              </a:rPr>
              <a:t>O(log M)</a:t>
            </a:r>
            <a:r>
              <a:rPr lang="en-US" sz="2000" dirty="0"/>
              <a:t> to binary search which branch to take at each </a:t>
            </a:r>
            <a:r>
              <a:rPr lang="en-US" sz="2000" dirty="0" smtClean="0"/>
              <a:t>node, since </a:t>
            </a:r>
            <a:r>
              <a:rPr lang="en-US" sz="2000" i="1" dirty="0">
                <a:solidFill>
                  <a:srgbClr val="006600"/>
                </a:solidFill>
              </a:rPr>
              <a:t>M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dirty="0" smtClean="0">
                <a:sym typeface="Symbol" pitchFamily="18" charset="2"/>
              </a:rPr>
              <a:t>constant it is </a:t>
            </a:r>
            <a:r>
              <a:rPr lang="en-US" sz="2000" i="1" dirty="0" smtClean="0">
                <a:solidFill>
                  <a:srgbClr val="006600"/>
                </a:solidFill>
              </a:rPr>
              <a:t>O(1).</a:t>
            </a:r>
          </a:p>
          <a:p>
            <a:pPr lvl="1"/>
            <a:r>
              <a:rPr lang="en-US" sz="2000" dirty="0" smtClean="0"/>
              <a:t>Total </a:t>
            </a:r>
            <a:r>
              <a:rPr lang="en-US" sz="2000" dirty="0"/>
              <a:t>time to find an item is </a:t>
            </a:r>
            <a:r>
              <a:rPr lang="en-US" sz="2000" i="1" dirty="0">
                <a:solidFill>
                  <a:srgbClr val="006600"/>
                </a:solidFill>
              </a:rPr>
              <a:t>O(h*log M) = O(log n</a:t>
            </a:r>
            <a:r>
              <a:rPr lang="en-US" sz="2000" i="1" dirty="0" smtClean="0">
                <a:solidFill>
                  <a:srgbClr val="006600"/>
                </a:solidFill>
              </a:rPr>
              <a:t>)</a:t>
            </a:r>
          </a:p>
          <a:p>
            <a:r>
              <a:rPr lang="en-US" sz="2400" dirty="0" smtClean="0"/>
              <a:t>Insert &amp; Delete</a:t>
            </a:r>
          </a:p>
          <a:p>
            <a:pPr lvl="1"/>
            <a:r>
              <a:rPr lang="en-US" sz="2000" dirty="0">
                <a:sym typeface="Symbol" pitchFamily="18" charset="2"/>
              </a:rPr>
              <a:t>Similar to find but update a node may take </a:t>
            </a:r>
            <a:r>
              <a:rPr lang="en-US" sz="2000" dirty="0" smtClean="0"/>
              <a:t>: </a:t>
            </a:r>
            <a:r>
              <a:rPr lang="en-US" sz="2000" i="1" dirty="0">
                <a:solidFill>
                  <a:srgbClr val="006600"/>
                </a:solidFill>
              </a:rPr>
              <a:t>O(M</a:t>
            </a:r>
            <a:r>
              <a:rPr lang="en-US" sz="2000" i="1" dirty="0" smtClean="0">
                <a:solidFill>
                  <a:srgbClr val="006600"/>
                </a:solidFill>
              </a:rPr>
              <a:t>)=O(1)</a:t>
            </a:r>
            <a:endParaRPr lang="en-US" sz="2000" i="1" dirty="0">
              <a:solidFill>
                <a:srgbClr val="006600"/>
              </a:solidFill>
            </a:endParaRPr>
          </a:p>
          <a:p>
            <a:pPr lvl="1"/>
            <a:endParaRPr lang="en-US" sz="2000" i="1" dirty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990600" y="5867400"/>
            <a:ext cx="6858000" cy="40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Note: if M is &gt;32 it worth using binary search at each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Text Box 2"/>
          <p:cNvSpPr txBox="1">
            <a:spLocks noChangeArrowheads="1"/>
          </p:cNvSpPr>
          <p:nvPr/>
        </p:nvSpPr>
        <p:spPr bwMode="auto">
          <a:xfrm>
            <a:off x="0" y="5791200"/>
            <a:ext cx="91440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900" b="1">
                <a:latin typeface="Arial" pitchFamily="34" charset="0"/>
              </a:rPr>
              <a:t>Copyright </a:t>
            </a:r>
            <a:r>
              <a:rPr lang="en-US" sz="900" b="1">
                <a:latin typeface="Arial" pitchFamily="34" charset="0"/>
                <a:cs typeface="Arial" pitchFamily="34" charset="0"/>
              </a:rPr>
              <a:t>© The McGraw-Hill Companies, Inc. Permission required for reproduction or display.</a:t>
            </a:r>
            <a:endParaRPr lang="en-US" sz="900" b="1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1022979" name="Picture 3" descr="fig18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65250"/>
            <a:ext cx="9144000" cy="4127500"/>
          </a:xfrm>
          <a:prstGeom prst="rect">
            <a:avLst/>
          </a:prstGeom>
          <a:noFill/>
        </p:spPr>
      </p:pic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>
                <a:solidFill>
                  <a:srgbClr val="CC0066"/>
                </a:solidFill>
                <a:latin typeface="Arial" pitchFamily="34" charset="0"/>
              </a:rPr>
              <a:t>A typical B-Tree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 and RB-Trees 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467600" cy="914400"/>
          </a:xfrm>
          <a:ln/>
        </p:spPr>
        <p:txBody>
          <a:bodyPr/>
          <a:lstStyle/>
          <a:p>
            <a:pPr>
              <a:buFont typeface="MT Extra" pitchFamily="18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Nice Observation</a:t>
            </a:r>
            <a:r>
              <a:rPr lang="en-US" sz="2400" dirty="0"/>
              <a:t>: B-trees of degree </a:t>
            </a:r>
            <a:r>
              <a:rPr lang="en-US" sz="2400" dirty="0" smtClean="0">
                <a:solidFill>
                  <a:srgbClr val="006600"/>
                </a:solidFill>
              </a:rPr>
              <a:t>4 </a:t>
            </a:r>
            <a:r>
              <a:rPr lang="en-US" sz="2400" dirty="0" smtClean="0"/>
              <a:t>are </a:t>
            </a:r>
            <a:r>
              <a:rPr lang="en-US" sz="2400" dirty="0"/>
              <a:t>equivalent to RB-trees</a:t>
            </a:r>
          </a:p>
          <a:p>
            <a:pPr>
              <a:buFont typeface="MT Extra" pitchFamily="18" charset="2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pic>
        <p:nvPicPr>
          <p:cNvPr id="1027076" name="Picture 4" descr="aabtrees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14600"/>
            <a:ext cx="4648200" cy="1168400"/>
          </a:xfrm>
          <a:prstGeom prst="rect">
            <a:avLst/>
          </a:prstGeom>
          <a:noFill/>
        </p:spPr>
      </p:pic>
      <p:pic>
        <p:nvPicPr>
          <p:cNvPr id="1027077" name="Picture 5" descr="aabtrees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0" y="5334000"/>
            <a:ext cx="3600450" cy="952500"/>
          </a:xfrm>
          <a:prstGeom prst="rect">
            <a:avLst/>
          </a:prstGeom>
          <a:noFill/>
        </p:spPr>
      </p:pic>
      <p:pic>
        <p:nvPicPr>
          <p:cNvPr id="1027078" name="Picture 6" descr="aabtrees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886200"/>
            <a:ext cx="4038600" cy="1190625"/>
          </a:xfrm>
          <a:prstGeom prst="rect">
            <a:avLst/>
          </a:prstGeom>
          <a:noFill/>
        </p:spPr>
      </p:pic>
      <p:sp>
        <p:nvSpPr>
          <p:cNvPr id="1027079" name="Oval 7"/>
          <p:cNvSpPr>
            <a:spLocks noChangeArrowheads="1"/>
          </p:cNvSpPr>
          <p:nvPr/>
        </p:nvSpPr>
        <p:spPr bwMode="auto">
          <a:xfrm>
            <a:off x="6629400" y="304800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7080" name="Oval 8"/>
          <p:cNvSpPr>
            <a:spLocks noChangeArrowheads="1"/>
          </p:cNvSpPr>
          <p:nvPr/>
        </p:nvSpPr>
        <p:spPr bwMode="auto">
          <a:xfrm>
            <a:off x="8610600" y="312420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7081" name="Oval 9"/>
          <p:cNvSpPr>
            <a:spLocks noChangeArrowheads="1"/>
          </p:cNvSpPr>
          <p:nvPr/>
        </p:nvSpPr>
        <p:spPr bwMode="auto">
          <a:xfrm>
            <a:off x="7543800" y="441960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7082" name="Oval 10"/>
          <p:cNvSpPr>
            <a:spLocks noChangeArrowheads="1"/>
          </p:cNvSpPr>
          <p:nvPr/>
        </p:nvSpPr>
        <p:spPr bwMode="auto">
          <a:xfrm>
            <a:off x="8382000" y="441960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7083" name="Text Box 11"/>
          <p:cNvSpPr txBox="1">
            <a:spLocks noChangeArrowheads="1"/>
          </p:cNvSpPr>
          <p:nvPr/>
        </p:nvSpPr>
        <p:spPr bwMode="auto">
          <a:xfrm>
            <a:off x="381000" y="2590800"/>
            <a:ext cx="46482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20000"/>
              </a:spcBef>
            </a:pPr>
            <a:r>
              <a:rPr lang="en-US">
                <a:solidFill>
                  <a:srgbClr val="CC0066"/>
                </a:solidFill>
                <a:latin typeface="Arial" pitchFamily="34" charset="0"/>
              </a:rPr>
              <a:t>Sketch of Proof:</a:t>
            </a:r>
            <a:r>
              <a:rPr lang="en-US">
                <a:latin typeface="Arial" pitchFamily="34" charset="0"/>
              </a:rPr>
              <a:t> </a:t>
            </a:r>
            <a:r>
              <a:rPr lang="en-US">
                <a:solidFill>
                  <a:srgbClr val="003399"/>
                </a:solidFill>
                <a:latin typeface="Arial" pitchFamily="34" charset="0"/>
              </a:rPr>
              <a:t>The following structures are equivalent.</a:t>
            </a:r>
          </a:p>
          <a:p>
            <a:pPr marL="457200" indent="-457200" algn="l">
              <a:spcBef>
                <a:spcPct val="20000"/>
              </a:spcBef>
            </a:pPr>
            <a:endParaRPr lang="en-US">
              <a:solidFill>
                <a:srgbClr val="003399"/>
              </a:solidFill>
              <a:latin typeface="Arial" pitchFamily="34" charset="0"/>
            </a:endParaRPr>
          </a:p>
          <a:p>
            <a:pPr marL="457200" indent="-457200" algn="l"/>
            <a:r>
              <a:rPr lang="en-US">
                <a:solidFill>
                  <a:srgbClr val="CC0066"/>
                </a:solidFill>
                <a:latin typeface="Arial" pitchFamily="34" charset="0"/>
              </a:rPr>
              <a:t>Need to verify:</a:t>
            </a:r>
          </a:p>
          <a:p>
            <a:pPr marL="457200" indent="-457200" algn="l">
              <a:buClr>
                <a:srgbClr val="CC0066"/>
              </a:buClr>
              <a:buFontTx/>
              <a:buAutoNum type="arabicPeriod"/>
            </a:pPr>
            <a:r>
              <a:rPr lang="en-US">
                <a:solidFill>
                  <a:srgbClr val="003399"/>
                </a:solidFill>
                <a:latin typeface="Arial" pitchFamily="34" charset="0"/>
              </a:rPr>
              <a:t>If a node is red, then both its children are </a:t>
            </a:r>
            <a:r>
              <a:rPr lang="en-US">
                <a:latin typeface="Arial" pitchFamily="34" charset="0"/>
              </a:rPr>
              <a:t>black</a:t>
            </a:r>
            <a:r>
              <a:rPr lang="en-US">
                <a:solidFill>
                  <a:srgbClr val="003399"/>
                </a:solidFill>
                <a:latin typeface="Arial" pitchFamily="34" charset="0"/>
              </a:rPr>
              <a:t> </a:t>
            </a:r>
          </a:p>
          <a:p>
            <a:pPr marL="457200" indent="-457200" algn="l">
              <a:buClr>
                <a:srgbClr val="CC0066"/>
              </a:buClr>
              <a:buFontTx/>
              <a:buAutoNum type="arabicPeriod"/>
            </a:pPr>
            <a:r>
              <a:rPr lang="en-US">
                <a:solidFill>
                  <a:srgbClr val="003399"/>
                </a:solidFill>
                <a:latin typeface="Arial" pitchFamily="34" charset="0"/>
              </a:rPr>
              <a:t>Every simple path from a node to a descendant leaf contains the same number of </a:t>
            </a:r>
            <a:r>
              <a:rPr lang="en-US">
                <a:latin typeface="Arial" pitchFamily="34" charset="0"/>
              </a:rPr>
              <a:t>black</a:t>
            </a:r>
            <a:r>
              <a:rPr lang="en-US">
                <a:solidFill>
                  <a:srgbClr val="003399"/>
                </a:solidFill>
                <a:latin typeface="Arial" pitchFamily="34" charset="0"/>
              </a:rPr>
              <a:t> nodes.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B-Tree?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355013" cy="4319588"/>
          </a:xfrm>
        </p:spPr>
        <p:txBody>
          <a:bodyPr/>
          <a:lstStyle/>
          <a:p>
            <a:r>
              <a:rPr lang="en-US" altLang="he-IL" sz="2800" dirty="0"/>
              <a:t>B-trees is an implementation of dynamic sets that is optimized for disks	</a:t>
            </a:r>
          </a:p>
          <a:p>
            <a:pPr lvl="1"/>
            <a:r>
              <a:rPr lang="en-US" altLang="he-IL" sz="2400" dirty="0" smtClean="0"/>
              <a:t>The memory has an hierarchy and there is a tradeoff between size of units/blocks and access time</a:t>
            </a:r>
          </a:p>
          <a:p>
            <a:pPr lvl="1"/>
            <a:r>
              <a:rPr lang="en-US" altLang="he-IL" sz="2400" dirty="0" smtClean="0"/>
              <a:t>The goal is to optimize the number of times needed to  access </a:t>
            </a:r>
            <a:r>
              <a:rPr lang="en-US" altLang="he-IL" sz="2400" smtClean="0"/>
              <a:t>an “expensive </a:t>
            </a:r>
            <a:r>
              <a:rPr lang="en-US" altLang="he-IL" sz="2400" dirty="0" smtClean="0"/>
              <a:t>access </a:t>
            </a:r>
            <a:r>
              <a:rPr lang="en-US" altLang="he-IL" sz="2400" smtClean="0"/>
              <a:t>time memory”</a:t>
            </a:r>
            <a:endParaRPr lang="en-US" altLang="he-IL" sz="2400" dirty="0" smtClean="0"/>
          </a:p>
          <a:p>
            <a:pPr lvl="1"/>
            <a:r>
              <a:rPr lang="en-US" altLang="he-IL" sz="2400" dirty="0" smtClean="0"/>
              <a:t>The size of a node is </a:t>
            </a:r>
            <a:r>
              <a:rPr lang="en-US" altLang="he-IL" sz="2400" dirty="0"/>
              <a:t>determined by characteristics of the disk – block size – page size</a:t>
            </a:r>
          </a:p>
          <a:p>
            <a:pPr lvl="1"/>
            <a:r>
              <a:rPr lang="en-US" altLang="he-IL" sz="2400" dirty="0" smtClean="0"/>
              <a:t>The number of access is proportional to the tree depth</a:t>
            </a:r>
          </a:p>
          <a:p>
            <a:pPr lvl="1"/>
            <a:endParaRPr lang="en-US" altLang="he-IL" sz="2400" dirty="0" smtClean="0"/>
          </a:p>
          <a:p>
            <a:endParaRPr lang="en-US" sz="2000" dirty="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7" name="Text Box 3"/>
          <p:cNvSpPr txBox="1">
            <a:spLocks noChangeArrowheads="1"/>
          </p:cNvSpPr>
          <p:nvPr/>
        </p:nvSpPr>
        <p:spPr bwMode="auto">
          <a:xfrm>
            <a:off x="533400" y="1240532"/>
            <a:ext cx="81534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990033"/>
                </a:solidFill>
                <a:latin typeface="Arial" pitchFamily="34" charset="0"/>
              </a:rPr>
              <a:t>B-tree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is an</a:t>
            </a:r>
            <a:r>
              <a:rPr lang="en-US" sz="2400" dirty="0">
                <a:latin typeface="Arial" pitchFamily="34" charset="0"/>
              </a:rPr>
              <a:t> M-way </a:t>
            </a:r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search tree with two properties :</a:t>
            </a:r>
            <a:r>
              <a:rPr lang="en-US" sz="2400" dirty="0">
                <a:latin typeface="Arial" pitchFamily="34" charset="0"/>
              </a:rPr>
              <a:t> </a:t>
            </a:r>
          </a:p>
          <a:p>
            <a:pPr marL="457200" indent="-457200" algn="l">
              <a:buClr>
                <a:srgbClr val="CC0066"/>
              </a:buClr>
              <a:buFontTx/>
              <a:buAutoNum type="arabicPeriod"/>
            </a:pPr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It is perfectly balanced: every leaf node is at the same </a:t>
            </a:r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</a:rPr>
              <a:t>depth</a:t>
            </a:r>
            <a:endParaRPr lang="en-US" sz="2400" dirty="0">
              <a:latin typeface="Arial" pitchFamily="34" charset="0"/>
            </a:endParaRPr>
          </a:p>
          <a:p>
            <a:pPr marL="457200" indent="-457200" algn="l">
              <a:buClr>
                <a:srgbClr val="CC0066"/>
              </a:buClr>
              <a:buFontTx/>
              <a:buAutoNum type="arabicPeriod"/>
            </a:pPr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Every </a:t>
            </a:r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</a:rPr>
              <a:t>internal node other than </a:t>
            </a:r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the root, is at least half-full, i.e. </a:t>
            </a:r>
            <a:r>
              <a:rPr lang="en-US" sz="2400" i="1" dirty="0" smtClean="0">
                <a:solidFill>
                  <a:srgbClr val="006600"/>
                </a:solidFill>
                <a:latin typeface="Arial" pitchFamily="34" charset="0"/>
              </a:rPr>
              <a:t>M/2-1 ≤ #keys ≤ M-1</a:t>
            </a:r>
            <a:endParaRPr lang="en-US" sz="2400" dirty="0">
              <a:latin typeface="Arial" pitchFamily="34" charset="0"/>
            </a:endParaRPr>
          </a:p>
          <a:p>
            <a:pPr marL="457200" indent="-457200" algn="l">
              <a:buClr>
                <a:srgbClr val="CC0066"/>
              </a:buClr>
              <a:buFontTx/>
              <a:buAutoNum type="arabicPeriod"/>
            </a:pPr>
            <a:r>
              <a:rPr lang="en-US" altLang="he-IL" sz="2400" dirty="0">
                <a:solidFill>
                  <a:srgbClr val="003399"/>
                </a:solidFill>
                <a:latin typeface="Arial" pitchFamily="34" charset="0"/>
              </a:rPr>
              <a:t>Every internal node with</a:t>
            </a:r>
            <a:r>
              <a:rPr lang="en-US" altLang="he-IL" sz="2400" i="1" dirty="0">
                <a:solidFill>
                  <a:srgbClr val="006600"/>
                </a:solidFill>
                <a:latin typeface="Arial" pitchFamily="34" charset="0"/>
              </a:rPr>
              <a:t> k </a:t>
            </a:r>
            <a:r>
              <a:rPr lang="en-US" altLang="he-IL" sz="2400" dirty="0">
                <a:solidFill>
                  <a:srgbClr val="003399"/>
                </a:solidFill>
                <a:latin typeface="Arial" pitchFamily="34" charset="0"/>
              </a:rPr>
              <a:t>keys has </a:t>
            </a:r>
            <a:r>
              <a:rPr lang="en-US" altLang="he-IL" sz="2400" i="1" dirty="0">
                <a:solidFill>
                  <a:srgbClr val="006600"/>
                </a:solidFill>
                <a:latin typeface="Arial" pitchFamily="34" charset="0"/>
              </a:rPr>
              <a:t>k+1</a:t>
            </a:r>
            <a:r>
              <a:rPr lang="en-US" altLang="he-IL" sz="2400" dirty="0">
                <a:solidFill>
                  <a:srgbClr val="003399"/>
                </a:solidFill>
                <a:latin typeface="Arial" pitchFamily="34" charset="0"/>
              </a:rPr>
              <a:t> non-null </a:t>
            </a:r>
            <a:r>
              <a:rPr lang="en-US" altLang="he-IL" sz="2400" dirty="0" smtClean="0">
                <a:solidFill>
                  <a:srgbClr val="003399"/>
                </a:solidFill>
                <a:latin typeface="Arial" pitchFamily="34" charset="0"/>
              </a:rPr>
              <a:t>children</a:t>
            </a:r>
          </a:p>
          <a:p>
            <a:pPr marL="457200" indent="-457200" algn="l">
              <a:buClr>
                <a:srgbClr val="CC0066"/>
              </a:buClr>
              <a:buFontTx/>
              <a:buAutoNum type="arabicPeriod"/>
            </a:pPr>
            <a:endParaRPr lang="en-US" altLang="he-IL" sz="2400" dirty="0">
              <a:solidFill>
                <a:srgbClr val="003399"/>
              </a:solidFill>
              <a:latin typeface="Arial" pitchFamily="34" charset="0"/>
            </a:endParaRPr>
          </a:p>
          <a:p>
            <a:pPr marL="457200" indent="-457200" algn="l">
              <a:buClr>
                <a:srgbClr val="CC0066"/>
              </a:buClr>
            </a:pPr>
            <a:r>
              <a:rPr lang="en-US" sz="2400" dirty="0">
                <a:latin typeface="Arial" pitchFamily="34" charset="0"/>
              </a:rPr>
              <a:t>For simplicity we consider </a:t>
            </a:r>
            <a:r>
              <a:rPr lang="en-US" sz="2400" i="1" dirty="0">
                <a:solidFill>
                  <a:srgbClr val="006600"/>
                </a:solidFill>
                <a:latin typeface="Arial" pitchFamily="34" charset="0"/>
              </a:rPr>
              <a:t>M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even</a:t>
            </a:r>
            <a:r>
              <a:rPr lang="en-US" sz="2400" dirty="0">
                <a:latin typeface="Arial" pitchFamily="34" charset="0"/>
              </a:rPr>
              <a:t> and we </a:t>
            </a:r>
            <a:r>
              <a:rPr lang="en-US" sz="2400" dirty="0" smtClean="0">
                <a:latin typeface="Arial" pitchFamily="34" charset="0"/>
              </a:rPr>
              <a:t>use t=M/2:</a:t>
            </a:r>
            <a:endParaRPr lang="en-US" sz="2400" dirty="0">
              <a:latin typeface="Arial" pitchFamily="34" charset="0"/>
            </a:endParaRPr>
          </a:p>
          <a:p>
            <a:pPr marL="457200" indent="-457200" algn="l">
              <a:buClr>
                <a:srgbClr val="CC0066"/>
              </a:buClr>
            </a:pPr>
            <a:r>
              <a:rPr lang="en-US" altLang="he-IL" sz="2400" dirty="0" smtClean="0">
                <a:solidFill>
                  <a:srgbClr val="003399"/>
                </a:solidFill>
                <a:latin typeface="Arial" pitchFamily="34" charset="0"/>
              </a:rPr>
              <a:t>2.* Every </a:t>
            </a:r>
            <a:r>
              <a:rPr lang="en-US" altLang="he-IL" sz="2400" dirty="0">
                <a:solidFill>
                  <a:srgbClr val="003399"/>
                </a:solidFill>
                <a:latin typeface="Arial" pitchFamily="34" charset="0"/>
              </a:rPr>
              <a:t>internal node other than the </a:t>
            </a:r>
            <a:r>
              <a:rPr lang="en-US" altLang="he-IL" sz="2400" dirty="0" smtClean="0">
                <a:solidFill>
                  <a:srgbClr val="003399"/>
                </a:solidFill>
                <a:latin typeface="Arial" pitchFamily="34" charset="0"/>
              </a:rPr>
              <a:t>root is </a:t>
            </a:r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</a:rPr>
              <a:t>at </a:t>
            </a:r>
            <a:r>
              <a:rPr lang="en-US" sz="2400" dirty="0">
                <a:solidFill>
                  <a:srgbClr val="003399"/>
                </a:solidFill>
                <a:latin typeface="Arial" pitchFamily="34" charset="0"/>
              </a:rPr>
              <a:t>least half-full, i.e.</a:t>
            </a:r>
            <a:r>
              <a:rPr lang="en-US" altLang="he-IL" sz="2400" dirty="0" smtClean="0">
                <a:solidFill>
                  <a:srgbClr val="003399"/>
                </a:solidFill>
                <a:latin typeface="Arial" pitchFamily="34" charset="0"/>
              </a:rPr>
              <a:t>  </a:t>
            </a:r>
            <a:r>
              <a:rPr lang="en-US" altLang="he-IL" sz="2400" i="1" dirty="0" smtClean="0">
                <a:solidFill>
                  <a:srgbClr val="006600"/>
                </a:solidFill>
                <a:latin typeface="Arial" pitchFamily="34" charset="0"/>
              </a:rPr>
              <a:t>t-1</a:t>
            </a:r>
            <a:r>
              <a:rPr lang="en-US" sz="2400" i="1" dirty="0" smtClean="0">
                <a:solidFill>
                  <a:srgbClr val="006600"/>
                </a:solidFill>
                <a:latin typeface="Arial" pitchFamily="34" charset="0"/>
              </a:rPr>
              <a:t>≤ #keys ≤2t-1, </a:t>
            </a:r>
            <a:r>
              <a:rPr lang="en-US" altLang="he-IL" sz="2400" i="1" dirty="0" smtClean="0">
                <a:solidFill>
                  <a:srgbClr val="006600"/>
                </a:solidFill>
                <a:latin typeface="Arial" pitchFamily="34" charset="0"/>
              </a:rPr>
              <a:t>t</a:t>
            </a:r>
            <a:r>
              <a:rPr lang="en-US" sz="2400" i="1" dirty="0" smtClean="0">
                <a:solidFill>
                  <a:srgbClr val="006600"/>
                </a:solidFill>
                <a:latin typeface="Arial" pitchFamily="34" charset="0"/>
              </a:rPr>
              <a:t>≤ #children ≤2t</a:t>
            </a:r>
            <a:endParaRPr lang="en-US" altLang="he-IL" sz="2400" i="1" dirty="0" smtClean="0">
              <a:solidFill>
                <a:srgbClr val="006600"/>
              </a:solidFill>
              <a:latin typeface="Arial" pitchFamily="34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3399"/>
              </a:solidFill>
              <a:latin typeface="Arial" pitchFamily="34" charset="0"/>
            </a:endParaRPr>
          </a:p>
          <a:p>
            <a:pPr marL="457200" indent="-457200" algn="l"/>
            <a:endParaRPr lang="en-US" sz="2400" dirty="0">
              <a:solidFill>
                <a:srgbClr val="003399"/>
              </a:solidFill>
              <a:latin typeface="Arial" pitchFamily="34" charset="0"/>
            </a:endParaRPr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665163" y="162448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 b="1" dirty="0">
                <a:solidFill>
                  <a:srgbClr val="CC0066"/>
                </a:solidFill>
                <a:latin typeface="Arial" pitchFamily="34" charset="0"/>
              </a:rPr>
              <a:t>B-Trees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Example: a 4-way B-tree</a:t>
            </a:r>
          </a:p>
        </p:txBody>
      </p:sp>
      <p:sp>
        <p:nvSpPr>
          <p:cNvPr id="1002500" name="Text Box 4"/>
          <p:cNvSpPr txBox="1">
            <a:spLocks noChangeArrowheads="1"/>
          </p:cNvSpPr>
          <p:nvPr/>
        </p:nvSpPr>
        <p:spPr bwMode="auto">
          <a:xfrm>
            <a:off x="457200" y="4038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1" dirty="0">
                <a:latin typeface="Arial" pitchFamily="34" charset="0"/>
              </a:rPr>
              <a:t>           B-tree 				</a:t>
            </a:r>
            <a:r>
              <a:rPr lang="en-US" sz="2800" i="1" dirty="0" smtClean="0">
                <a:latin typeface="Arial" pitchFamily="34" charset="0"/>
              </a:rPr>
              <a:t>4-way </a:t>
            </a:r>
            <a:r>
              <a:rPr lang="en-US" sz="2800" i="1" dirty="0">
                <a:latin typeface="Arial" pitchFamily="34" charset="0"/>
              </a:rPr>
              <a:t>tree</a:t>
            </a:r>
            <a:endParaRPr lang="en-US" sz="2800" dirty="0">
              <a:solidFill>
                <a:srgbClr val="003399"/>
              </a:solidFill>
              <a:latin typeface="Arial" pitchFamily="34" charset="0"/>
            </a:endParaRP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304800" y="4572000"/>
            <a:ext cx="8229600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/>
            <a:r>
              <a:rPr lang="en-US" sz="2200" dirty="0">
                <a:solidFill>
                  <a:srgbClr val="CC0066"/>
                </a:solidFill>
              </a:rPr>
              <a:t>B-tree</a:t>
            </a:r>
          </a:p>
          <a:p>
            <a:pPr marL="457200" indent="-457200" algn="l"/>
            <a:r>
              <a:rPr lang="en-US" sz="2200" dirty="0">
                <a:solidFill>
                  <a:srgbClr val="CC0066"/>
                </a:solidFill>
              </a:rPr>
              <a:t>1</a:t>
            </a:r>
            <a:r>
              <a:rPr lang="en-US" sz="2200" dirty="0">
                <a:solidFill>
                  <a:srgbClr val="003399"/>
                </a:solidFill>
              </a:rPr>
              <a:t>. It is perfectly balanced: every leaf node is at the same depth.</a:t>
            </a:r>
            <a:r>
              <a:rPr lang="en-US" sz="2200" dirty="0"/>
              <a:t> </a:t>
            </a:r>
          </a:p>
          <a:p>
            <a:pPr marL="457200" indent="-457200" algn="l"/>
            <a:r>
              <a:rPr lang="en-US" sz="2200" dirty="0">
                <a:solidFill>
                  <a:srgbClr val="CC0066"/>
                </a:solidFill>
              </a:rPr>
              <a:t>2</a:t>
            </a:r>
            <a:r>
              <a:rPr lang="en-US" sz="2200" dirty="0">
                <a:solidFill>
                  <a:srgbClr val="003399"/>
                </a:solidFill>
              </a:rPr>
              <a:t>. Every node, except maybe the root, is at least </a:t>
            </a:r>
            <a:r>
              <a:rPr lang="en-US" sz="2200" dirty="0" smtClean="0">
                <a:solidFill>
                  <a:srgbClr val="003399"/>
                </a:solidFill>
              </a:rPr>
              <a:t>half-full</a:t>
            </a:r>
            <a:br>
              <a:rPr lang="en-US" sz="2200" dirty="0" smtClean="0">
                <a:solidFill>
                  <a:srgbClr val="003399"/>
                </a:solidFill>
              </a:rPr>
            </a:br>
            <a:r>
              <a:rPr lang="en-US" sz="2200" dirty="0" smtClean="0">
                <a:solidFill>
                  <a:srgbClr val="003399"/>
                </a:solidFill>
              </a:rPr>
              <a:t> </a:t>
            </a:r>
            <a:r>
              <a:rPr lang="en-US" altLang="he-IL" sz="2200" i="1" dirty="0" smtClean="0">
                <a:solidFill>
                  <a:srgbClr val="006600"/>
                </a:solidFill>
                <a:latin typeface="Arial" pitchFamily="34" charset="0"/>
              </a:rPr>
              <a:t>t-1</a:t>
            </a:r>
            <a:r>
              <a:rPr lang="en-US" sz="2200" i="1" dirty="0" smtClean="0">
                <a:solidFill>
                  <a:srgbClr val="006600"/>
                </a:solidFill>
                <a:latin typeface="Arial" pitchFamily="34" charset="0"/>
              </a:rPr>
              <a:t>≤ #keys ≤2t-1</a:t>
            </a:r>
            <a:endParaRPr lang="en-US" sz="2200" dirty="0">
              <a:solidFill>
                <a:srgbClr val="003399"/>
              </a:solidFill>
            </a:endParaRPr>
          </a:p>
          <a:p>
            <a:pPr marL="457200" indent="-457200" algn="l"/>
            <a:r>
              <a:rPr lang="en-US" altLang="he-IL" sz="2200" dirty="0">
                <a:solidFill>
                  <a:srgbClr val="CC0066"/>
                </a:solidFill>
              </a:rPr>
              <a:t>3</a:t>
            </a:r>
            <a:r>
              <a:rPr lang="en-US" altLang="he-IL" sz="2200" dirty="0">
                <a:solidFill>
                  <a:srgbClr val="003399"/>
                </a:solidFill>
              </a:rPr>
              <a:t>. Every internal node with</a:t>
            </a:r>
            <a:r>
              <a:rPr lang="en-US" altLang="he-IL" sz="2200" i="1" dirty="0">
                <a:solidFill>
                  <a:srgbClr val="006600"/>
                </a:solidFill>
              </a:rPr>
              <a:t> k </a:t>
            </a:r>
            <a:r>
              <a:rPr lang="en-US" altLang="he-IL" sz="2200" dirty="0">
                <a:solidFill>
                  <a:srgbClr val="003399"/>
                </a:solidFill>
              </a:rPr>
              <a:t>keys has </a:t>
            </a:r>
            <a:r>
              <a:rPr lang="en-US" altLang="he-IL" sz="2200" i="1" dirty="0">
                <a:solidFill>
                  <a:srgbClr val="006600"/>
                </a:solidFill>
              </a:rPr>
              <a:t>k+1</a:t>
            </a:r>
            <a:r>
              <a:rPr lang="en-US" altLang="he-IL" sz="2200" dirty="0">
                <a:solidFill>
                  <a:srgbClr val="003399"/>
                </a:solidFill>
              </a:rPr>
              <a:t> non-null </a:t>
            </a:r>
            <a:r>
              <a:rPr lang="en-US" altLang="he-IL" sz="2200" dirty="0" smtClean="0">
                <a:solidFill>
                  <a:srgbClr val="003399"/>
                </a:solidFill>
              </a:rPr>
              <a:t>children</a:t>
            </a:r>
            <a:endParaRPr lang="en-US" altLang="he-IL" sz="2200" dirty="0"/>
          </a:p>
        </p:txBody>
      </p:sp>
      <p:sp>
        <p:nvSpPr>
          <p:cNvPr id="1002511" name="Rectangle 15"/>
          <p:cNvSpPr>
            <a:spLocks noChangeArrowheads="1"/>
          </p:cNvSpPr>
          <p:nvPr/>
        </p:nvSpPr>
        <p:spPr bwMode="auto">
          <a:xfrm>
            <a:off x="1295400" y="1830388"/>
            <a:ext cx="1219200" cy="379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</a:t>
            </a:r>
          </a:p>
        </p:txBody>
      </p:sp>
      <p:sp>
        <p:nvSpPr>
          <p:cNvPr id="1002512" name="Rectangle 16"/>
          <p:cNvSpPr>
            <a:spLocks noChangeArrowheads="1"/>
          </p:cNvSpPr>
          <p:nvPr/>
        </p:nvSpPr>
        <p:spPr bwMode="auto">
          <a:xfrm>
            <a:off x="228600" y="2895600"/>
            <a:ext cx="990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0   5  10</a:t>
            </a:r>
          </a:p>
        </p:txBody>
      </p:sp>
      <p:sp>
        <p:nvSpPr>
          <p:cNvPr id="1002513" name="Rectangle 17"/>
          <p:cNvSpPr>
            <a:spLocks noChangeArrowheads="1"/>
          </p:cNvSpPr>
          <p:nvPr/>
        </p:nvSpPr>
        <p:spPr bwMode="auto">
          <a:xfrm>
            <a:off x="1447800" y="2895600"/>
            <a:ext cx="1066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25 35</a:t>
            </a:r>
          </a:p>
        </p:txBody>
      </p:sp>
      <p:sp>
        <p:nvSpPr>
          <p:cNvPr id="1002514" name="Rectangle 18"/>
          <p:cNvSpPr>
            <a:spLocks noChangeArrowheads="1"/>
          </p:cNvSpPr>
          <p:nvPr/>
        </p:nvSpPr>
        <p:spPr bwMode="auto">
          <a:xfrm>
            <a:off x="2667000" y="2895600"/>
            <a:ext cx="1066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45  55</a:t>
            </a:r>
          </a:p>
        </p:txBody>
      </p:sp>
      <p:sp>
        <p:nvSpPr>
          <p:cNvPr id="1002516" name="Line 20"/>
          <p:cNvSpPr>
            <a:spLocks noChangeShapeType="1"/>
          </p:cNvSpPr>
          <p:nvPr/>
        </p:nvSpPr>
        <p:spPr bwMode="auto">
          <a:xfrm>
            <a:off x="1765300" y="2209800"/>
            <a:ext cx="215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17" name="Line 21"/>
          <p:cNvSpPr>
            <a:spLocks noChangeShapeType="1"/>
          </p:cNvSpPr>
          <p:nvPr/>
        </p:nvSpPr>
        <p:spPr bwMode="auto">
          <a:xfrm>
            <a:off x="22098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2" name="Line 26"/>
          <p:cNvSpPr>
            <a:spLocks noChangeShapeType="1"/>
          </p:cNvSpPr>
          <p:nvPr/>
        </p:nvSpPr>
        <p:spPr bwMode="auto">
          <a:xfrm flipH="1">
            <a:off x="685800" y="2209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3" name="Line 27"/>
          <p:cNvSpPr>
            <a:spLocks noChangeShapeType="1"/>
          </p:cNvSpPr>
          <p:nvPr/>
        </p:nvSpPr>
        <p:spPr bwMode="auto">
          <a:xfrm>
            <a:off x="1752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4" name="Line 28"/>
          <p:cNvSpPr>
            <a:spLocks noChangeShapeType="1"/>
          </p:cNvSpPr>
          <p:nvPr/>
        </p:nvSpPr>
        <p:spPr bwMode="auto">
          <a:xfrm>
            <a:off x="2209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5" name="Line 29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6" name="Line 30"/>
          <p:cNvSpPr>
            <a:spLocks noChangeShapeType="1"/>
          </p:cNvSpPr>
          <p:nvPr/>
        </p:nvSpPr>
        <p:spPr bwMode="auto">
          <a:xfrm>
            <a:off x="533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7" name="Line 31"/>
          <p:cNvSpPr>
            <a:spLocks noChangeShapeType="1"/>
          </p:cNvSpPr>
          <p:nvPr/>
        </p:nvSpPr>
        <p:spPr bwMode="auto">
          <a:xfrm>
            <a:off x="838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8" name="Line 32"/>
          <p:cNvSpPr>
            <a:spLocks noChangeShapeType="1"/>
          </p:cNvSpPr>
          <p:nvPr/>
        </p:nvSpPr>
        <p:spPr bwMode="auto">
          <a:xfrm>
            <a:off x="1219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29" name="Line 33"/>
          <p:cNvSpPr>
            <a:spLocks noChangeShapeType="1"/>
          </p:cNvSpPr>
          <p:nvPr/>
        </p:nvSpPr>
        <p:spPr bwMode="auto">
          <a:xfrm>
            <a:off x="1828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30" name="Line 34"/>
          <p:cNvSpPr>
            <a:spLocks noChangeShapeType="1"/>
          </p:cNvSpPr>
          <p:nvPr/>
        </p:nvSpPr>
        <p:spPr bwMode="auto">
          <a:xfrm>
            <a:off x="2209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31" name="Line 35"/>
          <p:cNvSpPr>
            <a:spLocks noChangeShapeType="1"/>
          </p:cNvSpPr>
          <p:nvPr/>
        </p:nvSpPr>
        <p:spPr bwMode="auto">
          <a:xfrm>
            <a:off x="304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32" name="Line 36"/>
          <p:cNvSpPr>
            <a:spLocks noChangeShapeType="1"/>
          </p:cNvSpPr>
          <p:nvPr/>
        </p:nvSpPr>
        <p:spPr bwMode="auto">
          <a:xfrm>
            <a:off x="3429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33" name="Rectangle 37"/>
          <p:cNvSpPr>
            <a:spLocks noChangeArrowheads="1"/>
          </p:cNvSpPr>
          <p:nvPr/>
        </p:nvSpPr>
        <p:spPr bwMode="auto">
          <a:xfrm>
            <a:off x="5638800" y="1830388"/>
            <a:ext cx="1219200" cy="379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</a:t>
            </a:r>
          </a:p>
        </p:txBody>
      </p:sp>
      <p:sp>
        <p:nvSpPr>
          <p:cNvPr id="1002534" name="Rectangle 38"/>
          <p:cNvSpPr>
            <a:spLocks noChangeArrowheads="1"/>
          </p:cNvSpPr>
          <p:nvPr/>
        </p:nvSpPr>
        <p:spPr bwMode="auto">
          <a:xfrm>
            <a:off x="4572000" y="2895600"/>
            <a:ext cx="990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0   5  </a:t>
            </a:r>
          </a:p>
        </p:txBody>
      </p:sp>
      <p:sp>
        <p:nvSpPr>
          <p:cNvPr id="1002535" name="Rectangle 39"/>
          <p:cNvSpPr>
            <a:spLocks noChangeArrowheads="1"/>
          </p:cNvSpPr>
          <p:nvPr/>
        </p:nvSpPr>
        <p:spPr bwMode="auto">
          <a:xfrm>
            <a:off x="5791200" y="2895600"/>
            <a:ext cx="1066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25 35</a:t>
            </a:r>
          </a:p>
        </p:txBody>
      </p:sp>
      <p:sp>
        <p:nvSpPr>
          <p:cNvPr id="1002536" name="Rectangle 40"/>
          <p:cNvSpPr>
            <a:spLocks noChangeArrowheads="1"/>
          </p:cNvSpPr>
          <p:nvPr/>
        </p:nvSpPr>
        <p:spPr bwMode="auto">
          <a:xfrm>
            <a:off x="7010400" y="2895600"/>
            <a:ext cx="1066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45  55</a:t>
            </a:r>
          </a:p>
        </p:txBody>
      </p:sp>
      <p:sp>
        <p:nvSpPr>
          <p:cNvPr id="1002537" name="Line 41"/>
          <p:cNvSpPr>
            <a:spLocks noChangeShapeType="1"/>
          </p:cNvSpPr>
          <p:nvPr/>
        </p:nvSpPr>
        <p:spPr bwMode="auto">
          <a:xfrm>
            <a:off x="6108700" y="2209800"/>
            <a:ext cx="215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38" name="Line 42"/>
          <p:cNvSpPr>
            <a:spLocks noChangeShapeType="1"/>
          </p:cNvSpPr>
          <p:nvPr/>
        </p:nvSpPr>
        <p:spPr bwMode="auto">
          <a:xfrm>
            <a:off x="65532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39" name="Line 43"/>
          <p:cNvSpPr>
            <a:spLocks noChangeShapeType="1"/>
          </p:cNvSpPr>
          <p:nvPr/>
        </p:nvSpPr>
        <p:spPr bwMode="auto">
          <a:xfrm flipH="1">
            <a:off x="5029200" y="2209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0" name="Line 44"/>
          <p:cNvSpPr>
            <a:spLocks noChangeShapeType="1"/>
          </p:cNvSpPr>
          <p:nvPr/>
        </p:nvSpPr>
        <p:spPr bwMode="auto">
          <a:xfrm>
            <a:off x="6096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1" name="Line 45"/>
          <p:cNvSpPr>
            <a:spLocks noChangeShapeType="1"/>
          </p:cNvSpPr>
          <p:nvPr/>
        </p:nvSpPr>
        <p:spPr bwMode="auto">
          <a:xfrm>
            <a:off x="655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2" name="Line 46"/>
          <p:cNvSpPr>
            <a:spLocks noChangeShapeType="1"/>
          </p:cNvSpPr>
          <p:nvPr/>
        </p:nvSpPr>
        <p:spPr bwMode="auto">
          <a:xfrm>
            <a:off x="6858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3" name="Line 47"/>
          <p:cNvSpPr>
            <a:spLocks noChangeShapeType="1"/>
          </p:cNvSpPr>
          <p:nvPr/>
        </p:nvSpPr>
        <p:spPr bwMode="auto">
          <a:xfrm>
            <a:off x="4876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4" name="Line 48"/>
          <p:cNvSpPr>
            <a:spLocks noChangeShapeType="1"/>
          </p:cNvSpPr>
          <p:nvPr/>
        </p:nvSpPr>
        <p:spPr bwMode="auto">
          <a:xfrm>
            <a:off x="5181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5" name="Line 49"/>
          <p:cNvSpPr>
            <a:spLocks noChangeShapeType="1"/>
          </p:cNvSpPr>
          <p:nvPr/>
        </p:nvSpPr>
        <p:spPr bwMode="auto">
          <a:xfrm>
            <a:off x="5562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6" name="Line 50"/>
          <p:cNvSpPr>
            <a:spLocks noChangeShapeType="1"/>
          </p:cNvSpPr>
          <p:nvPr/>
        </p:nvSpPr>
        <p:spPr bwMode="auto">
          <a:xfrm>
            <a:off x="6172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7" name="Line 51"/>
          <p:cNvSpPr>
            <a:spLocks noChangeShapeType="1"/>
          </p:cNvSpPr>
          <p:nvPr/>
        </p:nvSpPr>
        <p:spPr bwMode="auto">
          <a:xfrm>
            <a:off x="6553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8" name="Line 52"/>
          <p:cNvSpPr>
            <a:spLocks noChangeShapeType="1"/>
          </p:cNvSpPr>
          <p:nvPr/>
        </p:nvSpPr>
        <p:spPr bwMode="auto">
          <a:xfrm>
            <a:off x="7391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49" name="Line 53"/>
          <p:cNvSpPr>
            <a:spLocks noChangeShapeType="1"/>
          </p:cNvSpPr>
          <p:nvPr/>
        </p:nvSpPr>
        <p:spPr bwMode="auto">
          <a:xfrm>
            <a:off x="7772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50" name="Rectangle 54"/>
          <p:cNvSpPr>
            <a:spLocks noChangeArrowheads="1"/>
          </p:cNvSpPr>
          <p:nvPr/>
        </p:nvSpPr>
        <p:spPr bwMode="auto">
          <a:xfrm>
            <a:off x="4724400" y="3657600"/>
            <a:ext cx="990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10</a:t>
            </a:r>
          </a:p>
        </p:txBody>
      </p:sp>
      <p:sp>
        <p:nvSpPr>
          <p:cNvPr id="1002551" name="Line 55"/>
          <p:cNvSpPr>
            <a:spLocks noChangeShapeType="1"/>
          </p:cNvSpPr>
          <p:nvPr/>
        </p:nvSpPr>
        <p:spPr bwMode="auto">
          <a:xfrm flipH="1">
            <a:off x="5105400" y="3276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52" name="Line 56"/>
          <p:cNvSpPr>
            <a:spLocks noChangeShapeType="1"/>
          </p:cNvSpPr>
          <p:nvPr/>
        </p:nvSpPr>
        <p:spPr bwMode="auto">
          <a:xfrm>
            <a:off x="5105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2553" name="Line 57"/>
          <p:cNvSpPr>
            <a:spLocks noChangeShapeType="1"/>
          </p:cNvSpPr>
          <p:nvPr/>
        </p:nvSpPr>
        <p:spPr bwMode="auto">
          <a:xfrm>
            <a:off x="548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</a:t>
            </a:r>
            <a:r>
              <a:rPr lang="en-US">
                <a:solidFill>
                  <a:srgbClr val="9900CC"/>
                </a:solidFill>
              </a:rPr>
              <a:t> </a:t>
            </a:r>
            <a:r>
              <a:rPr lang="en-US"/>
              <a:t>Height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458200" cy="4779678"/>
          </a:xfrm>
        </p:spPr>
        <p:txBody>
          <a:bodyPr>
            <a:normAutofit/>
          </a:bodyPr>
          <a:lstStyle/>
          <a:p>
            <a:pPr>
              <a:buFont typeface="MT Extra" pitchFamily="18" charset="2"/>
              <a:buNone/>
            </a:pPr>
            <a:r>
              <a:rPr lang="en-US" altLang="he-IL" sz="2400" b="1" dirty="0">
                <a:solidFill>
                  <a:srgbClr val="CC0066"/>
                </a:solidFill>
              </a:rPr>
              <a:t>Claim:</a:t>
            </a:r>
            <a:r>
              <a:rPr lang="en-US" altLang="he-IL" sz="2400" dirty="0"/>
              <a:t>  any B-tree  with </a:t>
            </a:r>
            <a:r>
              <a:rPr lang="en-US" altLang="he-IL" sz="2400" i="1" dirty="0">
                <a:solidFill>
                  <a:srgbClr val="006600"/>
                </a:solidFill>
              </a:rPr>
              <a:t>n</a:t>
            </a:r>
            <a:r>
              <a:rPr lang="en-US" altLang="he-IL" sz="2800" dirty="0"/>
              <a:t> </a:t>
            </a:r>
            <a:r>
              <a:rPr lang="en-US" altLang="he-IL" sz="2400" dirty="0"/>
              <a:t>keys, height </a:t>
            </a:r>
            <a:r>
              <a:rPr lang="en-US" altLang="he-IL" sz="2400" i="1" dirty="0">
                <a:solidFill>
                  <a:srgbClr val="006600"/>
                </a:solidFill>
              </a:rPr>
              <a:t>h</a:t>
            </a:r>
            <a:r>
              <a:rPr lang="en-US" altLang="he-IL" sz="2000" i="1" dirty="0">
                <a:solidFill>
                  <a:srgbClr val="006600"/>
                </a:solidFill>
              </a:rPr>
              <a:t> </a:t>
            </a:r>
            <a:r>
              <a:rPr lang="en-US" altLang="he-IL" sz="2400" dirty="0"/>
              <a:t>and minimum degree </a:t>
            </a:r>
            <a:r>
              <a:rPr lang="en-US" altLang="he-IL" sz="2400" i="1" dirty="0">
                <a:solidFill>
                  <a:srgbClr val="006600"/>
                </a:solidFill>
              </a:rPr>
              <a:t>t </a:t>
            </a:r>
            <a:r>
              <a:rPr lang="en-US" altLang="he-IL" sz="2400" dirty="0"/>
              <a:t>satisfies:</a:t>
            </a:r>
            <a:endParaRPr lang="en-US" altLang="he-IL" sz="2400" dirty="0" smtClean="0"/>
          </a:p>
          <a:p>
            <a:pPr>
              <a:buFont typeface="MT Extra" pitchFamily="18" charset="2"/>
              <a:buNone/>
            </a:pPr>
            <a:endParaRPr lang="en-US" altLang="he-IL" sz="2400" b="1" dirty="0" smtClean="0">
              <a:solidFill>
                <a:srgbClr val="CC0066"/>
              </a:solidFill>
            </a:endParaRPr>
          </a:p>
          <a:p>
            <a:pPr>
              <a:buFont typeface="MT Extra" pitchFamily="18" charset="2"/>
              <a:buNone/>
            </a:pPr>
            <a:endParaRPr lang="en-US" altLang="he-IL" sz="2400" b="1" dirty="0">
              <a:solidFill>
                <a:srgbClr val="CC0066"/>
              </a:solidFill>
            </a:endParaRPr>
          </a:p>
          <a:p>
            <a:pPr>
              <a:buFont typeface="MT Extra" pitchFamily="18" charset="2"/>
              <a:buNone/>
            </a:pPr>
            <a:r>
              <a:rPr lang="en-US" altLang="he-IL" sz="2400" b="1" dirty="0" smtClean="0">
                <a:solidFill>
                  <a:srgbClr val="CC0066"/>
                </a:solidFill>
              </a:rPr>
              <a:t>Proof</a:t>
            </a:r>
            <a:r>
              <a:rPr lang="en-US" altLang="he-IL" sz="2400" b="1" dirty="0">
                <a:solidFill>
                  <a:srgbClr val="CC0066"/>
                </a:solidFill>
              </a:rPr>
              <a:t>:</a:t>
            </a:r>
            <a:r>
              <a:rPr lang="en-US" altLang="he-IL" sz="2400" dirty="0"/>
              <a:t> </a:t>
            </a:r>
          </a:p>
          <a:p>
            <a:r>
              <a:rPr lang="en-US" altLang="he-IL" sz="2400" dirty="0"/>
              <a:t>The </a:t>
            </a:r>
            <a:r>
              <a:rPr lang="en-US" altLang="he-IL" sz="2400" dirty="0" smtClean="0"/>
              <a:t>minimum number </a:t>
            </a:r>
            <a:r>
              <a:rPr lang="en-US" altLang="he-IL" sz="2400" dirty="0"/>
              <a:t>of KEYS </a:t>
            </a:r>
            <a:r>
              <a:rPr lang="en-US" altLang="he-IL" sz="2400" dirty="0" smtClean="0"/>
              <a:t>for </a:t>
            </a:r>
            <a:r>
              <a:rPr lang="en-US" altLang="he-IL" sz="2400" dirty="0"/>
              <a:t>a tree with </a:t>
            </a:r>
            <a:r>
              <a:rPr lang="en-US" altLang="he-IL" sz="2400" dirty="0" smtClean="0"/>
              <a:t>height </a:t>
            </a:r>
            <a:r>
              <a:rPr lang="en-US" altLang="he-IL" sz="2400" i="1" dirty="0" smtClean="0">
                <a:solidFill>
                  <a:srgbClr val="006600"/>
                </a:solidFill>
              </a:rPr>
              <a:t>h</a:t>
            </a:r>
            <a:r>
              <a:rPr lang="en-US" altLang="he-IL" sz="2400" dirty="0" smtClean="0"/>
              <a:t> is obtained</a:t>
            </a:r>
            <a:r>
              <a:rPr lang="en-US" altLang="he-IL" sz="2400" dirty="0" smtClean="0">
                <a:solidFill>
                  <a:srgbClr val="FF0000"/>
                </a:solidFill>
              </a:rPr>
              <a:t> </a:t>
            </a:r>
            <a:r>
              <a:rPr lang="en-US" altLang="he-IL" sz="2400" dirty="0" smtClean="0"/>
              <a:t>when:</a:t>
            </a:r>
          </a:p>
          <a:p>
            <a:pPr lvl="1"/>
            <a:r>
              <a:rPr lang="en-US" altLang="he-IL" sz="2000" dirty="0" smtClean="0"/>
              <a:t>The </a:t>
            </a:r>
            <a:r>
              <a:rPr lang="en-US" altLang="he-IL" sz="2000" dirty="0"/>
              <a:t>root contains one </a:t>
            </a:r>
            <a:r>
              <a:rPr lang="en-US" altLang="he-IL" sz="2000" dirty="0" smtClean="0"/>
              <a:t>key</a:t>
            </a:r>
          </a:p>
          <a:p>
            <a:pPr lvl="1"/>
            <a:r>
              <a:rPr lang="en-US" altLang="he-IL" sz="2000" dirty="0" smtClean="0"/>
              <a:t>All </a:t>
            </a:r>
            <a:r>
              <a:rPr lang="en-US" altLang="he-IL" sz="2000" dirty="0"/>
              <a:t>other nodes </a:t>
            </a:r>
            <a:r>
              <a:rPr lang="en-US" altLang="he-IL" sz="2000" dirty="0" smtClean="0"/>
              <a:t>contain</a:t>
            </a:r>
            <a:r>
              <a:rPr lang="en-US" altLang="he-IL" sz="2400" dirty="0" smtClean="0"/>
              <a:t> </a:t>
            </a:r>
            <a:r>
              <a:rPr lang="en-US" altLang="he-IL" sz="2000" i="1" dirty="0">
                <a:solidFill>
                  <a:srgbClr val="006600"/>
                </a:solidFill>
              </a:rPr>
              <a:t>t-1 </a:t>
            </a:r>
            <a:r>
              <a:rPr lang="en-US" altLang="he-IL" sz="2000" dirty="0" smtClean="0"/>
              <a:t>keys</a:t>
            </a:r>
            <a:endParaRPr lang="en-US" altLang="he-IL" sz="2000" dirty="0"/>
          </a:p>
          <a:p>
            <a:endParaRPr lang="en-US" altLang="he-IL" sz="2400" dirty="0" smtClean="0"/>
          </a:p>
          <a:p>
            <a:pPr>
              <a:buFont typeface="MT Extra" pitchFamily="18" charset="2"/>
              <a:buNone/>
            </a:pPr>
            <a:endParaRPr lang="en-US" altLang="he-IL" sz="2400" dirty="0" smtClean="0"/>
          </a:p>
          <a:p>
            <a:pPr>
              <a:buFont typeface="MT Extra" pitchFamily="18" charset="2"/>
              <a:buNone/>
            </a:pPr>
            <a:endParaRPr lang="en-US" sz="2400" dirty="0"/>
          </a:p>
        </p:txBody>
      </p:sp>
      <p:graphicFrame>
        <p:nvGraphicFramePr>
          <p:cNvPr id="1059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9775" y="2343944"/>
          <a:ext cx="1520825" cy="725488"/>
        </p:xfrm>
        <a:graphic>
          <a:graphicData uri="http://schemas.openxmlformats.org/presentationml/2006/ole">
            <p:oleObj spid="_x0000_s44034" name="Equation" r:id="rId4" imgW="825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B-Tree: Insert </a:t>
            </a:r>
            <a:r>
              <a:rPr lang="en-US" dirty="0" smtClean="0">
                <a:solidFill>
                  <a:srgbClr val="006600"/>
                </a:solidFill>
              </a:rPr>
              <a:t>X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001000" cy="4495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 dirty="0" smtClean="0"/>
              <a:t>As in </a:t>
            </a:r>
            <a:r>
              <a:rPr lang="en-US" sz="2400" i="1" dirty="0" smtClean="0"/>
              <a:t>M-way</a:t>
            </a:r>
            <a:r>
              <a:rPr lang="en-US" sz="2400" dirty="0" smtClean="0"/>
              <a:t> </a:t>
            </a:r>
            <a:r>
              <a:rPr lang="en-US" sz="2400" dirty="0"/>
              <a:t>tree find the leaf node to which </a:t>
            </a:r>
            <a:r>
              <a:rPr lang="en-US" sz="2400" i="1" dirty="0">
                <a:solidFill>
                  <a:srgbClr val="006600"/>
                </a:solidFill>
              </a:rPr>
              <a:t>X</a:t>
            </a:r>
            <a:r>
              <a:rPr lang="en-US" sz="2400" i="1" dirty="0"/>
              <a:t> </a:t>
            </a:r>
            <a:r>
              <a:rPr lang="en-US" sz="2400" dirty="0"/>
              <a:t>should be </a:t>
            </a:r>
            <a:r>
              <a:rPr lang="en-US" sz="2400" dirty="0" smtClean="0"/>
              <a:t>added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/>
              <a:t>Add </a:t>
            </a:r>
            <a:r>
              <a:rPr lang="en-US" sz="2400" i="1" dirty="0">
                <a:solidFill>
                  <a:srgbClr val="006600"/>
                </a:solidFill>
              </a:rPr>
              <a:t>X</a:t>
            </a:r>
            <a:r>
              <a:rPr lang="en-US" sz="2400" dirty="0"/>
              <a:t> to this node in the appropriate place among the values already </a:t>
            </a:r>
            <a:r>
              <a:rPr lang="en-US" sz="2400" dirty="0" smtClean="0"/>
              <a:t>there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(there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are no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subtrees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to worry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about)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Number of values in the node after adding the key:</a:t>
            </a:r>
          </a:p>
          <a:p>
            <a:pPr marL="1009650" lvl="1" indent="-609600"/>
            <a:r>
              <a:rPr lang="en-US" sz="2400" dirty="0" smtClean="0"/>
              <a:t>Fewer than </a:t>
            </a:r>
            <a:r>
              <a:rPr lang="en-US" sz="2400" i="1" dirty="0" smtClean="0">
                <a:solidFill>
                  <a:srgbClr val="006600"/>
                </a:solidFill>
              </a:rPr>
              <a:t>2t-1: </a:t>
            </a:r>
            <a:r>
              <a:rPr lang="en-US" sz="2400" dirty="0" smtClean="0"/>
              <a:t>done </a:t>
            </a:r>
          </a:p>
          <a:p>
            <a:pPr marL="1009650" lvl="1" indent="-609600"/>
            <a:r>
              <a:rPr lang="en-US" sz="2400" dirty="0" smtClean="0"/>
              <a:t>Equal to </a:t>
            </a:r>
            <a:r>
              <a:rPr lang="en-US" sz="2400" i="1" dirty="0" smtClean="0">
                <a:solidFill>
                  <a:srgbClr val="006600"/>
                </a:solidFill>
              </a:rPr>
              <a:t>2t: </a:t>
            </a:r>
            <a:r>
              <a:rPr lang="en-US" sz="2400" i="1" dirty="0" smtClean="0">
                <a:solidFill>
                  <a:srgbClr val="990033"/>
                </a:solidFill>
              </a:rPr>
              <a:t>overflowed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/>
              <a:t>Fix overflowed </a:t>
            </a:r>
            <a:r>
              <a:rPr lang="en-US" sz="2400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dirty="0"/>
              <a:t>an </a:t>
            </a:r>
            <a:r>
              <a:rPr lang="en-US" dirty="0" smtClean="0"/>
              <a:t>Overflowed</a:t>
            </a:r>
            <a:endParaRPr lang="en-US" dirty="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 dirty="0"/>
              <a:t>Split the node into three </a:t>
            </a:r>
            <a:r>
              <a:rPr lang="en-US" sz="2400" dirty="0" smtClean="0"/>
              <a:t>parts,</a:t>
            </a:r>
            <a:r>
              <a:rPr lang="en-US" sz="2400" i="1" dirty="0" smtClean="0">
                <a:solidFill>
                  <a:srgbClr val="006600"/>
                </a:solidFill>
              </a:rPr>
              <a:t> M=2t</a:t>
            </a:r>
            <a:r>
              <a:rPr lang="en-US" sz="2400" dirty="0" smtClean="0"/>
              <a:t>: </a:t>
            </a:r>
            <a:endParaRPr lang="en-US" sz="2400" dirty="0"/>
          </a:p>
          <a:p>
            <a:pPr marL="990600" lvl="1" indent="-533400"/>
            <a:r>
              <a:rPr lang="en-US" sz="2400" dirty="0">
                <a:solidFill>
                  <a:srgbClr val="990033"/>
                </a:solidFill>
              </a:rPr>
              <a:t>Left</a:t>
            </a:r>
            <a:r>
              <a:rPr lang="en-US" sz="2400" dirty="0"/>
              <a:t>: the first 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6600"/>
                </a:solidFill>
              </a:rPr>
              <a:t>t </a:t>
            </a:r>
            <a:r>
              <a:rPr lang="en-US" sz="2400" dirty="0" smtClean="0"/>
              <a:t>values, become a left child node </a:t>
            </a:r>
            <a:endParaRPr lang="en-US" sz="2400" dirty="0"/>
          </a:p>
          <a:p>
            <a:pPr marL="990600" lvl="1" indent="-533400"/>
            <a:r>
              <a:rPr lang="en-US" sz="2400" dirty="0">
                <a:solidFill>
                  <a:srgbClr val="990033"/>
                </a:solidFill>
              </a:rPr>
              <a:t>Middle</a:t>
            </a:r>
            <a:r>
              <a:rPr lang="en-US" sz="2400" dirty="0"/>
              <a:t>: the middle value </a:t>
            </a:r>
            <a:r>
              <a:rPr lang="en-US" sz="2400" dirty="0" smtClean="0"/>
              <a:t>at </a:t>
            </a:r>
            <a:r>
              <a:rPr lang="en-US" sz="2400" dirty="0"/>
              <a:t>position </a:t>
            </a:r>
            <a:r>
              <a:rPr lang="en-US" sz="2400" i="1" dirty="0" smtClean="0">
                <a:solidFill>
                  <a:srgbClr val="006600"/>
                </a:solidFill>
              </a:rPr>
              <a:t>t</a:t>
            </a:r>
            <a:r>
              <a:rPr lang="en-US" sz="2400" dirty="0" smtClean="0"/>
              <a:t>, goes up to parent</a:t>
            </a:r>
            <a:endParaRPr lang="en-US" sz="2400" dirty="0"/>
          </a:p>
          <a:p>
            <a:pPr marL="990600" lvl="1" indent="-533400"/>
            <a:r>
              <a:rPr lang="en-US" sz="2400" dirty="0">
                <a:solidFill>
                  <a:srgbClr val="990033"/>
                </a:solidFill>
              </a:rPr>
              <a:t>Right</a:t>
            </a:r>
            <a:r>
              <a:rPr lang="en-US" sz="2400" dirty="0"/>
              <a:t>: the last </a:t>
            </a:r>
            <a:r>
              <a:rPr lang="en-US" sz="2400" i="1" dirty="0" smtClean="0">
                <a:solidFill>
                  <a:srgbClr val="006600"/>
                </a:solidFill>
              </a:rPr>
              <a:t>t-1 </a:t>
            </a:r>
            <a:r>
              <a:rPr lang="en-US" sz="2400" dirty="0" smtClean="0"/>
              <a:t>values, become a right child node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Continue </a:t>
            </a:r>
            <a:r>
              <a:rPr lang="en-US" sz="2400" dirty="0"/>
              <a:t>with the parent: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/>
              <a:t>Until no overflow occurs in the parent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/>
              <a:t>If the root overflows, split it too, and create a new root node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1143000" y="609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sz="1600" dirty="0">
                <a:latin typeface="Times New Roman (Hebrew)" pitchFamily="18" charset="0"/>
              </a:rPr>
              <a:t>y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1524000" y="5105402"/>
            <a:ext cx="6477000" cy="1634379"/>
            <a:chOff x="1177925" y="3810000"/>
            <a:chExt cx="7645400" cy="2288130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600200" y="4114800"/>
              <a:ext cx="1752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en-US">
                  <a:latin typeface="Times New Roman"/>
                </a:rPr>
                <a:t>…</a:t>
              </a:r>
              <a:r>
                <a:rPr lang="en-US" altLang="en-US">
                  <a:latin typeface="Times New Roman (Hebrew)" pitchFamily="18" charset="0"/>
                </a:rPr>
                <a:t> 56   98 </a:t>
              </a:r>
              <a:r>
                <a:rPr lang="en-US" altLang="en-US">
                  <a:latin typeface="Times New Roman"/>
                </a:rPr>
                <a:t>…</a:t>
              </a:r>
              <a:r>
                <a:rPr lang="en-US" altLang="en-US">
                  <a:latin typeface="Times New Roman (Hebrew)" pitchFamily="18" charset="0"/>
                </a:rPr>
                <a:t>.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219199" y="5257797"/>
              <a:ext cx="3196777" cy="472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en-US" dirty="0" smtClean="0">
                  <a:latin typeface="Times New Roman (Hebrew)" pitchFamily="18" charset="0"/>
                </a:rPr>
                <a:t>  </a:t>
              </a:r>
              <a:r>
                <a:rPr lang="en-US" altLang="en-US" dirty="0">
                  <a:latin typeface="Times New Roman (Hebrew)" pitchFamily="18" charset="0"/>
                </a:rPr>
                <a:t>60  65  68  83  86 90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571994" y="4149725"/>
              <a:ext cx="2346325" cy="422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en-US" dirty="0">
                  <a:latin typeface="Times New Roman"/>
                </a:rPr>
                <a:t>…</a:t>
              </a:r>
              <a:r>
                <a:rPr lang="en-US" altLang="en-US" dirty="0">
                  <a:latin typeface="Times New Roman (Hebrew)" pitchFamily="18" charset="0"/>
                </a:rPr>
                <a:t> 56  68  98  </a:t>
              </a:r>
              <a:r>
                <a:rPr lang="en-US" altLang="en-US" dirty="0">
                  <a:latin typeface="Times New Roman"/>
                </a:rPr>
                <a:t>…</a:t>
              </a:r>
              <a:r>
                <a:rPr lang="en-US" altLang="en-US" dirty="0">
                  <a:latin typeface="Times New Roman (Hebrew)" pitchFamily="18" charset="0"/>
                </a:rPr>
                <a:t>.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5334000" y="5334000"/>
              <a:ext cx="1355725" cy="4984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en-US" dirty="0" smtClean="0">
                  <a:latin typeface="Times New Roman (Hebrew)" pitchFamily="18" charset="0"/>
                </a:rPr>
                <a:t> </a:t>
              </a:r>
              <a:r>
                <a:rPr lang="en-US" altLang="en-US" dirty="0">
                  <a:latin typeface="Times New Roman (Hebrew)" pitchFamily="18" charset="0"/>
                </a:rPr>
                <a:t>60  65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010400" y="5334000"/>
              <a:ext cx="1812925" cy="4984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en-US">
                  <a:latin typeface="Times New Roman (Hebrew)" pitchFamily="18" charset="0"/>
                </a:rPr>
                <a:t>83  86  90</a:t>
              </a: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3886200" y="4572000"/>
              <a:ext cx="1219200" cy="533400"/>
            </a:xfrm>
            <a:prstGeom prst="rightArrow">
              <a:avLst>
                <a:gd name="adj1" fmla="val 50000"/>
                <a:gd name="adj2" fmla="val 5714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split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540000" y="381000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sz="1600" dirty="0"/>
                <a:t>J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082800" y="3810000"/>
              <a:ext cx="184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US" altLang="he-IL" sz="1600" dirty="0">
                <a:latin typeface="Times New Roman (Hebrew)" pitchFamily="18" charset="0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177925" y="4100513"/>
              <a:ext cx="285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sz="1600">
                  <a:latin typeface="Times New Roman (Hebrew)" pitchFamily="18" charset="0"/>
                </a:rPr>
                <a:t>x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5140325" y="4176713"/>
              <a:ext cx="285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sz="1600">
                  <a:latin typeface="Times New Roman (Hebrew)" pitchFamily="18" charset="0"/>
                </a:rPr>
                <a:t>x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029200" y="5486400"/>
              <a:ext cx="285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sz="1600" dirty="0">
                  <a:latin typeface="Times New Roman (Hebrew)" pitchFamily="18" charset="0"/>
                </a:rPr>
                <a:t>y</a:t>
              </a: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6731000" y="5410200"/>
              <a:ext cx="2746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sz="1600">
                  <a:latin typeface="Times New Roman (Hebrew)" pitchFamily="18" charset="0"/>
                </a:rPr>
                <a:t>z</a:t>
              </a: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6797675" y="4398963"/>
              <a:ext cx="666750" cy="8778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H="1">
              <a:off x="5764213" y="4381500"/>
              <a:ext cx="617537" cy="952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2514600" y="4419600"/>
              <a:ext cx="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6397584" y="4064710"/>
              <a:ext cx="5334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2265668" y="5090158"/>
              <a:ext cx="0" cy="9905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2753054" y="5107531"/>
              <a:ext cx="0" cy="9905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example</a:t>
            </a:r>
          </a:p>
        </p:txBody>
      </p:sp>
      <p:sp>
        <p:nvSpPr>
          <p:cNvPr id="1008719" name="Rectangle 79"/>
          <p:cNvSpPr>
            <a:spLocks noChangeArrowheads="1"/>
          </p:cNvSpPr>
          <p:nvPr/>
        </p:nvSpPr>
        <p:spPr bwMode="auto">
          <a:xfrm>
            <a:off x="2819400" y="2209800"/>
            <a:ext cx="2438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20    40      60      80</a:t>
            </a:r>
          </a:p>
        </p:txBody>
      </p:sp>
      <p:sp>
        <p:nvSpPr>
          <p:cNvPr id="1008720" name="Rectangle 80"/>
          <p:cNvSpPr>
            <a:spLocks noChangeArrowheads="1"/>
          </p:cNvSpPr>
          <p:nvPr/>
        </p:nvSpPr>
        <p:spPr bwMode="auto">
          <a:xfrm>
            <a:off x="228600" y="3276600"/>
            <a:ext cx="1981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0    5    10    15</a:t>
            </a:r>
          </a:p>
        </p:txBody>
      </p:sp>
      <p:sp>
        <p:nvSpPr>
          <p:cNvPr id="1008721" name="Rectangle 81"/>
          <p:cNvSpPr>
            <a:spLocks noChangeArrowheads="1"/>
          </p:cNvSpPr>
          <p:nvPr/>
        </p:nvSpPr>
        <p:spPr bwMode="auto">
          <a:xfrm>
            <a:off x="2438400" y="32766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</a:t>
            </a:r>
          </a:p>
        </p:txBody>
      </p:sp>
      <p:sp>
        <p:nvSpPr>
          <p:cNvPr id="1008722" name="Rectangle 82"/>
          <p:cNvSpPr>
            <a:spLocks noChangeArrowheads="1"/>
          </p:cNvSpPr>
          <p:nvPr/>
        </p:nvSpPr>
        <p:spPr bwMode="auto">
          <a:xfrm>
            <a:off x="3657600" y="32766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  </a:t>
            </a:r>
            <a:r>
              <a:rPr lang="en-US" altLang="en-US" sz="2000" dirty="0" smtClean="0">
                <a:latin typeface="Times New Roman (Hebrew)" pitchFamily="18" charset="0"/>
              </a:rPr>
              <a:t> 55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08723" name="Rectangle 83"/>
          <p:cNvSpPr>
            <a:spLocks noChangeArrowheads="1"/>
          </p:cNvSpPr>
          <p:nvPr/>
        </p:nvSpPr>
        <p:spPr bwMode="auto">
          <a:xfrm>
            <a:off x="7467600" y="32766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87    98</a:t>
            </a:r>
          </a:p>
        </p:txBody>
      </p:sp>
      <p:sp>
        <p:nvSpPr>
          <p:cNvPr id="1008724" name="Line 84"/>
          <p:cNvSpPr>
            <a:spLocks noChangeShapeType="1"/>
          </p:cNvSpPr>
          <p:nvPr/>
        </p:nvSpPr>
        <p:spPr bwMode="auto">
          <a:xfrm flipH="1">
            <a:off x="1295400" y="2438400"/>
            <a:ext cx="1617663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25" name="Line 85"/>
          <p:cNvSpPr>
            <a:spLocks noChangeShapeType="1"/>
          </p:cNvSpPr>
          <p:nvPr/>
        </p:nvSpPr>
        <p:spPr bwMode="auto">
          <a:xfrm flipH="1">
            <a:off x="3048000" y="2495550"/>
            <a:ext cx="24130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26" name="Line 86"/>
          <p:cNvSpPr>
            <a:spLocks noChangeShapeType="1"/>
          </p:cNvSpPr>
          <p:nvPr/>
        </p:nvSpPr>
        <p:spPr bwMode="auto">
          <a:xfrm>
            <a:off x="3935413" y="2419351"/>
            <a:ext cx="195262" cy="80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27" name="Line 87"/>
          <p:cNvSpPr>
            <a:spLocks noChangeShapeType="1"/>
          </p:cNvSpPr>
          <p:nvPr/>
        </p:nvSpPr>
        <p:spPr bwMode="auto">
          <a:xfrm>
            <a:off x="4449763" y="2478088"/>
            <a:ext cx="1301750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28" name="Line 88"/>
          <p:cNvSpPr>
            <a:spLocks noChangeShapeType="1"/>
          </p:cNvSpPr>
          <p:nvPr/>
        </p:nvSpPr>
        <p:spPr bwMode="auto">
          <a:xfrm>
            <a:off x="5103813" y="2438400"/>
            <a:ext cx="2363787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29" name="Text Box 89"/>
          <p:cNvSpPr txBox="1">
            <a:spLocks noChangeArrowheads="1"/>
          </p:cNvSpPr>
          <p:nvPr/>
        </p:nvSpPr>
        <p:spPr bwMode="auto">
          <a:xfrm>
            <a:off x="304800" y="4114800"/>
            <a:ext cx="1293813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Insert 3:</a:t>
            </a:r>
          </a:p>
        </p:txBody>
      </p:sp>
      <p:sp>
        <p:nvSpPr>
          <p:cNvPr id="1008730" name="Rectangle 90"/>
          <p:cNvSpPr>
            <a:spLocks noChangeArrowheads="1"/>
          </p:cNvSpPr>
          <p:nvPr/>
        </p:nvSpPr>
        <p:spPr bwMode="auto">
          <a:xfrm>
            <a:off x="2895600" y="4267200"/>
            <a:ext cx="2438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20      40       60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80</a:t>
            </a:r>
          </a:p>
        </p:txBody>
      </p:sp>
      <p:sp>
        <p:nvSpPr>
          <p:cNvPr id="1008731" name="Rectangle 91"/>
          <p:cNvSpPr>
            <a:spLocks noChangeArrowheads="1"/>
          </p:cNvSpPr>
          <p:nvPr/>
        </p:nvSpPr>
        <p:spPr bwMode="auto">
          <a:xfrm>
            <a:off x="304800" y="5334000"/>
            <a:ext cx="21336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0    3    5    10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15</a:t>
            </a:r>
          </a:p>
        </p:txBody>
      </p:sp>
      <p:sp>
        <p:nvSpPr>
          <p:cNvPr id="1008732" name="Rectangle 92"/>
          <p:cNvSpPr>
            <a:spLocks noChangeArrowheads="1"/>
          </p:cNvSpPr>
          <p:nvPr/>
        </p:nvSpPr>
        <p:spPr bwMode="auto">
          <a:xfrm>
            <a:off x="2514600" y="5334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</a:t>
            </a:r>
          </a:p>
        </p:txBody>
      </p:sp>
      <p:sp>
        <p:nvSpPr>
          <p:cNvPr id="1008733" name="Rectangle 93"/>
          <p:cNvSpPr>
            <a:spLocks noChangeArrowheads="1"/>
          </p:cNvSpPr>
          <p:nvPr/>
        </p:nvSpPr>
        <p:spPr bwMode="auto">
          <a:xfrm>
            <a:off x="3733800" y="5334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45      55</a:t>
            </a:r>
          </a:p>
        </p:txBody>
      </p:sp>
      <p:sp>
        <p:nvSpPr>
          <p:cNvPr id="1008734" name="Line 94"/>
          <p:cNvSpPr>
            <a:spLocks noChangeShapeType="1"/>
          </p:cNvSpPr>
          <p:nvPr/>
        </p:nvSpPr>
        <p:spPr bwMode="auto">
          <a:xfrm flipH="1">
            <a:off x="1447800" y="4438650"/>
            <a:ext cx="1579563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35" name="Line 95"/>
          <p:cNvSpPr>
            <a:spLocks noChangeShapeType="1"/>
          </p:cNvSpPr>
          <p:nvPr/>
        </p:nvSpPr>
        <p:spPr bwMode="auto">
          <a:xfrm flipH="1">
            <a:off x="3146425" y="4518025"/>
            <a:ext cx="411163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36" name="Line 96"/>
          <p:cNvSpPr>
            <a:spLocks noChangeShapeType="1"/>
          </p:cNvSpPr>
          <p:nvPr/>
        </p:nvSpPr>
        <p:spPr bwMode="auto">
          <a:xfrm>
            <a:off x="4187825" y="4533900"/>
            <a:ext cx="155575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37" name="Line 97"/>
          <p:cNvSpPr>
            <a:spLocks noChangeShapeType="1"/>
          </p:cNvSpPr>
          <p:nvPr/>
        </p:nvSpPr>
        <p:spPr bwMode="auto">
          <a:xfrm>
            <a:off x="4802970" y="4510568"/>
            <a:ext cx="106680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08738" name="Line 98"/>
          <p:cNvSpPr>
            <a:spLocks noChangeShapeType="1"/>
          </p:cNvSpPr>
          <p:nvPr/>
        </p:nvSpPr>
        <p:spPr bwMode="auto">
          <a:xfrm>
            <a:off x="5257800" y="4495800"/>
            <a:ext cx="236220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008739" name="Object 99"/>
          <p:cNvGraphicFramePr>
            <a:graphicFrameLocks noChangeAspect="1"/>
          </p:cNvGraphicFramePr>
          <p:nvPr/>
        </p:nvGraphicFramePr>
        <p:xfrm>
          <a:off x="6324600" y="2208213"/>
          <a:ext cx="1860550" cy="485775"/>
        </p:xfrm>
        <a:graphic>
          <a:graphicData uri="http://schemas.openxmlformats.org/presentationml/2006/ole">
            <p:oleObj spid="_x0000_s55298" name="Equation" r:id="rId4" imgW="774360" imgH="203040" progId="Equation.DSMT4">
              <p:embed/>
            </p:oleObj>
          </a:graphicData>
        </a:graphic>
      </p:graphicFrame>
      <p:sp>
        <p:nvSpPr>
          <p:cNvPr id="1008740" name="Rectangle 100"/>
          <p:cNvSpPr>
            <a:spLocks noChangeArrowheads="1"/>
          </p:cNvSpPr>
          <p:nvPr/>
        </p:nvSpPr>
        <p:spPr bwMode="auto">
          <a:xfrm>
            <a:off x="4876800" y="3276600"/>
            <a:ext cx="2438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62    66    70</a:t>
            </a:r>
            <a:r>
              <a:rPr lang="en-US" altLang="en-US" sz="2000" dirty="0" smtClean="0">
                <a:latin typeface="Times New Roman (Hebrew)" pitchFamily="18" charset="0"/>
              </a:rPr>
              <a:t>  74  </a:t>
            </a:r>
            <a:r>
              <a:rPr lang="en-US" altLang="en-US" sz="2000" dirty="0">
                <a:latin typeface="Times New Roman (Hebrew)" pitchFamily="18" charset="0"/>
              </a:rPr>
              <a:t>78</a:t>
            </a:r>
          </a:p>
        </p:txBody>
      </p:sp>
      <p:sp>
        <p:nvSpPr>
          <p:cNvPr id="1008741" name="Rectangle 101"/>
          <p:cNvSpPr>
            <a:spLocks noChangeArrowheads="1"/>
          </p:cNvSpPr>
          <p:nvPr/>
        </p:nvSpPr>
        <p:spPr bwMode="auto">
          <a:xfrm>
            <a:off x="4953000" y="5334000"/>
            <a:ext cx="2438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62   66   70   74   78</a:t>
            </a:r>
          </a:p>
        </p:txBody>
      </p:sp>
      <p:sp>
        <p:nvSpPr>
          <p:cNvPr id="1008742" name="Rectangle 102"/>
          <p:cNvSpPr>
            <a:spLocks noChangeArrowheads="1"/>
          </p:cNvSpPr>
          <p:nvPr/>
        </p:nvSpPr>
        <p:spPr bwMode="auto">
          <a:xfrm>
            <a:off x="7543800" y="5334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729" grpId="0" animBg="1"/>
      <p:bldP spid="1008730" grpId="0" animBg="1"/>
      <p:bldP spid="1008731" grpId="0" animBg="1"/>
      <p:bldP spid="1008732" grpId="0" animBg="1"/>
      <p:bldP spid="1008733" grpId="0" animBg="1"/>
      <p:bldP spid="1008734" grpId="0" animBg="1"/>
      <p:bldP spid="1008735" grpId="0" animBg="1"/>
      <p:bldP spid="1008736" grpId="0" animBg="1"/>
      <p:bldP spid="1008737" grpId="0" animBg="1"/>
      <p:bldP spid="1008738" grpId="0" animBg="1"/>
      <p:bldP spid="1008741" grpId="0" animBg="1"/>
      <p:bldP spid="10087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9" name="Rectangle 3"/>
          <p:cNvSpPr>
            <a:spLocks noChangeArrowheads="1"/>
          </p:cNvSpPr>
          <p:nvPr/>
        </p:nvSpPr>
        <p:spPr bwMode="auto">
          <a:xfrm>
            <a:off x="5029200" y="3505200"/>
            <a:ext cx="24384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61</a:t>
            </a:r>
            <a:r>
              <a:rPr lang="en-US" altLang="en-US" sz="2000" dirty="0" smtClean="0">
                <a:latin typeface="Times New Roman (Hebrew)" pitchFamily="18" charset="0"/>
              </a:rPr>
              <a:t> 62  </a:t>
            </a:r>
            <a:r>
              <a:rPr lang="en-US" altLang="en-US" sz="2000" dirty="0">
                <a:latin typeface="Times New Roman (Hebrew)" pitchFamily="18" charset="0"/>
              </a:rPr>
              <a:t>66  </a:t>
            </a:r>
            <a:r>
              <a:rPr lang="en-US" altLang="en-US" sz="2000" dirty="0"/>
              <a:t>70</a:t>
            </a:r>
            <a:r>
              <a:rPr lang="en-US" altLang="en-US" sz="2000" dirty="0">
                <a:latin typeface="Times New Roman (Hebrew)" pitchFamily="18" charset="0"/>
              </a:rPr>
              <a:t> </a:t>
            </a:r>
            <a:r>
              <a:rPr lang="en-US" altLang="en-US" sz="2000" dirty="0" smtClean="0"/>
              <a:t>74  </a:t>
            </a:r>
            <a:r>
              <a:rPr lang="en-US" altLang="en-US" sz="2000" dirty="0"/>
              <a:t>78</a:t>
            </a:r>
          </a:p>
        </p:txBody>
      </p:sp>
      <p:sp>
        <p:nvSpPr>
          <p:cNvPr id="1074191" name="Rectangle 15"/>
          <p:cNvSpPr>
            <a:spLocks noChangeArrowheads="1"/>
          </p:cNvSpPr>
          <p:nvPr/>
        </p:nvSpPr>
        <p:spPr bwMode="auto">
          <a:xfrm>
            <a:off x="3048000" y="609600"/>
            <a:ext cx="2438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20      40</a:t>
            </a:r>
            <a:r>
              <a:rPr lang="en-US" altLang="en-US" sz="2000" dirty="0" smtClean="0">
                <a:latin typeface="Times New Roman (Hebrew)" pitchFamily="18" charset="0"/>
              </a:rPr>
              <a:t>    </a:t>
            </a:r>
            <a:r>
              <a:rPr lang="en-US" altLang="en-US" sz="2000" dirty="0">
                <a:latin typeface="Times New Roman (Hebrew)" pitchFamily="18" charset="0"/>
              </a:rPr>
              <a:t>60  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80</a:t>
            </a:r>
          </a:p>
        </p:txBody>
      </p:sp>
      <p:sp>
        <p:nvSpPr>
          <p:cNvPr id="1074192" name="Rectangle 16"/>
          <p:cNvSpPr>
            <a:spLocks noChangeArrowheads="1"/>
          </p:cNvSpPr>
          <p:nvPr/>
        </p:nvSpPr>
        <p:spPr bwMode="auto">
          <a:xfrm>
            <a:off x="457200" y="16764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0    3    5    10    15</a:t>
            </a:r>
          </a:p>
        </p:txBody>
      </p:sp>
      <p:sp>
        <p:nvSpPr>
          <p:cNvPr id="1074193" name="Rectangle 17"/>
          <p:cNvSpPr>
            <a:spLocks noChangeArrowheads="1"/>
          </p:cNvSpPr>
          <p:nvPr/>
        </p:nvSpPr>
        <p:spPr bwMode="auto">
          <a:xfrm>
            <a:off x="2667000" y="16764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</a:t>
            </a:r>
          </a:p>
        </p:txBody>
      </p:sp>
      <p:sp>
        <p:nvSpPr>
          <p:cNvPr id="1074194" name="Rectangle 18"/>
          <p:cNvSpPr>
            <a:spLocks noChangeArrowheads="1"/>
          </p:cNvSpPr>
          <p:nvPr/>
        </p:nvSpPr>
        <p:spPr bwMode="auto">
          <a:xfrm>
            <a:off x="3886200" y="16764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45      55</a:t>
            </a:r>
          </a:p>
        </p:txBody>
      </p:sp>
      <p:sp>
        <p:nvSpPr>
          <p:cNvPr id="1074195" name="Line 19"/>
          <p:cNvSpPr>
            <a:spLocks noChangeShapeType="1"/>
          </p:cNvSpPr>
          <p:nvPr/>
        </p:nvSpPr>
        <p:spPr bwMode="auto">
          <a:xfrm flipH="1">
            <a:off x="1600200" y="781050"/>
            <a:ext cx="1579563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196" name="Line 20"/>
          <p:cNvSpPr>
            <a:spLocks noChangeShapeType="1"/>
          </p:cNvSpPr>
          <p:nvPr/>
        </p:nvSpPr>
        <p:spPr bwMode="auto">
          <a:xfrm flipH="1">
            <a:off x="3298825" y="860425"/>
            <a:ext cx="411163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197" name="Line 21"/>
          <p:cNvSpPr>
            <a:spLocks noChangeShapeType="1"/>
          </p:cNvSpPr>
          <p:nvPr/>
        </p:nvSpPr>
        <p:spPr bwMode="auto">
          <a:xfrm>
            <a:off x="4340225" y="876300"/>
            <a:ext cx="155575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198" name="Line 22"/>
          <p:cNvSpPr>
            <a:spLocks noChangeShapeType="1"/>
          </p:cNvSpPr>
          <p:nvPr/>
        </p:nvSpPr>
        <p:spPr bwMode="auto">
          <a:xfrm>
            <a:off x="5029200" y="838200"/>
            <a:ext cx="106680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199" name="Line 23"/>
          <p:cNvSpPr>
            <a:spLocks noChangeShapeType="1"/>
          </p:cNvSpPr>
          <p:nvPr/>
        </p:nvSpPr>
        <p:spPr bwMode="auto">
          <a:xfrm>
            <a:off x="5410200" y="838200"/>
            <a:ext cx="236220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00" name="Text Box 24"/>
          <p:cNvSpPr txBox="1">
            <a:spLocks noChangeArrowheads="1"/>
          </p:cNvSpPr>
          <p:nvPr/>
        </p:nvSpPr>
        <p:spPr bwMode="auto">
          <a:xfrm>
            <a:off x="381000" y="2362200"/>
            <a:ext cx="1446213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Insert 61:</a:t>
            </a:r>
          </a:p>
        </p:txBody>
      </p:sp>
      <p:graphicFrame>
        <p:nvGraphicFramePr>
          <p:cNvPr id="1074201" name="Object 25"/>
          <p:cNvGraphicFramePr>
            <a:graphicFrameLocks noChangeAspect="1"/>
          </p:cNvGraphicFramePr>
          <p:nvPr/>
        </p:nvGraphicFramePr>
        <p:xfrm>
          <a:off x="6324600" y="531813"/>
          <a:ext cx="1860550" cy="485775"/>
        </p:xfrm>
        <a:graphic>
          <a:graphicData uri="http://schemas.openxmlformats.org/presentationml/2006/ole">
            <p:oleObj spid="_x0000_s57346" name="Equation" r:id="rId4" imgW="774360" imgH="203040" progId="Equation.DSMT4">
              <p:embed/>
            </p:oleObj>
          </a:graphicData>
        </a:graphic>
      </p:graphicFrame>
      <p:sp>
        <p:nvSpPr>
          <p:cNvPr id="1074203" name="Rectangle 27"/>
          <p:cNvSpPr>
            <a:spLocks noChangeArrowheads="1"/>
          </p:cNvSpPr>
          <p:nvPr/>
        </p:nvSpPr>
        <p:spPr bwMode="auto">
          <a:xfrm>
            <a:off x="5105400" y="1676400"/>
            <a:ext cx="2438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62   66   70   74   78</a:t>
            </a:r>
          </a:p>
        </p:txBody>
      </p:sp>
      <p:sp>
        <p:nvSpPr>
          <p:cNvPr id="1074204" name="Rectangle 28"/>
          <p:cNvSpPr>
            <a:spLocks noChangeArrowheads="1"/>
          </p:cNvSpPr>
          <p:nvPr/>
        </p:nvSpPr>
        <p:spPr bwMode="auto">
          <a:xfrm>
            <a:off x="7696200" y="16764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4205" name="Rectangle 29"/>
          <p:cNvSpPr>
            <a:spLocks noChangeArrowheads="1"/>
          </p:cNvSpPr>
          <p:nvPr/>
        </p:nvSpPr>
        <p:spPr bwMode="auto">
          <a:xfrm>
            <a:off x="2971800" y="2438400"/>
            <a:ext cx="2286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20    40      60     80</a:t>
            </a:r>
          </a:p>
        </p:txBody>
      </p:sp>
      <p:sp>
        <p:nvSpPr>
          <p:cNvPr id="1074206" name="Rectangle 30"/>
          <p:cNvSpPr>
            <a:spLocks noChangeArrowheads="1"/>
          </p:cNvSpPr>
          <p:nvPr/>
        </p:nvSpPr>
        <p:spPr bwMode="auto">
          <a:xfrm>
            <a:off x="381000" y="35052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0    3    5    10    15</a:t>
            </a:r>
          </a:p>
        </p:txBody>
      </p:sp>
      <p:sp>
        <p:nvSpPr>
          <p:cNvPr id="1074207" name="Rectangle 31"/>
          <p:cNvSpPr>
            <a:spLocks noChangeArrowheads="1"/>
          </p:cNvSpPr>
          <p:nvPr/>
        </p:nvSpPr>
        <p:spPr bwMode="auto">
          <a:xfrm>
            <a:off x="2590800" y="3505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</a:t>
            </a:r>
          </a:p>
        </p:txBody>
      </p:sp>
      <p:sp>
        <p:nvSpPr>
          <p:cNvPr id="1074208" name="Rectangle 32"/>
          <p:cNvSpPr>
            <a:spLocks noChangeArrowheads="1"/>
          </p:cNvSpPr>
          <p:nvPr/>
        </p:nvSpPr>
        <p:spPr bwMode="auto">
          <a:xfrm>
            <a:off x="3810000" y="3505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 </a:t>
            </a:r>
            <a:r>
              <a:rPr lang="en-US" altLang="en-US" sz="2000" dirty="0" smtClean="0">
                <a:latin typeface="Times New Roman (Hebrew)" pitchFamily="18" charset="0"/>
              </a:rPr>
              <a:t>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4209" name="Rectangle 33"/>
          <p:cNvSpPr>
            <a:spLocks noChangeArrowheads="1"/>
          </p:cNvSpPr>
          <p:nvPr/>
        </p:nvSpPr>
        <p:spPr bwMode="auto">
          <a:xfrm>
            <a:off x="7620000" y="35052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4211" name="Line 35"/>
          <p:cNvSpPr>
            <a:spLocks noChangeShapeType="1"/>
          </p:cNvSpPr>
          <p:nvPr/>
        </p:nvSpPr>
        <p:spPr bwMode="auto">
          <a:xfrm>
            <a:off x="5181600" y="2667000"/>
            <a:ext cx="259080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12" name="Line 36"/>
          <p:cNvSpPr>
            <a:spLocks noChangeShapeType="1"/>
          </p:cNvSpPr>
          <p:nvPr/>
        </p:nvSpPr>
        <p:spPr bwMode="auto">
          <a:xfrm flipH="1">
            <a:off x="1524000" y="2765425"/>
            <a:ext cx="1598613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13" name="Line 37"/>
          <p:cNvSpPr>
            <a:spLocks noChangeShapeType="1"/>
          </p:cNvSpPr>
          <p:nvPr/>
        </p:nvSpPr>
        <p:spPr bwMode="auto">
          <a:xfrm flipH="1">
            <a:off x="3222625" y="2767013"/>
            <a:ext cx="257175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14" name="Line 38"/>
          <p:cNvSpPr>
            <a:spLocks noChangeShapeType="1"/>
          </p:cNvSpPr>
          <p:nvPr/>
        </p:nvSpPr>
        <p:spPr bwMode="auto">
          <a:xfrm>
            <a:off x="4051300" y="2686050"/>
            <a:ext cx="3683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15" name="Line 39"/>
          <p:cNvSpPr>
            <a:spLocks noChangeShapeType="1"/>
          </p:cNvSpPr>
          <p:nvPr/>
        </p:nvSpPr>
        <p:spPr bwMode="auto">
          <a:xfrm>
            <a:off x="4724400" y="2667000"/>
            <a:ext cx="87630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16" name="Rectangle 40"/>
          <p:cNvSpPr>
            <a:spLocks noChangeArrowheads="1"/>
          </p:cNvSpPr>
          <p:nvPr/>
        </p:nvSpPr>
        <p:spPr bwMode="auto">
          <a:xfrm>
            <a:off x="6400800" y="5715000"/>
            <a:ext cx="1219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74      78</a:t>
            </a:r>
          </a:p>
        </p:txBody>
      </p:sp>
      <p:sp>
        <p:nvSpPr>
          <p:cNvPr id="1074217" name="Rectangle 41"/>
          <p:cNvSpPr>
            <a:spLocks noChangeArrowheads="1"/>
          </p:cNvSpPr>
          <p:nvPr/>
        </p:nvSpPr>
        <p:spPr bwMode="auto">
          <a:xfrm>
            <a:off x="5029200" y="5715000"/>
            <a:ext cx="12192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 smtClean="0">
                <a:latin typeface="Times New Roman (Hebrew)" pitchFamily="18" charset="0"/>
              </a:rPr>
              <a:t>61 62  </a:t>
            </a:r>
            <a:r>
              <a:rPr lang="en-US" altLang="en-US" sz="2000" dirty="0">
                <a:latin typeface="Times New Roman (Hebrew)" pitchFamily="18" charset="0"/>
              </a:rPr>
              <a:t>66</a:t>
            </a:r>
          </a:p>
        </p:txBody>
      </p:sp>
      <p:sp>
        <p:nvSpPr>
          <p:cNvPr id="1074218" name="Text Box 42"/>
          <p:cNvSpPr txBox="1">
            <a:spLocks noChangeArrowheads="1"/>
          </p:cNvSpPr>
          <p:nvPr/>
        </p:nvSpPr>
        <p:spPr bwMode="auto">
          <a:xfrm>
            <a:off x="6858000" y="2743200"/>
            <a:ext cx="1995488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OVERFLOW</a:t>
            </a:r>
          </a:p>
        </p:txBody>
      </p:sp>
      <p:sp>
        <p:nvSpPr>
          <p:cNvPr id="1074219" name="Rectangle 43"/>
          <p:cNvSpPr>
            <a:spLocks noChangeArrowheads="1"/>
          </p:cNvSpPr>
          <p:nvPr/>
        </p:nvSpPr>
        <p:spPr bwMode="auto">
          <a:xfrm>
            <a:off x="2971800" y="4648200"/>
            <a:ext cx="28956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20    40      60     70    80</a:t>
            </a:r>
          </a:p>
        </p:txBody>
      </p:sp>
      <p:sp>
        <p:nvSpPr>
          <p:cNvPr id="1074220" name="Rectangle 44"/>
          <p:cNvSpPr>
            <a:spLocks noChangeArrowheads="1"/>
          </p:cNvSpPr>
          <p:nvPr/>
        </p:nvSpPr>
        <p:spPr bwMode="auto">
          <a:xfrm>
            <a:off x="381000" y="5715000"/>
            <a:ext cx="2133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0    3    5    10 </a:t>
            </a:r>
            <a:r>
              <a:rPr lang="en-US" altLang="en-US" sz="2000" dirty="0" smtClean="0">
                <a:latin typeface="Times New Roman (Hebrew)" pitchFamily="18" charset="0"/>
              </a:rPr>
              <a:t> 15</a:t>
            </a:r>
            <a:endParaRPr lang="en-US" altLang="en-US" sz="2000" dirty="0">
              <a:latin typeface="Times New Roman (Hebrew)" pitchFamily="18" charset="0"/>
            </a:endParaRPr>
          </a:p>
        </p:txBody>
      </p:sp>
      <p:sp>
        <p:nvSpPr>
          <p:cNvPr id="1074221" name="Rectangle 45"/>
          <p:cNvSpPr>
            <a:spLocks noChangeArrowheads="1"/>
          </p:cNvSpPr>
          <p:nvPr/>
        </p:nvSpPr>
        <p:spPr bwMode="auto">
          <a:xfrm>
            <a:off x="2590800" y="5715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25    35</a:t>
            </a:r>
          </a:p>
        </p:txBody>
      </p:sp>
      <p:sp>
        <p:nvSpPr>
          <p:cNvPr id="1074222" name="Rectangle 46"/>
          <p:cNvSpPr>
            <a:spLocks noChangeArrowheads="1"/>
          </p:cNvSpPr>
          <p:nvPr/>
        </p:nvSpPr>
        <p:spPr bwMode="auto">
          <a:xfrm>
            <a:off x="3810000" y="5715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 dirty="0">
                <a:latin typeface="Times New Roman (Hebrew)" pitchFamily="18" charset="0"/>
              </a:rPr>
              <a:t>45 </a:t>
            </a:r>
            <a:r>
              <a:rPr lang="en-US" altLang="en-US" sz="2000" dirty="0" smtClean="0">
                <a:latin typeface="Times New Roman (Hebrew)" pitchFamily="18" charset="0"/>
              </a:rPr>
              <a:t>   </a:t>
            </a:r>
            <a:r>
              <a:rPr lang="en-US" altLang="en-US" sz="2000" dirty="0">
                <a:latin typeface="Times New Roman (Hebrew)" pitchFamily="18" charset="0"/>
              </a:rPr>
              <a:t>55</a:t>
            </a:r>
          </a:p>
        </p:txBody>
      </p:sp>
      <p:sp>
        <p:nvSpPr>
          <p:cNvPr id="1074223" name="Rectangle 47"/>
          <p:cNvSpPr>
            <a:spLocks noChangeArrowheads="1"/>
          </p:cNvSpPr>
          <p:nvPr/>
        </p:nvSpPr>
        <p:spPr bwMode="auto">
          <a:xfrm>
            <a:off x="7772400" y="5715000"/>
            <a:ext cx="1066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2000">
                <a:latin typeface="Times New Roman (Hebrew)" pitchFamily="18" charset="0"/>
              </a:rPr>
              <a:t>87   98</a:t>
            </a:r>
          </a:p>
        </p:txBody>
      </p:sp>
      <p:sp>
        <p:nvSpPr>
          <p:cNvPr id="1074224" name="Line 48"/>
          <p:cNvSpPr>
            <a:spLocks noChangeShapeType="1"/>
          </p:cNvSpPr>
          <p:nvPr/>
        </p:nvSpPr>
        <p:spPr bwMode="auto">
          <a:xfrm>
            <a:off x="5102225" y="4856163"/>
            <a:ext cx="156368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25" name="Line 49"/>
          <p:cNvSpPr>
            <a:spLocks noChangeShapeType="1"/>
          </p:cNvSpPr>
          <p:nvPr/>
        </p:nvSpPr>
        <p:spPr bwMode="auto">
          <a:xfrm>
            <a:off x="5715000" y="4876800"/>
            <a:ext cx="205740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26" name="Line 50"/>
          <p:cNvSpPr>
            <a:spLocks noChangeShapeType="1"/>
          </p:cNvSpPr>
          <p:nvPr/>
        </p:nvSpPr>
        <p:spPr bwMode="auto">
          <a:xfrm flipH="1">
            <a:off x="1524000" y="4975225"/>
            <a:ext cx="1598613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27" name="Line 51"/>
          <p:cNvSpPr>
            <a:spLocks noChangeShapeType="1"/>
          </p:cNvSpPr>
          <p:nvPr/>
        </p:nvSpPr>
        <p:spPr bwMode="auto">
          <a:xfrm flipH="1">
            <a:off x="3222625" y="4976813"/>
            <a:ext cx="257175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28" name="Line 52"/>
          <p:cNvSpPr>
            <a:spLocks noChangeShapeType="1"/>
          </p:cNvSpPr>
          <p:nvPr/>
        </p:nvSpPr>
        <p:spPr bwMode="auto">
          <a:xfrm>
            <a:off x="4051300" y="4895850"/>
            <a:ext cx="3683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29" name="Line 53"/>
          <p:cNvSpPr>
            <a:spLocks noChangeShapeType="1"/>
          </p:cNvSpPr>
          <p:nvPr/>
        </p:nvSpPr>
        <p:spPr bwMode="auto">
          <a:xfrm>
            <a:off x="4546600" y="4854575"/>
            <a:ext cx="87630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74230" name="Text Box 54"/>
          <p:cNvSpPr txBox="1">
            <a:spLocks noChangeArrowheads="1"/>
          </p:cNvSpPr>
          <p:nvPr/>
        </p:nvSpPr>
        <p:spPr bwMode="auto">
          <a:xfrm>
            <a:off x="6629400" y="4495800"/>
            <a:ext cx="1463675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b="1">
                <a:latin typeface="Times New Roman (Hebrew)" pitchFamily="18" charset="0"/>
              </a:rPr>
              <a:t>SPLIT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9" grpId="0" animBg="1"/>
      <p:bldP spid="1074200" grpId="0" animBg="1"/>
      <p:bldP spid="1074205" grpId="0" animBg="1"/>
      <p:bldP spid="1074206" grpId="0" animBg="1"/>
      <p:bldP spid="1074207" grpId="0" animBg="1"/>
      <p:bldP spid="1074208" grpId="0" animBg="1"/>
      <p:bldP spid="1074209" grpId="0" animBg="1"/>
      <p:bldP spid="1074211" grpId="0" animBg="1"/>
      <p:bldP spid="1074212" grpId="0" animBg="1"/>
      <p:bldP spid="1074213" grpId="0" animBg="1"/>
      <p:bldP spid="1074214" grpId="0" animBg="1"/>
      <p:bldP spid="1074215" grpId="0" animBg="1"/>
      <p:bldP spid="1074216" grpId="0" animBg="1"/>
      <p:bldP spid="1074217" grpId="0" animBg="1"/>
      <p:bldP spid="1074218" grpId="0" animBg="1"/>
      <p:bldP spid="1074219" grpId="0" animBg="1"/>
      <p:bldP spid="1074220" grpId="0" animBg="1"/>
      <p:bldP spid="1074221" grpId="0" animBg="1"/>
      <p:bldP spid="1074222" grpId="0" animBg="1"/>
      <p:bldP spid="1074223" grpId="0" animBg="1"/>
      <p:bldP spid="1074224" grpId="0" animBg="1"/>
      <p:bldP spid="1074225" grpId="0" animBg="1"/>
      <p:bldP spid="1074226" grpId="0" animBg="1"/>
      <p:bldP spid="1074227" grpId="0" animBg="1"/>
      <p:bldP spid="1074228" grpId="0" animBg="1"/>
      <p:bldP spid="1074229" grpId="0" animBg="1"/>
      <p:bldP spid="10742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20152</TotalTime>
  <Words>1672</Words>
  <Application>Microsoft Macintosh PowerPoint</Application>
  <PresentationFormat>On-screen Show (4:3)</PresentationFormat>
  <Paragraphs>324</Paragraphs>
  <Slides>26</Slides>
  <Notes>25</Notes>
  <HiddenSlides>1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MathType 6.0 Equation</vt:lpstr>
      <vt:lpstr>Equation</vt:lpstr>
      <vt:lpstr>משוואה</vt:lpstr>
      <vt:lpstr>Slide 1</vt:lpstr>
      <vt:lpstr>Motivation</vt:lpstr>
      <vt:lpstr>Slide 3</vt:lpstr>
      <vt:lpstr>Example: a 4-way B-tree</vt:lpstr>
      <vt:lpstr>B-tree Height</vt:lpstr>
      <vt:lpstr>B-Tree: Insert X</vt:lpstr>
      <vt:lpstr>Fix an Overflowed</vt:lpstr>
      <vt:lpstr>Insert example</vt:lpstr>
      <vt:lpstr>Slide 9</vt:lpstr>
      <vt:lpstr>Slide 10</vt:lpstr>
      <vt:lpstr>Slide 11</vt:lpstr>
      <vt:lpstr>Slide 12</vt:lpstr>
      <vt:lpstr>Complexity Insert</vt:lpstr>
      <vt:lpstr>B-Tree: Delete X</vt:lpstr>
      <vt:lpstr>Slide 15</vt:lpstr>
      <vt:lpstr>B-Tree: Delete X</vt:lpstr>
      <vt:lpstr>B-Tree-Delete(x,k)</vt:lpstr>
      <vt:lpstr>Slide 18</vt:lpstr>
      <vt:lpstr>Slide 19</vt:lpstr>
      <vt:lpstr>Questions</vt:lpstr>
      <vt:lpstr>Slide 21</vt:lpstr>
      <vt:lpstr>Delete Complexity</vt:lpstr>
      <vt:lpstr>Run Time Analysis of  B-Tree Operations</vt:lpstr>
      <vt:lpstr>Slide 24</vt:lpstr>
      <vt:lpstr>B-Trees and RB-Trees </vt:lpstr>
      <vt:lpstr>Why B-Tree?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Shweta Agrawal</dc:creator>
  <cp:lastModifiedBy>Shweta Agrawal</cp:lastModifiedBy>
  <cp:revision>12</cp:revision>
  <dcterms:created xsi:type="dcterms:W3CDTF">2014-08-21T09:07:00Z</dcterms:created>
  <dcterms:modified xsi:type="dcterms:W3CDTF">2014-09-04T08:59:06Z</dcterms:modified>
</cp:coreProperties>
</file>