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7142"/>
  <p:notesSz cx="12192000" cy="7816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CA2A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dirty="0" spc="145"/>
              <a:t>  </a:t>
            </a:r>
            <a:fld id="{81D60167-4931-47E6-BA6A-407CBD079E47}" type="slidenum">
              <a:rPr dirty="0" spc="-50">
                <a:solidFill>
                  <a:srgbClr val="2562EB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CA2A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dirty="0" spc="145"/>
              <a:t>  </a:t>
            </a:r>
            <a:fld id="{81D60167-4931-47E6-BA6A-407CBD079E47}" type="slidenum">
              <a:rPr dirty="0" spc="-50">
                <a:solidFill>
                  <a:srgbClr val="2562EB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CA2A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dirty="0" spc="145"/>
              <a:t>  </a:t>
            </a:r>
            <a:fld id="{81D60167-4931-47E6-BA6A-407CBD079E47}" type="slidenum">
              <a:rPr dirty="0" spc="-50">
                <a:solidFill>
                  <a:srgbClr val="2562EB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CA2A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dirty="0" spc="145"/>
              <a:t>  </a:t>
            </a:r>
            <a:fld id="{81D60167-4931-47E6-BA6A-407CBD079E47}" type="slidenum">
              <a:rPr dirty="0" spc="-50">
                <a:solidFill>
                  <a:srgbClr val="2562EB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CA2A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dirty="0" spc="145"/>
              <a:t>  </a:t>
            </a:r>
            <a:fld id="{81D60167-4931-47E6-BA6A-407CBD079E47}" type="slidenum">
              <a:rPr dirty="0" spc="-50">
                <a:solidFill>
                  <a:srgbClr val="2562EB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406400"/>
            <a:ext cx="668274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143901" y="6353106"/>
            <a:ext cx="564515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9CA2AF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dirty="0" spc="145"/>
              <a:t>  </a:t>
            </a:r>
            <a:fld id="{81D60167-4931-47E6-BA6A-407CBD079E47}" type="slidenum">
              <a:rPr dirty="0" spc="-50">
                <a:solidFill>
                  <a:srgbClr val="2562EB"/>
                </a:solidFill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462370" y="0"/>
            <a:ext cx="1729739" cy="1666875"/>
          </a:xfrm>
          <a:custGeom>
            <a:avLst/>
            <a:gdLst/>
            <a:ahLst/>
            <a:cxnLst/>
            <a:rect l="l" t="t" r="r" b="b"/>
            <a:pathLst>
              <a:path w="1729740" h="1666875">
                <a:moveTo>
                  <a:pt x="1729629" y="1666409"/>
                </a:moveTo>
                <a:lnTo>
                  <a:pt x="162324" y="1246451"/>
                </a:lnTo>
                <a:lnTo>
                  <a:pt x="120900" y="1229291"/>
                </a:lnTo>
                <a:lnTo>
                  <a:pt x="83619" y="1204381"/>
                </a:lnTo>
                <a:lnTo>
                  <a:pt x="51915" y="1172675"/>
                </a:lnTo>
                <a:lnTo>
                  <a:pt x="27005" y="1135394"/>
                </a:lnTo>
                <a:lnTo>
                  <a:pt x="9847" y="1093969"/>
                </a:lnTo>
                <a:lnTo>
                  <a:pt x="1101" y="1049993"/>
                </a:lnTo>
                <a:lnTo>
                  <a:pt x="0" y="1027575"/>
                </a:lnTo>
                <a:lnTo>
                  <a:pt x="122" y="1020098"/>
                </a:lnTo>
                <a:lnTo>
                  <a:pt x="5974" y="975644"/>
                </a:lnTo>
                <a:lnTo>
                  <a:pt x="267397" y="0"/>
                </a:lnTo>
                <a:lnTo>
                  <a:pt x="1729629" y="0"/>
                </a:lnTo>
                <a:lnTo>
                  <a:pt x="1729629" y="1666029"/>
                </a:lnTo>
                <a:lnTo>
                  <a:pt x="1729629" y="1666409"/>
                </a:lnTo>
                <a:close/>
              </a:path>
            </a:pathLst>
          </a:custGeom>
          <a:solidFill>
            <a:srgbClr val="F0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5729286"/>
            <a:ext cx="1129030" cy="1129030"/>
          </a:xfrm>
          <a:custGeom>
            <a:avLst/>
            <a:gdLst/>
            <a:ahLst/>
            <a:cxnLst/>
            <a:rect l="l" t="t" r="r" b="b"/>
            <a:pathLst>
              <a:path w="1129030" h="1129029">
                <a:moveTo>
                  <a:pt x="0" y="49919"/>
                </a:moveTo>
                <a:lnTo>
                  <a:pt x="41050" y="36297"/>
                </a:lnTo>
                <a:lnTo>
                  <a:pt x="80926" y="25261"/>
                </a:lnTo>
                <a:lnTo>
                  <a:pt x="121296" y="16197"/>
                </a:lnTo>
                <a:lnTo>
                  <a:pt x="162061" y="9124"/>
                </a:lnTo>
                <a:lnTo>
                  <a:pt x="203125" y="4059"/>
                </a:lnTo>
                <a:lnTo>
                  <a:pt x="244387" y="1015"/>
                </a:lnTo>
                <a:lnTo>
                  <a:pt x="285749" y="0"/>
                </a:lnTo>
                <a:lnTo>
                  <a:pt x="296095" y="63"/>
                </a:lnTo>
                <a:lnTo>
                  <a:pt x="337441" y="1586"/>
                </a:lnTo>
                <a:lnTo>
                  <a:pt x="378663" y="5136"/>
                </a:lnTo>
                <a:lnTo>
                  <a:pt x="419662" y="10704"/>
                </a:lnTo>
                <a:lnTo>
                  <a:pt x="460337" y="18277"/>
                </a:lnTo>
                <a:lnTo>
                  <a:pt x="500592" y="27837"/>
                </a:lnTo>
                <a:lnTo>
                  <a:pt x="540330" y="39361"/>
                </a:lnTo>
                <a:lnTo>
                  <a:pt x="579454" y="52820"/>
                </a:lnTo>
                <a:lnTo>
                  <a:pt x="617871" y="68183"/>
                </a:lnTo>
                <a:lnTo>
                  <a:pt x="655487" y="85413"/>
                </a:lnTo>
                <a:lnTo>
                  <a:pt x="692213" y="104468"/>
                </a:lnTo>
                <a:lnTo>
                  <a:pt x="727959" y="125302"/>
                </a:lnTo>
                <a:lnTo>
                  <a:pt x="762641" y="147864"/>
                </a:lnTo>
                <a:lnTo>
                  <a:pt x="796173" y="172101"/>
                </a:lnTo>
                <a:lnTo>
                  <a:pt x="828476" y="197954"/>
                </a:lnTo>
                <a:lnTo>
                  <a:pt x="859471" y="225362"/>
                </a:lnTo>
                <a:lnTo>
                  <a:pt x="889084" y="254257"/>
                </a:lnTo>
                <a:lnTo>
                  <a:pt x="917244" y="284571"/>
                </a:lnTo>
                <a:lnTo>
                  <a:pt x="943882" y="316229"/>
                </a:lnTo>
                <a:lnTo>
                  <a:pt x="968935" y="349156"/>
                </a:lnTo>
                <a:lnTo>
                  <a:pt x="992342" y="383273"/>
                </a:lnTo>
                <a:lnTo>
                  <a:pt x="1014046" y="418498"/>
                </a:lnTo>
                <a:lnTo>
                  <a:pt x="1033997" y="454745"/>
                </a:lnTo>
                <a:lnTo>
                  <a:pt x="1052144" y="491927"/>
                </a:lnTo>
                <a:lnTo>
                  <a:pt x="1068445" y="529955"/>
                </a:lnTo>
                <a:lnTo>
                  <a:pt x="1082861" y="568737"/>
                </a:lnTo>
                <a:lnTo>
                  <a:pt x="1095356" y="608180"/>
                </a:lnTo>
                <a:lnTo>
                  <a:pt x="1105901" y="648188"/>
                </a:lnTo>
                <a:lnTo>
                  <a:pt x="1114470" y="688666"/>
                </a:lnTo>
                <a:lnTo>
                  <a:pt x="1121043" y="729515"/>
                </a:lnTo>
                <a:lnTo>
                  <a:pt x="1125604" y="770639"/>
                </a:lnTo>
                <a:lnTo>
                  <a:pt x="1128141" y="811935"/>
                </a:lnTo>
                <a:lnTo>
                  <a:pt x="1128712" y="842962"/>
                </a:lnTo>
                <a:lnTo>
                  <a:pt x="1128648" y="853307"/>
                </a:lnTo>
                <a:lnTo>
                  <a:pt x="1127126" y="894654"/>
                </a:lnTo>
                <a:lnTo>
                  <a:pt x="1123576" y="935876"/>
                </a:lnTo>
                <a:lnTo>
                  <a:pt x="1118007" y="976874"/>
                </a:lnTo>
                <a:lnTo>
                  <a:pt x="1110434" y="1017549"/>
                </a:lnTo>
                <a:lnTo>
                  <a:pt x="1100874" y="1057804"/>
                </a:lnTo>
                <a:lnTo>
                  <a:pt x="1089350" y="1097542"/>
                </a:lnTo>
                <a:lnTo>
                  <a:pt x="1079436" y="1126946"/>
                </a:lnTo>
                <a:lnTo>
                  <a:pt x="1078791" y="1128712"/>
                </a:lnTo>
              </a:path>
            </a:pathLst>
          </a:custGeom>
          <a:ln w="28574">
            <a:solidFill>
              <a:srgbClr val="E4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838824" y="1333499"/>
            <a:ext cx="514350" cy="450850"/>
          </a:xfrm>
          <a:custGeom>
            <a:avLst/>
            <a:gdLst/>
            <a:ahLst/>
            <a:cxnLst/>
            <a:rect l="l" t="t" r="r" b="b"/>
            <a:pathLst>
              <a:path w="514350" h="450850">
                <a:moveTo>
                  <a:pt x="257141" y="285035"/>
                </a:moveTo>
                <a:lnTo>
                  <a:pt x="217188" y="243566"/>
                </a:lnTo>
                <a:lnTo>
                  <a:pt x="186239" y="197736"/>
                </a:lnTo>
                <a:lnTo>
                  <a:pt x="160666" y="149478"/>
                </a:lnTo>
                <a:lnTo>
                  <a:pt x="150018" y="107156"/>
                </a:lnTo>
                <a:lnTo>
                  <a:pt x="158436" y="65436"/>
                </a:lnTo>
                <a:lnTo>
                  <a:pt x="181395" y="31376"/>
                </a:lnTo>
                <a:lnTo>
                  <a:pt x="215455" y="8417"/>
                </a:lnTo>
                <a:lnTo>
                  <a:pt x="257175" y="0"/>
                </a:lnTo>
                <a:lnTo>
                  <a:pt x="298894" y="8417"/>
                </a:lnTo>
                <a:lnTo>
                  <a:pt x="332954" y="31376"/>
                </a:lnTo>
                <a:lnTo>
                  <a:pt x="355142" y="64292"/>
                </a:lnTo>
                <a:lnTo>
                  <a:pt x="252437" y="64292"/>
                </a:lnTo>
                <a:lnTo>
                  <a:pt x="247879" y="65197"/>
                </a:lnTo>
                <a:lnTo>
                  <a:pt x="221443" y="95274"/>
                </a:lnTo>
                <a:lnTo>
                  <a:pt x="221443" y="104750"/>
                </a:lnTo>
                <a:lnTo>
                  <a:pt x="247879" y="134827"/>
                </a:lnTo>
                <a:lnTo>
                  <a:pt x="252429" y="135731"/>
                </a:lnTo>
                <a:lnTo>
                  <a:pt x="357142" y="135731"/>
                </a:lnTo>
                <a:lnTo>
                  <a:pt x="353683" y="149478"/>
                </a:lnTo>
                <a:lnTo>
                  <a:pt x="328110" y="197736"/>
                </a:lnTo>
                <a:lnTo>
                  <a:pt x="297161" y="243566"/>
                </a:lnTo>
                <a:lnTo>
                  <a:pt x="270390" y="278606"/>
                </a:lnTo>
                <a:lnTo>
                  <a:pt x="264314" y="283428"/>
                </a:lnTo>
                <a:lnTo>
                  <a:pt x="257141" y="285035"/>
                </a:lnTo>
                <a:close/>
              </a:path>
              <a:path w="514350" h="450850">
                <a:moveTo>
                  <a:pt x="357142" y="135731"/>
                </a:moveTo>
                <a:lnTo>
                  <a:pt x="261920" y="135731"/>
                </a:lnTo>
                <a:lnTo>
                  <a:pt x="266470" y="134827"/>
                </a:lnTo>
                <a:lnTo>
                  <a:pt x="275225" y="131203"/>
                </a:lnTo>
                <a:lnTo>
                  <a:pt x="292906" y="104750"/>
                </a:lnTo>
                <a:lnTo>
                  <a:pt x="292906" y="95274"/>
                </a:lnTo>
                <a:lnTo>
                  <a:pt x="266470" y="65197"/>
                </a:lnTo>
                <a:lnTo>
                  <a:pt x="261912" y="64292"/>
                </a:lnTo>
                <a:lnTo>
                  <a:pt x="355142" y="64292"/>
                </a:lnTo>
                <a:lnTo>
                  <a:pt x="355913" y="65436"/>
                </a:lnTo>
                <a:lnTo>
                  <a:pt x="364331" y="107156"/>
                </a:lnTo>
                <a:lnTo>
                  <a:pt x="357142" y="135731"/>
                </a:lnTo>
                <a:close/>
              </a:path>
              <a:path w="514350" h="450850">
                <a:moveTo>
                  <a:pt x="342900" y="450324"/>
                </a:moveTo>
                <a:lnTo>
                  <a:pt x="171450" y="401300"/>
                </a:lnTo>
                <a:lnTo>
                  <a:pt x="171450" y="227707"/>
                </a:lnTo>
                <a:lnTo>
                  <a:pt x="185268" y="248056"/>
                </a:lnTo>
                <a:lnTo>
                  <a:pt x="198752" y="266740"/>
                </a:lnTo>
                <a:lnTo>
                  <a:pt x="211131" y="283097"/>
                </a:lnTo>
                <a:lnTo>
                  <a:pt x="221634" y="296465"/>
                </a:lnTo>
                <a:lnTo>
                  <a:pt x="237889" y="309324"/>
                </a:lnTo>
                <a:lnTo>
                  <a:pt x="257175" y="313610"/>
                </a:lnTo>
                <a:lnTo>
                  <a:pt x="342900" y="313610"/>
                </a:lnTo>
                <a:lnTo>
                  <a:pt x="342900" y="450324"/>
                </a:lnTo>
                <a:close/>
              </a:path>
              <a:path w="514350" h="450850">
                <a:moveTo>
                  <a:pt x="342900" y="313610"/>
                </a:moveTo>
                <a:lnTo>
                  <a:pt x="257175" y="313610"/>
                </a:lnTo>
                <a:lnTo>
                  <a:pt x="276460" y="309324"/>
                </a:lnTo>
                <a:lnTo>
                  <a:pt x="292715" y="296465"/>
                </a:lnTo>
                <a:lnTo>
                  <a:pt x="303218" y="283097"/>
                </a:lnTo>
                <a:lnTo>
                  <a:pt x="315597" y="266740"/>
                </a:lnTo>
                <a:lnTo>
                  <a:pt x="329081" y="248056"/>
                </a:lnTo>
                <a:lnTo>
                  <a:pt x="342900" y="227707"/>
                </a:lnTo>
                <a:lnTo>
                  <a:pt x="342900" y="313610"/>
                </a:lnTo>
                <a:close/>
              </a:path>
              <a:path w="514350" h="450850">
                <a:moveTo>
                  <a:pt x="371475" y="449163"/>
                </a:moveTo>
                <a:lnTo>
                  <a:pt x="371475" y="178950"/>
                </a:lnTo>
                <a:lnTo>
                  <a:pt x="374600" y="172789"/>
                </a:lnTo>
                <a:lnTo>
                  <a:pt x="377457" y="166627"/>
                </a:lnTo>
                <a:lnTo>
                  <a:pt x="380493" y="159484"/>
                </a:lnTo>
                <a:lnTo>
                  <a:pt x="380940" y="158323"/>
                </a:lnTo>
                <a:lnTo>
                  <a:pt x="381386" y="157251"/>
                </a:lnTo>
                <a:lnTo>
                  <a:pt x="484971" y="115818"/>
                </a:lnTo>
                <a:lnTo>
                  <a:pt x="495513" y="114421"/>
                </a:lnTo>
                <a:lnTo>
                  <a:pt x="504951" y="117972"/>
                </a:lnTo>
                <a:lnTo>
                  <a:pt x="511743" y="125424"/>
                </a:lnTo>
                <a:lnTo>
                  <a:pt x="514350" y="135731"/>
                </a:lnTo>
                <a:lnTo>
                  <a:pt x="514350" y="386298"/>
                </a:lnTo>
                <a:lnTo>
                  <a:pt x="508992" y="394156"/>
                </a:lnTo>
                <a:lnTo>
                  <a:pt x="371475" y="449163"/>
                </a:lnTo>
                <a:close/>
              </a:path>
              <a:path w="514350" h="450850">
                <a:moveTo>
                  <a:pt x="18836" y="450292"/>
                </a:moveTo>
                <a:lnTo>
                  <a:pt x="9398" y="446741"/>
                </a:lnTo>
                <a:lnTo>
                  <a:pt x="2606" y="439288"/>
                </a:lnTo>
                <a:lnTo>
                  <a:pt x="0" y="428982"/>
                </a:lnTo>
                <a:lnTo>
                  <a:pt x="0" y="178415"/>
                </a:lnTo>
                <a:lnTo>
                  <a:pt x="5357" y="170557"/>
                </a:lnTo>
                <a:lnTo>
                  <a:pt x="122961" y="123497"/>
                </a:lnTo>
                <a:lnTo>
                  <a:pt x="124859" y="132942"/>
                </a:lnTo>
                <a:lnTo>
                  <a:pt x="127515" y="142328"/>
                </a:lnTo>
                <a:lnTo>
                  <a:pt x="142875" y="178950"/>
                </a:lnTo>
                <a:lnTo>
                  <a:pt x="142875" y="403443"/>
                </a:lnTo>
                <a:lnTo>
                  <a:pt x="29378" y="448895"/>
                </a:lnTo>
                <a:lnTo>
                  <a:pt x="18836" y="450292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20207" y="1997075"/>
            <a:ext cx="47656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00"/>
              <a:t>User</a:t>
            </a:r>
            <a:r>
              <a:rPr dirty="0" sz="4500" spc="-180"/>
              <a:t> </a:t>
            </a:r>
            <a:r>
              <a:rPr dirty="0" sz="4500" spc="-120"/>
              <a:t>Journey</a:t>
            </a:r>
            <a:r>
              <a:rPr dirty="0" sz="4500" spc="-180"/>
              <a:t> </a:t>
            </a:r>
            <a:r>
              <a:rPr dirty="0" sz="4500" spc="-25"/>
              <a:t>Map</a:t>
            </a:r>
            <a:endParaRPr sz="4500"/>
          </a:p>
        </p:txBody>
      </p:sp>
      <p:sp>
        <p:nvSpPr>
          <p:cNvPr id="6" name="object 6" descr=""/>
          <p:cNvSpPr txBox="1"/>
          <p:nvPr/>
        </p:nvSpPr>
        <p:spPr>
          <a:xfrm>
            <a:off x="3882876" y="2854325"/>
            <a:ext cx="442658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2562EB"/>
                </a:solidFill>
                <a:latin typeface="Liberation Sans"/>
                <a:cs typeface="Liberation Sans"/>
              </a:rPr>
              <a:t>Amir's Story &amp; MVP</a:t>
            </a:r>
            <a:r>
              <a:rPr dirty="0" sz="2700" spc="-50" b="1">
                <a:solidFill>
                  <a:srgbClr val="2562EB"/>
                </a:solidFill>
                <a:latin typeface="Liberation Sans"/>
                <a:cs typeface="Liberation Sans"/>
              </a:rPr>
              <a:t> </a:t>
            </a:r>
            <a:r>
              <a:rPr dirty="0" sz="2700" spc="-10" b="1">
                <a:solidFill>
                  <a:srgbClr val="2562EB"/>
                </a:solidFill>
                <a:latin typeface="Liberation Sans"/>
                <a:cs typeface="Liberation Sans"/>
              </a:rPr>
              <a:t>Impact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72593" y="3702049"/>
            <a:ext cx="7046595" cy="5588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A</a:t>
            </a:r>
            <a:r>
              <a:rPr dirty="0" sz="1500" spc="-10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modern</a:t>
            </a:r>
            <a:r>
              <a:rPr dirty="0" sz="1500" spc="-5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tech</a:t>
            </a:r>
            <a:r>
              <a:rPr dirty="0" sz="1500" spc="-4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approach</a:t>
            </a:r>
            <a:r>
              <a:rPr dirty="0" sz="1500" spc="-4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to</a:t>
            </a:r>
            <a:r>
              <a:rPr dirty="0" sz="1500" spc="-4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redesigning</a:t>
            </a:r>
            <a:r>
              <a:rPr dirty="0" sz="150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the</a:t>
            </a:r>
            <a:r>
              <a:rPr dirty="0" sz="1500" spc="-4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learning</a:t>
            </a:r>
            <a:r>
              <a:rPr dirty="0" sz="1500" spc="-4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experience</a:t>
            </a:r>
            <a:r>
              <a:rPr dirty="0" sz="1500" spc="-4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for</a:t>
            </a:r>
            <a:r>
              <a:rPr dirty="0" sz="1500" spc="-4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excluded</a:t>
            </a:r>
            <a:r>
              <a:rPr dirty="0" sz="1500" spc="-4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 spc="-10">
                <a:solidFill>
                  <a:srgbClr val="4A5462"/>
                </a:solidFill>
                <a:latin typeface="Liberation Sans"/>
                <a:cs typeface="Liberation Sans"/>
              </a:rPr>
              <a:t>users.</a:t>
            </a:r>
            <a:endParaRPr sz="15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From</a:t>
            </a:r>
            <a:r>
              <a:rPr dirty="0" sz="1500" spc="-2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pain</a:t>
            </a:r>
            <a:r>
              <a:rPr dirty="0" sz="1500" spc="-2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points</a:t>
            </a:r>
            <a:r>
              <a:rPr dirty="0" sz="1500" spc="-2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to</a:t>
            </a:r>
            <a:r>
              <a:rPr dirty="0" sz="1500" spc="-2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 spc="-10">
                <a:solidFill>
                  <a:srgbClr val="4A5462"/>
                </a:solidFill>
                <a:latin typeface="Liberation Sans"/>
                <a:cs typeface="Liberation Sans"/>
              </a:rPr>
              <a:t>real-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world</a:t>
            </a:r>
            <a:r>
              <a:rPr dirty="0" sz="1500" spc="-2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 spc="-10">
                <a:solidFill>
                  <a:srgbClr val="4A5462"/>
                </a:solidFill>
                <a:latin typeface="Liberation Sans"/>
                <a:cs typeface="Liberation Sans"/>
              </a:rPr>
              <a:t>solutions.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209799" y="4829174"/>
            <a:ext cx="7924800" cy="152400"/>
            <a:chOff x="2209799" y="4829174"/>
            <a:chExt cx="7924800" cy="152400"/>
          </a:xfrm>
        </p:grpSpPr>
        <p:sp>
          <p:nvSpPr>
            <p:cNvPr id="9" name="object 9" descr=""/>
            <p:cNvSpPr/>
            <p:nvPr/>
          </p:nvSpPr>
          <p:spPr>
            <a:xfrm>
              <a:off x="2209799" y="4886324"/>
              <a:ext cx="7772400" cy="38100"/>
            </a:xfrm>
            <a:custGeom>
              <a:avLst/>
              <a:gdLst/>
              <a:ahLst/>
              <a:cxnLst/>
              <a:rect l="l" t="t" r="r" b="b"/>
              <a:pathLst>
                <a:path w="7772400" h="38100">
                  <a:moveTo>
                    <a:pt x="7772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772399" y="0"/>
                  </a:lnTo>
                  <a:lnTo>
                    <a:pt x="7772399" y="38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799" y="4829174"/>
              <a:ext cx="152400" cy="1523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374" y="4829174"/>
              <a:ext cx="152400" cy="1523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4949" y="4829174"/>
              <a:ext cx="152400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7049" y="4829174"/>
              <a:ext cx="152399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9623" y="4829174"/>
              <a:ext cx="152400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82198" y="4829174"/>
              <a:ext cx="152401" cy="1523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1151194" y="6359524"/>
            <a:ext cx="5962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9CA2AF"/>
                </a:solidFill>
                <a:latin typeface="Liberation Sans"/>
                <a:cs typeface="Liberation Sans"/>
              </a:rPr>
              <a:t>July</a:t>
            </a:r>
            <a:r>
              <a:rPr dirty="0" sz="1050" spc="-20">
                <a:solidFill>
                  <a:srgbClr val="9CA2AF"/>
                </a:solidFill>
                <a:latin typeface="Liberation Sans"/>
                <a:cs typeface="Liberation Sans"/>
              </a:rPr>
              <a:t> 2025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429999" y="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571499" y="761999"/>
                </a:moveTo>
                <a:lnTo>
                  <a:pt x="529462" y="760451"/>
                </a:lnTo>
                <a:lnTo>
                  <a:pt x="487643" y="755814"/>
                </a:lnTo>
                <a:lnTo>
                  <a:pt x="446278" y="748112"/>
                </a:lnTo>
                <a:lnTo>
                  <a:pt x="405602" y="737391"/>
                </a:lnTo>
                <a:lnTo>
                  <a:pt x="365823" y="723706"/>
                </a:lnTo>
                <a:lnTo>
                  <a:pt x="327150" y="707130"/>
                </a:lnTo>
                <a:lnTo>
                  <a:pt x="289803" y="687752"/>
                </a:lnTo>
                <a:lnTo>
                  <a:pt x="253989" y="665684"/>
                </a:lnTo>
                <a:lnTo>
                  <a:pt x="219897" y="641042"/>
                </a:lnTo>
                <a:lnTo>
                  <a:pt x="187702" y="613953"/>
                </a:lnTo>
                <a:lnTo>
                  <a:pt x="157588" y="584569"/>
                </a:lnTo>
                <a:lnTo>
                  <a:pt x="129723" y="553055"/>
                </a:lnTo>
                <a:lnTo>
                  <a:pt x="104250" y="519577"/>
                </a:lnTo>
                <a:lnTo>
                  <a:pt x="81306" y="484309"/>
                </a:lnTo>
                <a:lnTo>
                  <a:pt x="61018" y="447449"/>
                </a:lnTo>
                <a:lnTo>
                  <a:pt x="43500" y="409203"/>
                </a:lnTo>
                <a:lnTo>
                  <a:pt x="28843" y="369773"/>
                </a:lnTo>
                <a:lnTo>
                  <a:pt x="17125" y="329363"/>
                </a:lnTo>
                <a:lnTo>
                  <a:pt x="8411" y="288200"/>
                </a:lnTo>
                <a:lnTo>
                  <a:pt x="2750" y="246516"/>
                </a:lnTo>
                <a:lnTo>
                  <a:pt x="172" y="204529"/>
                </a:lnTo>
                <a:lnTo>
                  <a:pt x="0" y="190499"/>
                </a:lnTo>
                <a:lnTo>
                  <a:pt x="172" y="176470"/>
                </a:lnTo>
                <a:lnTo>
                  <a:pt x="2750" y="134483"/>
                </a:lnTo>
                <a:lnTo>
                  <a:pt x="8411" y="92799"/>
                </a:lnTo>
                <a:lnTo>
                  <a:pt x="17125" y="51636"/>
                </a:lnTo>
                <a:lnTo>
                  <a:pt x="28843" y="11226"/>
                </a:lnTo>
                <a:lnTo>
                  <a:pt x="32705" y="0"/>
                </a:lnTo>
                <a:lnTo>
                  <a:pt x="761999" y="0"/>
                </a:lnTo>
                <a:lnTo>
                  <a:pt x="761999" y="729291"/>
                </a:lnTo>
                <a:lnTo>
                  <a:pt x="750772" y="733154"/>
                </a:lnTo>
                <a:lnTo>
                  <a:pt x="710361" y="744873"/>
                </a:lnTo>
                <a:lnTo>
                  <a:pt x="669198" y="753586"/>
                </a:lnTo>
                <a:lnTo>
                  <a:pt x="627515" y="759247"/>
                </a:lnTo>
                <a:lnTo>
                  <a:pt x="585528" y="761827"/>
                </a:lnTo>
                <a:lnTo>
                  <a:pt x="571499" y="761999"/>
                </a:lnTo>
                <a:close/>
              </a:path>
            </a:pathLst>
          </a:custGeom>
          <a:solidFill>
            <a:srgbClr val="F0F6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286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571499" y="571500"/>
                </a:moveTo>
                <a:lnTo>
                  <a:pt x="0" y="571500"/>
                </a:lnTo>
                <a:lnTo>
                  <a:pt x="0" y="0"/>
                </a:lnTo>
                <a:lnTo>
                  <a:pt x="42037" y="1548"/>
                </a:lnTo>
                <a:lnTo>
                  <a:pt x="83856" y="6184"/>
                </a:lnTo>
                <a:lnTo>
                  <a:pt x="125220" y="13886"/>
                </a:lnTo>
                <a:lnTo>
                  <a:pt x="165897" y="24608"/>
                </a:lnTo>
                <a:lnTo>
                  <a:pt x="205676" y="38291"/>
                </a:lnTo>
                <a:lnTo>
                  <a:pt x="244347" y="54869"/>
                </a:lnTo>
                <a:lnTo>
                  <a:pt x="281695" y="74246"/>
                </a:lnTo>
                <a:lnTo>
                  <a:pt x="317508" y="96313"/>
                </a:lnTo>
                <a:lnTo>
                  <a:pt x="351601" y="120956"/>
                </a:lnTo>
                <a:lnTo>
                  <a:pt x="383796" y="148045"/>
                </a:lnTo>
                <a:lnTo>
                  <a:pt x="413910" y="177429"/>
                </a:lnTo>
                <a:lnTo>
                  <a:pt x="441775" y="208943"/>
                </a:lnTo>
                <a:lnTo>
                  <a:pt x="467247" y="242420"/>
                </a:lnTo>
                <a:lnTo>
                  <a:pt x="490192" y="277688"/>
                </a:lnTo>
                <a:lnTo>
                  <a:pt x="510479" y="314549"/>
                </a:lnTo>
                <a:lnTo>
                  <a:pt x="527997" y="352795"/>
                </a:lnTo>
                <a:lnTo>
                  <a:pt x="542654" y="392225"/>
                </a:lnTo>
                <a:lnTo>
                  <a:pt x="554373" y="432635"/>
                </a:lnTo>
                <a:lnTo>
                  <a:pt x="563087" y="473799"/>
                </a:lnTo>
                <a:lnTo>
                  <a:pt x="568747" y="515483"/>
                </a:lnTo>
                <a:lnTo>
                  <a:pt x="571327" y="557470"/>
                </a:lnTo>
                <a:lnTo>
                  <a:pt x="571499" y="571500"/>
                </a:lnTo>
                <a:close/>
              </a:path>
            </a:pathLst>
          </a:custGeom>
          <a:solidFill>
            <a:srgbClr val="F0F6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9" y="6324599"/>
            <a:ext cx="228599" cy="2285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199" y="9524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Meet</a:t>
            </a:r>
            <a:r>
              <a:rPr dirty="0" spc="-105"/>
              <a:t> </a:t>
            </a:r>
            <a:r>
              <a:rPr dirty="0"/>
              <a:t>Amir: The Real </a:t>
            </a:r>
            <a:r>
              <a:rPr dirty="0" spc="-20"/>
              <a:t>User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1390652" y="160019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36084" y="457200"/>
                </a:moveTo>
                <a:lnTo>
                  <a:pt x="221111" y="457200"/>
                </a:lnTo>
                <a:lnTo>
                  <a:pt x="213642" y="456833"/>
                </a:lnTo>
                <a:lnTo>
                  <a:pt x="169403" y="449529"/>
                </a:lnTo>
                <a:lnTo>
                  <a:pt x="127439" y="433736"/>
                </a:lnTo>
                <a:lnTo>
                  <a:pt x="89363" y="410059"/>
                </a:lnTo>
                <a:lnTo>
                  <a:pt x="56637" y="379409"/>
                </a:lnTo>
                <a:lnTo>
                  <a:pt x="30520" y="342964"/>
                </a:lnTo>
                <a:lnTo>
                  <a:pt x="12014" y="302123"/>
                </a:lnTo>
                <a:lnTo>
                  <a:pt x="1832" y="258457"/>
                </a:lnTo>
                <a:lnTo>
                  <a:pt x="0" y="221071"/>
                </a:lnTo>
                <a:lnTo>
                  <a:pt x="364" y="213644"/>
                </a:lnTo>
                <a:lnTo>
                  <a:pt x="7668" y="169405"/>
                </a:lnTo>
                <a:lnTo>
                  <a:pt x="23461" y="127441"/>
                </a:lnTo>
                <a:lnTo>
                  <a:pt x="47138" y="89365"/>
                </a:lnTo>
                <a:lnTo>
                  <a:pt x="77788" y="56639"/>
                </a:lnTo>
                <a:lnTo>
                  <a:pt x="114233" y="30522"/>
                </a:lnTo>
                <a:lnTo>
                  <a:pt x="155074" y="12016"/>
                </a:lnTo>
                <a:lnTo>
                  <a:pt x="198740" y="1834"/>
                </a:lnTo>
                <a:lnTo>
                  <a:pt x="221111" y="0"/>
                </a:lnTo>
                <a:lnTo>
                  <a:pt x="236084" y="0"/>
                </a:lnTo>
                <a:lnTo>
                  <a:pt x="280538" y="5853"/>
                </a:lnTo>
                <a:lnTo>
                  <a:pt x="322996" y="20266"/>
                </a:lnTo>
                <a:lnTo>
                  <a:pt x="361826" y="42685"/>
                </a:lnTo>
                <a:lnTo>
                  <a:pt x="395536" y="72249"/>
                </a:lnTo>
                <a:lnTo>
                  <a:pt x="422831" y="107821"/>
                </a:lnTo>
                <a:lnTo>
                  <a:pt x="426675" y="114235"/>
                </a:lnTo>
                <a:lnTo>
                  <a:pt x="225028" y="114235"/>
                </a:lnTo>
                <a:lnTo>
                  <a:pt x="220195" y="114711"/>
                </a:lnTo>
                <a:lnTo>
                  <a:pt x="180150" y="136116"/>
                </a:lnTo>
                <a:lnTo>
                  <a:pt x="164304" y="174372"/>
                </a:lnTo>
                <a:lnTo>
                  <a:pt x="164304" y="182815"/>
                </a:lnTo>
                <a:lnTo>
                  <a:pt x="180150" y="221071"/>
                </a:lnTo>
                <a:lnTo>
                  <a:pt x="220195" y="242475"/>
                </a:lnTo>
                <a:lnTo>
                  <a:pt x="224376" y="242887"/>
                </a:lnTo>
                <a:lnTo>
                  <a:pt x="456863" y="242887"/>
                </a:lnTo>
                <a:lnTo>
                  <a:pt x="456831" y="243555"/>
                </a:lnTo>
                <a:lnTo>
                  <a:pt x="455363" y="258457"/>
                </a:lnTo>
                <a:lnTo>
                  <a:pt x="454266" y="265854"/>
                </a:lnTo>
                <a:lnTo>
                  <a:pt x="451344" y="280540"/>
                </a:lnTo>
                <a:lnTo>
                  <a:pt x="450039" y="285750"/>
                </a:lnTo>
                <a:lnTo>
                  <a:pt x="200022" y="285750"/>
                </a:lnTo>
                <a:lnTo>
                  <a:pt x="169454" y="289885"/>
                </a:lnTo>
                <a:lnTo>
                  <a:pt x="141991" y="301555"/>
                </a:lnTo>
                <a:lnTo>
                  <a:pt x="118764" y="319654"/>
                </a:lnTo>
                <a:lnTo>
                  <a:pt x="100990" y="342964"/>
                </a:lnTo>
                <a:lnTo>
                  <a:pt x="100777" y="342964"/>
                </a:lnTo>
                <a:lnTo>
                  <a:pt x="157460" y="384657"/>
                </a:lnTo>
                <a:lnTo>
                  <a:pt x="228597" y="400050"/>
                </a:lnTo>
                <a:lnTo>
                  <a:pt x="379970" y="400050"/>
                </a:lnTo>
                <a:lnTo>
                  <a:pt x="379407" y="400560"/>
                </a:lnTo>
                <a:lnTo>
                  <a:pt x="342962" y="426677"/>
                </a:lnTo>
                <a:lnTo>
                  <a:pt x="302121" y="445183"/>
                </a:lnTo>
                <a:lnTo>
                  <a:pt x="258455" y="455365"/>
                </a:lnTo>
                <a:lnTo>
                  <a:pt x="243553" y="456833"/>
                </a:lnTo>
                <a:lnTo>
                  <a:pt x="236084" y="457200"/>
                </a:lnTo>
                <a:close/>
              </a:path>
              <a:path w="457200" h="457200">
                <a:moveTo>
                  <a:pt x="456863" y="242887"/>
                </a:moveTo>
                <a:lnTo>
                  <a:pt x="232819" y="242887"/>
                </a:lnTo>
                <a:lnTo>
                  <a:pt x="237000" y="242475"/>
                </a:lnTo>
                <a:lnTo>
                  <a:pt x="245281" y="240828"/>
                </a:lnTo>
                <a:lnTo>
                  <a:pt x="279710" y="217823"/>
                </a:lnTo>
                <a:lnTo>
                  <a:pt x="292891" y="182815"/>
                </a:lnTo>
                <a:lnTo>
                  <a:pt x="292891" y="174372"/>
                </a:lnTo>
                <a:lnTo>
                  <a:pt x="277045" y="136116"/>
                </a:lnTo>
                <a:lnTo>
                  <a:pt x="237000" y="114711"/>
                </a:lnTo>
                <a:lnTo>
                  <a:pt x="232167" y="114235"/>
                </a:lnTo>
                <a:lnTo>
                  <a:pt x="426675" y="114235"/>
                </a:lnTo>
                <a:lnTo>
                  <a:pt x="445181" y="155076"/>
                </a:lnTo>
                <a:lnTo>
                  <a:pt x="455363" y="198742"/>
                </a:lnTo>
                <a:lnTo>
                  <a:pt x="457195" y="221071"/>
                </a:lnTo>
                <a:lnTo>
                  <a:pt x="457183" y="236377"/>
                </a:lnTo>
                <a:lnTo>
                  <a:pt x="457024" y="239608"/>
                </a:lnTo>
                <a:lnTo>
                  <a:pt x="456964" y="240828"/>
                </a:lnTo>
                <a:lnTo>
                  <a:pt x="456863" y="242887"/>
                </a:lnTo>
                <a:close/>
              </a:path>
              <a:path w="457200" h="457200">
                <a:moveTo>
                  <a:pt x="379970" y="400050"/>
                </a:moveTo>
                <a:lnTo>
                  <a:pt x="228597" y="400050"/>
                </a:lnTo>
                <a:lnTo>
                  <a:pt x="265527" y="396058"/>
                </a:lnTo>
                <a:lnTo>
                  <a:pt x="299678" y="384657"/>
                </a:lnTo>
                <a:lnTo>
                  <a:pt x="330212" y="366710"/>
                </a:lnTo>
                <a:lnTo>
                  <a:pt x="356418" y="342964"/>
                </a:lnTo>
                <a:lnTo>
                  <a:pt x="356205" y="342964"/>
                </a:lnTo>
                <a:lnTo>
                  <a:pt x="338431" y="319654"/>
                </a:lnTo>
                <a:lnTo>
                  <a:pt x="315204" y="301555"/>
                </a:lnTo>
                <a:lnTo>
                  <a:pt x="287741" y="289885"/>
                </a:lnTo>
                <a:lnTo>
                  <a:pt x="257172" y="285750"/>
                </a:lnTo>
                <a:lnTo>
                  <a:pt x="450039" y="285750"/>
                </a:lnTo>
                <a:lnTo>
                  <a:pt x="436931" y="322998"/>
                </a:lnTo>
                <a:lnTo>
                  <a:pt x="414512" y="361828"/>
                </a:lnTo>
                <a:lnTo>
                  <a:pt x="384948" y="395538"/>
                </a:lnTo>
                <a:lnTo>
                  <a:pt x="379970" y="40005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90414" y="2150019"/>
            <a:ext cx="1048385" cy="50927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1350" b="1">
                <a:latin typeface="Liberation Sans"/>
                <a:cs typeface="Liberation Sans"/>
              </a:rPr>
              <a:t>Amir,</a:t>
            </a:r>
            <a:r>
              <a:rPr dirty="0" sz="1350" spc="-75" b="1">
                <a:latin typeface="Liberation Sans"/>
                <a:cs typeface="Liberation Sans"/>
              </a:rPr>
              <a:t> </a:t>
            </a:r>
            <a:r>
              <a:rPr dirty="0" sz="1350" spc="-25" b="1">
                <a:latin typeface="Liberation Sans"/>
                <a:cs typeface="Liberation Sans"/>
              </a:rPr>
              <a:t>36</a:t>
            </a:r>
            <a:endParaRPr sz="13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ESFJ </a:t>
            </a:r>
            <a:r>
              <a:rPr dirty="0" sz="1050" spc="-10">
                <a:solidFill>
                  <a:srgbClr val="4A5462"/>
                </a:solidFill>
                <a:latin typeface="Liberation Sans"/>
                <a:cs typeface="Liberation Sans"/>
              </a:rPr>
              <a:t>Personality</a:t>
            </a:r>
            <a:endParaRPr sz="1050">
              <a:latin typeface="Liberation Sans"/>
              <a:cs typeface="Liberation San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6574" y="1409699"/>
            <a:ext cx="114299" cy="15314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292475" y="1322705"/>
            <a:ext cx="34061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Moved to the UK at age 8; struggled at school, </a:t>
            </a:r>
            <a:r>
              <a:rPr dirty="0" sz="1200" spc="-20">
                <a:latin typeface="Liberation Sans"/>
                <a:cs typeface="Liberation Sans"/>
              </a:rPr>
              <a:t>left </a:t>
            </a:r>
            <a:r>
              <a:rPr dirty="0" sz="1200">
                <a:latin typeface="Liberation Sans"/>
                <a:cs typeface="Liberation Sans"/>
              </a:rPr>
              <a:t>with few </a:t>
            </a:r>
            <a:r>
              <a:rPr dirty="0" sz="1200" spc="-10">
                <a:latin typeface="Liberation Sans"/>
                <a:cs typeface="Liberation Sans"/>
              </a:rPr>
              <a:t>qualifications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400" y="1409699"/>
            <a:ext cx="152399" cy="14287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7259637" y="1322705"/>
            <a:ext cx="35045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Works</a:t>
            </a:r>
            <a:r>
              <a:rPr dirty="0" sz="1200" spc="-1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12-hour</a:t>
            </a:r>
            <a:r>
              <a:rPr dirty="0" sz="1200" spc="-1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shifts;</a:t>
            </a:r>
            <a:r>
              <a:rPr dirty="0" sz="1200" spc="-1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seeking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a</a:t>
            </a:r>
            <a:r>
              <a:rPr dirty="0" sz="1200" spc="-1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career</a:t>
            </a:r>
            <a:r>
              <a:rPr dirty="0" sz="1200" spc="-1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change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as</a:t>
            </a:r>
            <a:r>
              <a:rPr dirty="0" sz="1200" spc="-10">
                <a:latin typeface="Liberation Sans"/>
                <a:cs typeface="Liberation Sans"/>
              </a:rPr>
              <a:t> </a:t>
            </a:r>
            <a:r>
              <a:rPr dirty="0" sz="1200" spc="-50">
                <a:latin typeface="Liberation Sans"/>
                <a:cs typeface="Liberation Sans"/>
              </a:rPr>
              <a:t>a </a:t>
            </a:r>
            <a:r>
              <a:rPr dirty="0" sz="1200">
                <a:latin typeface="Liberation Sans"/>
                <a:cs typeface="Liberation Sans"/>
              </a:rPr>
              <a:t>driving </a:t>
            </a:r>
            <a:r>
              <a:rPr dirty="0" sz="1200" spc="-10">
                <a:latin typeface="Liberation Sans"/>
                <a:cs typeface="Liberation Sans"/>
              </a:rPr>
              <a:t>instructor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6574" y="2019300"/>
            <a:ext cx="133349" cy="15239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3311525" y="1932304"/>
            <a:ext cx="25641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Low</a:t>
            </a:r>
            <a:r>
              <a:rPr dirty="0" sz="1200" spc="-10">
                <a:latin typeface="Liberation Sans"/>
                <a:cs typeface="Liberation Sans"/>
              </a:rPr>
              <a:t> literacy,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high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test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anxiety;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 spc="-10">
                <a:latin typeface="Liberation Sans"/>
                <a:cs typeface="Liberation Sans"/>
              </a:rPr>
              <a:t>prefers </a:t>
            </a:r>
            <a:r>
              <a:rPr dirty="0" sz="1200">
                <a:latin typeface="Liberation Sans"/>
                <a:cs typeface="Liberation Sans"/>
              </a:rPr>
              <a:t>stories/conversation to </a:t>
            </a:r>
            <a:r>
              <a:rPr dirty="0" sz="1200" spc="-20">
                <a:latin typeface="Liberation Sans"/>
                <a:cs typeface="Liberation Sans"/>
              </a:rPr>
              <a:t>text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10400" y="2019300"/>
            <a:ext cx="152399" cy="15239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7259637" y="1932304"/>
            <a:ext cx="36296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Studied</a:t>
            </a:r>
            <a:r>
              <a:rPr dirty="0" sz="1200" spc="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for</a:t>
            </a:r>
            <a:r>
              <a:rPr dirty="0" sz="1200" spc="1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a</a:t>
            </a:r>
            <a:r>
              <a:rPr dirty="0" sz="1200" spc="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year</a:t>
            </a:r>
            <a:r>
              <a:rPr dirty="0" sz="1200" spc="1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with</a:t>
            </a:r>
            <a:r>
              <a:rPr dirty="0" sz="1200" spc="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the</a:t>
            </a:r>
            <a:r>
              <a:rPr dirty="0" sz="1200" spc="10">
                <a:latin typeface="Liberation Sans"/>
                <a:cs typeface="Liberation Sans"/>
              </a:rPr>
              <a:t> </a:t>
            </a:r>
            <a:r>
              <a:rPr dirty="0" sz="1200" spc="-10">
                <a:latin typeface="Liberation Sans"/>
                <a:cs typeface="Liberation Sans"/>
              </a:rPr>
              <a:t>"official"</a:t>
            </a:r>
            <a:r>
              <a:rPr dirty="0" sz="1200" spc="-6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ADI</a:t>
            </a:r>
            <a:r>
              <a:rPr dirty="0" sz="1200" spc="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CD,</a:t>
            </a:r>
            <a:r>
              <a:rPr dirty="0" sz="1200" spc="1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but</a:t>
            </a:r>
            <a:r>
              <a:rPr dirty="0" sz="1200" spc="10">
                <a:latin typeface="Liberation Sans"/>
                <a:cs typeface="Liberation Sans"/>
              </a:rPr>
              <a:t> </a:t>
            </a:r>
            <a:r>
              <a:rPr dirty="0" sz="1200" spc="-10">
                <a:latin typeface="Liberation Sans"/>
                <a:cs typeface="Liberation Sans"/>
              </a:rPr>
              <a:t>failed </a:t>
            </a:r>
            <a:r>
              <a:rPr dirty="0" sz="1200">
                <a:latin typeface="Liberation Sans"/>
                <a:cs typeface="Liberation Sans"/>
              </a:rPr>
              <a:t>the </a:t>
            </a:r>
            <a:r>
              <a:rPr dirty="0" sz="1200" spc="-20">
                <a:latin typeface="Liberation Sans"/>
                <a:cs typeface="Liberation Sans"/>
              </a:rPr>
              <a:t>test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57199" y="3200399"/>
            <a:ext cx="10477500" cy="419100"/>
            <a:chOff x="457199" y="3200399"/>
            <a:chExt cx="10477500" cy="419100"/>
          </a:xfrm>
        </p:grpSpPr>
        <p:sp>
          <p:nvSpPr>
            <p:cNvPr id="18" name="object 18" descr=""/>
            <p:cNvSpPr/>
            <p:nvPr/>
          </p:nvSpPr>
          <p:spPr>
            <a:xfrm>
              <a:off x="457199" y="3200399"/>
              <a:ext cx="10477500" cy="419100"/>
            </a:xfrm>
            <a:custGeom>
              <a:avLst/>
              <a:gdLst/>
              <a:ahLst/>
              <a:cxnLst/>
              <a:rect l="l" t="t" r="r" b="b"/>
              <a:pathLst>
                <a:path w="10477500" h="419100">
                  <a:moveTo>
                    <a:pt x="10477499" y="419099"/>
                  </a:moveTo>
                  <a:lnTo>
                    <a:pt x="0" y="419099"/>
                  </a:lnTo>
                  <a:lnTo>
                    <a:pt x="0" y="0"/>
                  </a:lnTo>
                  <a:lnTo>
                    <a:pt x="10477499" y="0"/>
                  </a:lnTo>
                  <a:lnTo>
                    <a:pt x="10477499" y="419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7199" y="3200399"/>
              <a:ext cx="28575" cy="419100"/>
            </a:xfrm>
            <a:custGeom>
              <a:avLst/>
              <a:gdLst/>
              <a:ahLst/>
              <a:cxnLst/>
              <a:rect l="l" t="t" r="r" b="b"/>
              <a:pathLst>
                <a:path w="28575" h="419100">
                  <a:moveTo>
                    <a:pt x="28574" y="419099"/>
                  </a:moveTo>
                  <a:lnTo>
                    <a:pt x="0" y="419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419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44500" y="3282950"/>
            <a:ext cx="10490200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>
              <a:lnSpc>
                <a:spcPct val="100000"/>
              </a:lnSpc>
              <a:spcBef>
                <a:spcPts val="100"/>
              </a:spcBef>
            </a:pPr>
            <a:r>
              <a:rPr dirty="0" sz="1350" i="1">
                <a:latin typeface="Liberation Sans"/>
                <a:cs typeface="Liberation Sans"/>
              </a:rPr>
              <a:t>"I</a:t>
            </a:r>
            <a:r>
              <a:rPr dirty="0" sz="1350" spc="-10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studied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for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a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year,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but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the</a:t>
            </a:r>
            <a:r>
              <a:rPr dirty="0" sz="1350" spc="-10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test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questions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made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no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sense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to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spc="-20" i="1">
                <a:latin typeface="Liberation Sans"/>
                <a:cs typeface="Liberation Sans"/>
              </a:rPr>
              <a:t>me."</a:t>
            </a:r>
            <a:endParaRPr sz="13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3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Liberation Sans"/>
                <a:cs typeface="Liberation Sans"/>
              </a:rPr>
              <a:t>Key</a:t>
            </a:r>
            <a:r>
              <a:rPr dirty="0" sz="1500" spc="-30" b="1">
                <a:latin typeface="Liberation Sans"/>
                <a:cs typeface="Liberation Sans"/>
              </a:rPr>
              <a:t> </a:t>
            </a:r>
            <a:r>
              <a:rPr dirty="0" sz="1500" spc="-10" b="1">
                <a:latin typeface="Liberation Sans"/>
                <a:cs typeface="Liberation Sans"/>
              </a:rPr>
              <a:t>Challenge</a:t>
            </a: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Traditional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resources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often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fail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most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motivated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learners—not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from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lack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of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effort,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but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because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they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rely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on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memorisation,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not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real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understanding.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dirty="0" spc="145"/>
              <a:t>  </a:t>
            </a:r>
            <a:fld id="{81D60167-4931-47E6-BA6A-407CBD079E47}" type="slidenum">
              <a:rPr dirty="0" spc="-50">
                <a:solidFill>
                  <a:srgbClr val="2562EB"/>
                </a:solidFill>
              </a:rPr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429999" y="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571499" y="761999"/>
                </a:moveTo>
                <a:lnTo>
                  <a:pt x="529462" y="760451"/>
                </a:lnTo>
                <a:lnTo>
                  <a:pt x="487643" y="755814"/>
                </a:lnTo>
                <a:lnTo>
                  <a:pt x="446278" y="748112"/>
                </a:lnTo>
                <a:lnTo>
                  <a:pt x="405602" y="737391"/>
                </a:lnTo>
                <a:lnTo>
                  <a:pt x="365823" y="723706"/>
                </a:lnTo>
                <a:lnTo>
                  <a:pt x="327150" y="707130"/>
                </a:lnTo>
                <a:lnTo>
                  <a:pt x="289803" y="687752"/>
                </a:lnTo>
                <a:lnTo>
                  <a:pt x="253989" y="665684"/>
                </a:lnTo>
                <a:lnTo>
                  <a:pt x="219897" y="641042"/>
                </a:lnTo>
                <a:lnTo>
                  <a:pt x="187702" y="613953"/>
                </a:lnTo>
                <a:lnTo>
                  <a:pt x="157588" y="584569"/>
                </a:lnTo>
                <a:lnTo>
                  <a:pt x="129723" y="553055"/>
                </a:lnTo>
                <a:lnTo>
                  <a:pt x="104250" y="519577"/>
                </a:lnTo>
                <a:lnTo>
                  <a:pt x="81306" y="484309"/>
                </a:lnTo>
                <a:lnTo>
                  <a:pt x="61018" y="447449"/>
                </a:lnTo>
                <a:lnTo>
                  <a:pt x="43500" y="409203"/>
                </a:lnTo>
                <a:lnTo>
                  <a:pt x="28843" y="369773"/>
                </a:lnTo>
                <a:lnTo>
                  <a:pt x="17125" y="329363"/>
                </a:lnTo>
                <a:lnTo>
                  <a:pt x="8411" y="288200"/>
                </a:lnTo>
                <a:lnTo>
                  <a:pt x="2750" y="246516"/>
                </a:lnTo>
                <a:lnTo>
                  <a:pt x="172" y="204529"/>
                </a:lnTo>
                <a:lnTo>
                  <a:pt x="0" y="190499"/>
                </a:lnTo>
                <a:lnTo>
                  <a:pt x="172" y="176470"/>
                </a:lnTo>
                <a:lnTo>
                  <a:pt x="2750" y="134483"/>
                </a:lnTo>
                <a:lnTo>
                  <a:pt x="8411" y="92799"/>
                </a:lnTo>
                <a:lnTo>
                  <a:pt x="17125" y="51636"/>
                </a:lnTo>
                <a:lnTo>
                  <a:pt x="28843" y="11226"/>
                </a:lnTo>
                <a:lnTo>
                  <a:pt x="761999" y="0"/>
                </a:lnTo>
                <a:lnTo>
                  <a:pt x="761999" y="729291"/>
                </a:lnTo>
                <a:lnTo>
                  <a:pt x="723920" y="741299"/>
                </a:lnTo>
                <a:lnTo>
                  <a:pt x="682991" y="751018"/>
                </a:lnTo>
                <a:lnTo>
                  <a:pt x="641460" y="757701"/>
                </a:lnTo>
                <a:lnTo>
                  <a:pt x="599540" y="761311"/>
                </a:lnTo>
                <a:lnTo>
                  <a:pt x="571499" y="761999"/>
                </a:lnTo>
                <a:close/>
              </a:path>
            </a:pathLst>
          </a:custGeom>
          <a:solidFill>
            <a:srgbClr val="F0F6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7055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571499" y="571500"/>
                </a:moveTo>
                <a:lnTo>
                  <a:pt x="0" y="571500"/>
                </a:lnTo>
                <a:lnTo>
                  <a:pt x="0" y="0"/>
                </a:lnTo>
                <a:lnTo>
                  <a:pt x="42037" y="1548"/>
                </a:lnTo>
                <a:lnTo>
                  <a:pt x="83856" y="6185"/>
                </a:lnTo>
                <a:lnTo>
                  <a:pt x="125220" y="13886"/>
                </a:lnTo>
                <a:lnTo>
                  <a:pt x="165897" y="24608"/>
                </a:lnTo>
                <a:lnTo>
                  <a:pt x="205676" y="38292"/>
                </a:lnTo>
                <a:lnTo>
                  <a:pt x="244347" y="54869"/>
                </a:lnTo>
                <a:lnTo>
                  <a:pt x="281695" y="74247"/>
                </a:lnTo>
                <a:lnTo>
                  <a:pt x="317508" y="96315"/>
                </a:lnTo>
                <a:lnTo>
                  <a:pt x="351601" y="120957"/>
                </a:lnTo>
                <a:lnTo>
                  <a:pt x="383796" y="148046"/>
                </a:lnTo>
                <a:lnTo>
                  <a:pt x="413910" y="177430"/>
                </a:lnTo>
                <a:lnTo>
                  <a:pt x="441775" y="208944"/>
                </a:lnTo>
                <a:lnTo>
                  <a:pt x="467247" y="242421"/>
                </a:lnTo>
                <a:lnTo>
                  <a:pt x="490192" y="277689"/>
                </a:lnTo>
                <a:lnTo>
                  <a:pt x="510479" y="314550"/>
                </a:lnTo>
                <a:lnTo>
                  <a:pt x="527997" y="352795"/>
                </a:lnTo>
                <a:lnTo>
                  <a:pt x="542654" y="392225"/>
                </a:lnTo>
                <a:lnTo>
                  <a:pt x="554373" y="432635"/>
                </a:lnTo>
                <a:lnTo>
                  <a:pt x="563087" y="473798"/>
                </a:lnTo>
                <a:lnTo>
                  <a:pt x="568747" y="515483"/>
                </a:lnTo>
                <a:lnTo>
                  <a:pt x="571327" y="557470"/>
                </a:lnTo>
                <a:lnTo>
                  <a:pt x="571499" y="571500"/>
                </a:lnTo>
                <a:close/>
              </a:path>
            </a:pathLst>
          </a:custGeom>
          <a:solidFill>
            <a:srgbClr val="F0F6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9" y="6743699"/>
            <a:ext cx="228599" cy="2285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199" y="9524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30"/>
              <a:t> </a:t>
            </a:r>
            <a:r>
              <a:rPr dirty="0"/>
              <a:t>Rethink</a:t>
            </a:r>
            <a:r>
              <a:rPr dirty="0" spc="-30"/>
              <a:t> </a:t>
            </a:r>
            <a:r>
              <a:rPr dirty="0" spc="-10"/>
              <a:t>Learning?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49299" y="1673225"/>
            <a:ext cx="8500745" cy="62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Liberation Sans"/>
                <a:cs typeface="Liberation Sans"/>
              </a:rPr>
              <a:t>The</a:t>
            </a:r>
            <a:r>
              <a:rPr dirty="0" sz="1500" spc="-30" b="1">
                <a:latin typeface="Liberation Sans"/>
                <a:cs typeface="Liberation Sans"/>
              </a:rPr>
              <a:t> </a:t>
            </a:r>
            <a:r>
              <a:rPr dirty="0" sz="1500" b="1">
                <a:latin typeface="Liberation Sans"/>
                <a:cs typeface="Liberation Sans"/>
              </a:rPr>
              <a:t>Traditional</a:t>
            </a:r>
            <a:r>
              <a:rPr dirty="0" sz="1500" spc="-30" b="1">
                <a:latin typeface="Liberation Sans"/>
                <a:cs typeface="Liberation Sans"/>
              </a:rPr>
              <a:t> </a:t>
            </a:r>
            <a:r>
              <a:rPr dirty="0" sz="1500" b="1">
                <a:latin typeface="Liberation Sans"/>
                <a:cs typeface="Liberation Sans"/>
              </a:rPr>
              <a:t>Learning</a:t>
            </a:r>
            <a:r>
              <a:rPr dirty="0" sz="1500" spc="-25" b="1">
                <a:latin typeface="Liberation Sans"/>
                <a:cs typeface="Liberation Sans"/>
              </a:rPr>
              <a:t> </a:t>
            </a:r>
            <a:r>
              <a:rPr dirty="0" sz="1500" spc="-10" b="1">
                <a:latin typeface="Liberation Sans"/>
                <a:cs typeface="Liberation Sans"/>
              </a:rPr>
              <a:t>Problem</a:t>
            </a: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Amir's case is widespread: </a:t>
            </a:r>
            <a:r>
              <a:rPr dirty="0" sz="1200">
                <a:solidFill>
                  <a:srgbClr val="2562EB"/>
                </a:solidFill>
                <a:latin typeface="Liberation Sans"/>
                <a:cs typeface="Liberation Sans"/>
              </a:rPr>
              <a:t>Motivated learners are failed by traditional resources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focused on memorization, not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understanding.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61999" y="2628899"/>
            <a:ext cx="333375" cy="381000"/>
          </a:xfrm>
          <a:custGeom>
            <a:avLst/>
            <a:gdLst/>
            <a:ahLst/>
            <a:cxnLst/>
            <a:rect l="l" t="t" r="r" b="b"/>
            <a:pathLst>
              <a:path w="333375" h="381000">
                <a:moveTo>
                  <a:pt x="165943" y="380999"/>
                </a:moveTo>
                <a:lnTo>
                  <a:pt x="125612" y="375288"/>
                </a:lnTo>
                <a:lnTo>
                  <a:pt x="87717" y="358507"/>
                </a:lnTo>
                <a:lnTo>
                  <a:pt x="54509" y="331659"/>
                </a:lnTo>
                <a:lnTo>
                  <a:pt x="27966" y="296335"/>
                </a:lnTo>
                <a:lnTo>
                  <a:pt x="9695" y="254666"/>
                </a:lnTo>
                <a:lnTo>
                  <a:pt x="797" y="209172"/>
                </a:lnTo>
                <a:lnTo>
                  <a:pt x="0" y="190499"/>
                </a:lnTo>
                <a:lnTo>
                  <a:pt x="199" y="181141"/>
                </a:lnTo>
                <a:lnTo>
                  <a:pt x="7143" y="135199"/>
                </a:lnTo>
                <a:lnTo>
                  <a:pt x="23602" y="92572"/>
                </a:lnTo>
                <a:lnTo>
                  <a:pt x="48603" y="55796"/>
                </a:lnTo>
                <a:lnTo>
                  <a:pt x="80639" y="27095"/>
                </a:lnTo>
                <a:lnTo>
                  <a:pt x="117771" y="8200"/>
                </a:lnTo>
                <a:lnTo>
                  <a:pt x="157790" y="228"/>
                </a:lnTo>
                <a:lnTo>
                  <a:pt x="167431" y="0"/>
                </a:lnTo>
                <a:lnTo>
                  <a:pt x="175583" y="228"/>
                </a:lnTo>
                <a:lnTo>
                  <a:pt x="215602" y="8200"/>
                </a:lnTo>
                <a:lnTo>
                  <a:pt x="252735" y="27095"/>
                </a:lnTo>
                <a:lnTo>
                  <a:pt x="284771" y="55796"/>
                </a:lnTo>
                <a:lnTo>
                  <a:pt x="309771" y="92572"/>
                </a:lnTo>
                <a:lnTo>
                  <a:pt x="326231" y="135199"/>
                </a:lnTo>
                <a:lnTo>
                  <a:pt x="333175" y="181141"/>
                </a:lnTo>
                <a:lnTo>
                  <a:pt x="333374" y="190499"/>
                </a:lnTo>
                <a:lnTo>
                  <a:pt x="333175" y="199858"/>
                </a:lnTo>
                <a:lnTo>
                  <a:pt x="326231" y="245799"/>
                </a:lnTo>
                <a:lnTo>
                  <a:pt x="309771" y="288426"/>
                </a:lnTo>
                <a:lnTo>
                  <a:pt x="284771" y="325203"/>
                </a:lnTo>
                <a:lnTo>
                  <a:pt x="252735" y="353903"/>
                </a:lnTo>
                <a:lnTo>
                  <a:pt x="215602" y="372798"/>
                </a:lnTo>
                <a:lnTo>
                  <a:pt x="175583" y="380771"/>
                </a:lnTo>
                <a:lnTo>
                  <a:pt x="165943" y="3809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89793" y="2701925"/>
            <a:ext cx="76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solidFill>
                  <a:srgbClr val="2562EB"/>
                </a:solidFill>
                <a:latin typeface="Liberation Sans"/>
                <a:cs typeface="Liberation Sans"/>
              </a:rPr>
              <a:t>!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33586" y="2625725"/>
            <a:ext cx="4326890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Memorization Without </a:t>
            </a:r>
            <a:r>
              <a:rPr dirty="0" sz="1200" spc="-10">
                <a:latin typeface="Liberation Sans"/>
                <a:cs typeface="Liberation Sans"/>
              </a:rPr>
              <a:t>Context</a:t>
            </a: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720"/>
              </a:spcBef>
            </a:pPr>
            <a:r>
              <a:rPr dirty="0" sz="1050" spc="-10">
                <a:solidFill>
                  <a:srgbClr val="4A5462"/>
                </a:solidFill>
                <a:latin typeface="Liberation Sans"/>
                <a:cs typeface="Liberation Sans"/>
              </a:rPr>
              <a:t>Traditional</a:t>
            </a:r>
            <a:r>
              <a:rPr dirty="0" sz="1050" spc="-1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materials</a:t>
            </a:r>
            <a:r>
              <a:rPr dirty="0" sz="1050" spc="-1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focus</a:t>
            </a:r>
            <a:r>
              <a:rPr dirty="0" sz="1050" spc="-1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on</a:t>
            </a:r>
            <a:r>
              <a:rPr dirty="0" sz="1050" spc="-1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facts</a:t>
            </a:r>
            <a:r>
              <a:rPr dirty="0" sz="1050" spc="-1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without</a:t>
            </a:r>
            <a:r>
              <a:rPr dirty="0" sz="1050" spc="-1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connecting</a:t>
            </a:r>
            <a:r>
              <a:rPr dirty="0" sz="1050" spc="-1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them</a:t>
            </a:r>
            <a:r>
              <a:rPr dirty="0" sz="1050" spc="-1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to</a:t>
            </a:r>
            <a:r>
              <a:rPr dirty="0" sz="1050" spc="-1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Liberation Sans"/>
                <a:cs typeface="Liberation Sans"/>
              </a:rPr>
              <a:t>real-world application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810249" y="26288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8" y="8200"/>
                </a:lnTo>
                <a:lnTo>
                  <a:pt x="288426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8" y="135199"/>
                </a:lnTo>
                <a:lnTo>
                  <a:pt x="380770" y="181141"/>
                </a:lnTo>
                <a:lnTo>
                  <a:pt x="380999" y="190499"/>
                </a:lnTo>
                <a:lnTo>
                  <a:pt x="380770" y="199858"/>
                </a:lnTo>
                <a:lnTo>
                  <a:pt x="372798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6" y="353903"/>
                </a:lnTo>
                <a:lnTo>
                  <a:pt x="245798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937150" y="2701925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solidFill>
                  <a:srgbClr val="2562EB"/>
                </a:solidFill>
                <a:latin typeface="Liberation Sans"/>
                <a:cs typeface="Liberation Sans"/>
              </a:rPr>
              <a:t>X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30949" y="2625725"/>
            <a:ext cx="3672840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One-Size-Fits-All</a:t>
            </a:r>
            <a:r>
              <a:rPr dirty="0" sz="1200" spc="-70">
                <a:latin typeface="Liberation Sans"/>
                <a:cs typeface="Liberation Sans"/>
              </a:rPr>
              <a:t> </a:t>
            </a:r>
            <a:r>
              <a:rPr dirty="0" sz="1200" spc="-10">
                <a:latin typeface="Liberation Sans"/>
                <a:cs typeface="Liberation Sans"/>
              </a:rPr>
              <a:t>Approach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Ignores</a:t>
            </a:r>
            <a:r>
              <a:rPr dirty="0" sz="105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diverse</a:t>
            </a:r>
            <a:r>
              <a:rPr dirty="0" sz="105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learning</a:t>
            </a:r>
            <a:r>
              <a:rPr dirty="0" sz="105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needs</a:t>
            </a:r>
            <a:r>
              <a:rPr dirty="0" sz="105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and</a:t>
            </a:r>
            <a:r>
              <a:rPr dirty="0" sz="105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accessibility</a:t>
            </a:r>
            <a:r>
              <a:rPr dirty="0" sz="105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Liberation Sans"/>
                <a:cs typeface="Liberation Sans"/>
              </a:rPr>
              <a:t>requirements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61999" y="35432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875952" y="3620789"/>
            <a:ext cx="153670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50">
                <a:solidFill>
                  <a:srgbClr val="2562EB"/>
                </a:solidFill>
                <a:latin typeface="Calibri"/>
                <a:cs typeface="Calibri"/>
              </a:rPr>
              <a:t>↗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82699" y="3540124"/>
            <a:ext cx="3697604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No Progress </a:t>
            </a:r>
            <a:r>
              <a:rPr dirty="0" sz="1200" spc="-10">
                <a:latin typeface="Liberation Sans"/>
                <a:cs typeface="Liberation Sans"/>
              </a:rPr>
              <a:t>Visibility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Learners</a:t>
            </a:r>
            <a:r>
              <a:rPr dirty="0" sz="105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can't</a:t>
            </a:r>
            <a:r>
              <a:rPr dirty="0" sz="105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see</a:t>
            </a:r>
            <a:r>
              <a:rPr dirty="0" sz="105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improvement</a:t>
            </a:r>
            <a:r>
              <a:rPr dirty="0" sz="105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or</a:t>
            </a:r>
            <a:r>
              <a:rPr dirty="0" sz="105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identify</a:t>
            </a:r>
            <a:r>
              <a:rPr dirty="0" sz="105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specific</a:t>
            </a:r>
            <a:r>
              <a:rPr dirty="0" sz="105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Liberation Sans"/>
                <a:cs typeface="Liberation Sans"/>
              </a:rPr>
              <a:t>challenges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810249" y="35432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8" y="8200"/>
                </a:lnTo>
                <a:lnTo>
                  <a:pt x="288426" y="27095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8" y="135199"/>
                </a:lnTo>
                <a:lnTo>
                  <a:pt x="380770" y="181141"/>
                </a:lnTo>
                <a:lnTo>
                  <a:pt x="380999" y="190499"/>
                </a:lnTo>
                <a:lnTo>
                  <a:pt x="380770" y="199858"/>
                </a:lnTo>
                <a:lnTo>
                  <a:pt x="372798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6" y="353903"/>
                </a:lnTo>
                <a:lnTo>
                  <a:pt x="245798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962600" y="3616324"/>
            <a:ext cx="76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solidFill>
                  <a:srgbClr val="2562EB"/>
                </a:solidFill>
                <a:latin typeface="Liberation Sans"/>
                <a:cs typeface="Liberation Sans"/>
              </a:rPr>
              <a:t>-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30949" y="3540124"/>
            <a:ext cx="3509645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Confidence </a:t>
            </a:r>
            <a:r>
              <a:rPr dirty="0" sz="1200" spc="-10">
                <a:latin typeface="Liberation Sans"/>
                <a:cs typeface="Liberation Sans"/>
              </a:rPr>
              <a:t>Killers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Negative</a:t>
            </a:r>
            <a:r>
              <a:rPr dirty="0" sz="105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feedback</a:t>
            </a:r>
            <a:r>
              <a:rPr dirty="0" sz="105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cycles</a:t>
            </a:r>
            <a:r>
              <a:rPr dirty="0" sz="105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that</a:t>
            </a:r>
            <a:r>
              <a:rPr dirty="0" sz="105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reinforce</a:t>
            </a:r>
            <a:r>
              <a:rPr dirty="0" sz="105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>
                <a:solidFill>
                  <a:srgbClr val="4A5462"/>
                </a:solidFill>
                <a:latin typeface="Liberation Sans"/>
                <a:cs typeface="Liberation Sans"/>
              </a:rPr>
              <a:t>failure</a:t>
            </a:r>
            <a:r>
              <a:rPr dirty="0" sz="105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Liberation Sans"/>
                <a:cs typeface="Liberation Sans"/>
              </a:rPr>
              <a:t>experiences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57199" y="4648199"/>
            <a:ext cx="10477500" cy="571500"/>
            <a:chOff x="457199" y="4648199"/>
            <a:chExt cx="10477500" cy="571500"/>
          </a:xfrm>
        </p:grpSpPr>
        <p:sp>
          <p:nvSpPr>
            <p:cNvPr id="21" name="object 21" descr=""/>
            <p:cNvSpPr/>
            <p:nvPr/>
          </p:nvSpPr>
          <p:spPr>
            <a:xfrm>
              <a:off x="457199" y="4648199"/>
              <a:ext cx="10477500" cy="571500"/>
            </a:xfrm>
            <a:custGeom>
              <a:avLst/>
              <a:gdLst/>
              <a:ahLst/>
              <a:cxnLst/>
              <a:rect l="l" t="t" r="r" b="b"/>
              <a:pathLst>
                <a:path w="10477500" h="571500">
                  <a:moveTo>
                    <a:pt x="104774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477499" y="0"/>
                  </a:lnTo>
                  <a:lnTo>
                    <a:pt x="10477499" y="5714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7199" y="4648199"/>
              <a:ext cx="28575" cy="571500"/>
            </a:xfrm>
            <a:custGeom>
              <a:avLst/>
              <a:gdLst/>
              <a:ahLst/>
              <a:cxnLst/>
              <a:rect l="l" t="t" r="r" b="b"/>
              <a:pathLst>
                <a:path w="28575" h="571500">
                  <a:moveTo>
                    <a:pt x="28574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571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44500" y="4806950"/>
            <a:ext cx="10490200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>
              <a:lnSpc>
                <a:spcPct val="100000"/>
              </a:lnSpc>
              <a:spcBef>
                <a:spcPts val="100"/>
              </a:spcBef>
            </a:pPr>
            <a:r>
              <a:rPr dirty="0" sz="1350" i="1">
                <a:latin typeface="Liberation Sans"/>
                <a:cs typeface="Liberation Sans"/>
              </a:rPr>
              <a:t>"I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studied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for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a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year,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but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the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test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questions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made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no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sense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to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me.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It's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like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I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studied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i="1">
                <a:latin typeface="Liberation Sans"/>
                <a:cs typeface="Liberation Sans"/>
              </a:rPr>
              <a:t>for</a:t>
            </a:r>
            <a:r>
              <a:rPr dirty="0" sz="1350" spc="-5" i="1">
                <a:latin typeface="Liberation Sans"/>
                <a:cs typeface="Liberation Sans"/>
              </a:rPr>
              <a:t> </a:t>
            </a:r>
            <a:r>
              <a:rPr dirty="0" sz="1350" spc="-10" i="1">
                <a:latin typeface="Liberation Sans"/>
                <a:cs typeface="Liberation Sans"/>
              </a:rPr>
              <a:t>nothing."</a:t>
            </a:r>
            <a:endParaRPr sz="13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3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Liberation Sans"/>
                <a:cs typeface="Liberation Sans"/>
              </a:rPr>
              <a:t>The</a:t>
            </a:r>
            <a:r>
              <a:rPr dirty="0" sz="1500" spc="-25" b="1">
                <a:latin typeface="Liberation Sans"/>
                <a:cs typeface="Liberation Sans"/>
              </a:rPr>
              <a:t> </a:t>
            </a:r>
            <a:r>
              <a:rPr dirty="0" sz="1500" b="1">
                <a:latin typeface="Liberation Sans"/>
                <a:cs typeface="Liberation Sans"/>
              </a:rPr>
              <a:t>Need:</a:t>
            </a:r>
            <a:r>
              <a:rPr dirty="0" sz="1500" spc="-80" b="1">
                <a:latin typeface="Liberation Sans"/>
                <a:cs typeface="Liberation Sans"/>
              </a:rPr>
              <a:t> </a:t>
            </a:r>
            <a:r>
              <a:rPr dirty="0" sz="1500" b="1">
                <a:latin typeface="Liberation Sans"/>
                <a:cs typeface="Liberation Sans"/>
              </a:rPr>
              <a:t>A</a:t>
            </a:r>
            <a:r>
              <a:rPr dirty="0" sz="1500" spc="-80" b="1">
                <a:latin typeface="Liberation Sans"/>
                <a:cs typeface="Liberation Sans"/>
              </a:rPr>
              <a:t> </a:t>
            </a:r>
            <a:r>
              <a:rPr dirty="0" sz="1500" b="1">
                <a:latin typeface="Liberation Sans"/>
                <a:cs typeface="Liberation Sans"/>
              </a:rPr>
              <a:t>New</a:t>
            </a:r>
            <a:r>
              <a:rPr dirty="0" sz="1500" spc="-80" b="1">
                <a:latin typeface="Liberation Sans"/>
                <a:cs typeface="Liberation Sans"/>
              </a:rPr>
              <a:t> </a:t>
            </a:r>
            <a:r>
              <a:rPr dirty="0" sz="1500" spc="-10" b="1">
                <a:latin typeface="Liberation Sans"/>
                <a:cs typeface="Liberation Sans"/>
              </a:rPr>
              <a:t>Approach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44500" y="6009004"/>
            <a:ext cx="50126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We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need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learning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solutions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that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prioritize </a:t>
            </a:r>
            <a:r>
              <a:rPr dirty="0" sz="1200">
                <a:solidFill>
                  <a:srgbClr val="2562EB"/>
                </a:solidFill>
                <a:latin typeface="Liberation Sans"/>
                <a:cs typeface="Liberation Sans"/>
              </a:rPr>
              <a:t>true</a:t>
            </a:r>
            <a:r>
              <a:rPr dirty="0" sz="1200" spc="-5">
                <a:solidFill>
                  <a:srgbClr val="2562EB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2562EB"/>
                </a:solidFill>
                <a:latin typeface="Liberation Sans"/>
                <a:cs typeface="Liberation Sans"/>
              </a:rPr>
              <a:t>comprehension</a:t>
            </a:r>
            <a:r>
              <a:rPr dirty="0" sz="1200" spc="-5">
                <a:solidFill>
                  <a:srgbClr val="2562EB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2562EB"/>
                </a:solidFill>
                <a:latin typeface="Liberation Sans"/>
                <a:cs typeface="Liberation Sans"/>
              </a:rPr>
              <a:t>and</a:t>
            </a:r>
            <a:r>
              <a:rPr dirty="0" sz="1200" spc="-5">
                <a:solidFill>
                  <a:srgbClr val="2562EB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2562EB"/>
                </a:solidFill>
                <a:latin typeface="Liberation Sans"/>
                <a:cs typeface="Liberation Sans"/>
              </a:rPr>
              <a:t>support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for real-world users like</a:t>
            </a:r>
            <a:r>
              <a:rPr dirty="0" sz="1200" spc="-7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Amir.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848349" y="6095999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151134" y="380999"/>
                </a:moveTo>
                <a:lnTo>
                  <a:pt x="107261" y="372798"/>
                </a:lnTo>
                <a:lnTo>
                  <a:pt x="73442" y="353902"/>
                </a:lnTo>
                <a:lnTo>
                  <a:pt x="44265" y="325203"/>
                </a:lnTo>
                <a:lnTo>
                  <a:pt x="21496" y="288426"/>
                </a:lnTo>
                <a:lnTo>
                  <a:pt x="6505" y="245799"/>
                </a:lnTo>
                <a:lnTo>
                  <a:pt x="181" y="199858"/>
                </a:lnTo>
                <a:lnTo>
                  <a:pt x="0" y="190499"/>
                </a:lnTo>
                <a:lnTo>
                  <a:pt x="181" y="181141"/>
                </a:lnTo>
                <a:lnTo>
                  <a:pt x="6505" y="135199"/>
                </a:lnTo>
                <a:lnTo>
                  <a:pt x="21496" y="92571"/>
                </a:lnTo>
                <a:lnTo>
                  <a:pt x="44265" y="55796"/>
                </a:lnTo>
                <a:lnTo>
                  <a:pt x="73442" y="27095"/>
                </a:lnTo>
                <a:lnTo>
                  <a:pt x="107261" y="8200"/>
                </a:lnTo>
                <a:lnTo>
                  <a:pt x="153665" y="0"/>
                </a:lnTo>
                <a:lnTo>
                  <a:pt x="161089" y="228"/>
                </a:lnTo>
                <a:lnTo>
                  <a:pt x="204572" y="11130"/>
                </a:lnTo>
                <a:lnTo>
                  <a:pt x="237630" y="32104"/>
                </a:lnTo>
                <a:lnTo>
                  <a:pt x="265654" y="62575"/>
                </a:lnTo>
                <a:lnTo>
                  <a:pt x="286954" y="100697"/>
                </a:lnTo>
                <a:lnTo>
                  <a:pt x="300269" y="144200"/>
                </a:lnTo>
                <a:lnTo>
                  <a:pt x="304799" y="190499"/>
                </a:lnTo>
                <a:lnTo>
                  <a:pt x="304618" y="199858"/>
                </a:lnTo>
                <a:lnTo>
                  <a:pt x="298293" y="245799"/>
                </a:lnTo>
                <a:lnTo>
                  <a:pt x="283302" y="288426"/>
                </a:lnTo>
                <a:lnTo>
                  <a:pt x="260533" y="325203"/>
                </a:lnTo>
                <a:lnTo>
                  <a:pt x="231356" y="353902"/>
                </a:lnTo>
                <a:lnTo>
                  <a:pt x="197537" y="372798"/>
                </a:lnTo>
                <a:lnTo>
                  <a:pt x="151134" y="380999"/>
                </a:lnTo>
                <a:close/>
              </a:path>
            </a:pathLst>
          </a:custGeom>
          <a:solidFill>
            <a:srgbClr val="FEF9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5891608" y="6140449"/>
            <a:ext cx="21590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30">
                <a:solidFill>
                  <a:srgbClr val="E9B308"/>
                </a:solidFill>
                <a:latin typeface="Segoe UI Symbol"/>
                <a:cs typeface="Segoe UI Symbol"/>
              </a:rPr>
              <a:t>💡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143901" y="6772206"/>
            <a:ext cx="564515" cy="174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9CA2AF"/>
                </a:solidFill>
                <a:latin typeface="Liberation Sans"/>
                <a:cs typeface="Liberation Sans"/>
              </a:rPr>
              <a:t>Page</a:t>
            </a:r>
            <a:r>
              <a:rPr dirty="0" sz="1050" spc="145">
                <a:solidFill>
                  <a:srgbClr val="9CA2AF"/>
                </a:solidFill>
                <a:latin typeface="Liberation Sans"/>
                <a:cs typeface="Liberation Sans"/>
              </a:rPr>
              <a:t>  </a:t>
            </a:r>
            <a:fld id="{81D60167-4931-47E6-BA6A-407CBD079E47}" type="slidenum">
              <a:rPr dirty="0" sz="1050" spc="-50">
                <a:solidFill>
                  <a:srgbClr val="2562EB"/>
                </a:solidFill>
                <a:latin typeface="Liberation Sans"/>
                <a:cs typeface="Liberation Sans"/>
              </a:rPr>
              <a:t>3</a:t>
            </a:fld>
            <a:endParaRPr sz="1050">
              <a:latin typeface="Liberation Sans"/>
              <a:cs typeface="Liberation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290319" y="6009004"/>
            <a:ext cx="43688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Our MVP</a:t>
            </a:r>
            <a:r>
              <a:rPr dirty="0" sz="1200" spc="-2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focuses on understanding over memorization to </a:t>
            </a:r>
            <a:r>
              <a:rPr dirty="0" sz="1200" spc="-10">
                <a:latin typeface="Liberation Sans"/>
                <a:cs typeface="Liberation Sans"/>
              </a:rPr>
              <a:t>create </a:t>
            </a:r>
            <a:r>
              <a:rPr dirty="0" sz="1200">
                <a:latin typeface="Liberation Sans"/>
                <a:cs typeface="Liberation Sans"/>
              </a:rPr>
              <a:t>learning that </a:t>
            </a:r>
            <a:r>
              <a:rPr dirty="0" sz="1200" spc="-10">
                <a:latin typeface="Liberation Sans"/>
                <a:cs typeface="Liberation Sans"/>
              </a:rPr>
              <a:t>sticks</a:t>
            </a:r>
            <a:endParaRPr sz="1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17149" y="0"/>
            <a:ext cx="2174875" cy="2083435"/>
          </a:xfrm>
          <a:custGeom>
            <a:avLst/>
            <a:gdLst/>
            <a:ahLst/>
            <a:cxnLst/>
            <a:rect l="l" t="t" r="r" b="b"/>
            <a:pathLst>
              <a:path w="2174875" h="2083435">
                <a:moveTo>
                  <a:pt x="2174850" y="2083011"/>
                </a:moveTo>
                <a:lnTo>
                  <a:pt x="162324" y="1543757"/>
                </a:lnTo>
                <a:lnTo>
                  <a:pt x="120900" y="1526597"/>
                </a:lnTo>
                <a:lnTo>
                  <a:pt x="83619" y="1501686"/>
                </a:lnTo>
                <a:lnTo>
                  <a:pt x="51915" y="1469981"/>
                </a:lnTo>
                <a:lnTo>
                  <a:pt x="27005" y="1432700"/>
                </a:lnTo>
                <a:lnTo>
                  <a:pt x="9847" y="1391275"/>
                </a:lnTo>
                <a:lnTo>
                  <a:pt x="1101" y="1347299"/>
                </a:lnTo>
                <a:lnTo>
                  <a:pt x="0" y="1324880"/>
                </a:lnTo>
                <a:lnTo>
                  <a:pt x="122" y="1317403"/>
                </a:lnTo>
                <a:lnTo>
                  <a:pt x="5974" y="1272950"/>
                </a:lnTo>
                <a:lnTo>
                  <a:pt x="347060" y="0"/>
                </a:lnTo>
                <a:lnTo>
                  <a:pt x="2174850" y="0"/>
                </a:lnTo>
                <a:lnTo>
                  <a:pt x="2174850" y="2082632"/>
                </a:lnTo>
                <a:lnTo>
                  <a:pt x="2174850" y="2083011"/>
                </a:lnTo>
                <a:close/>
              </a:path>
            </a:pathLst>
          </a:custGeom>
          <a:solidFill>
            <a:srgbClr val="F0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5600184"/>
            <a:ext cx="1191895" cy="1257935"/>
          </a:xfrm>
          <a:custGeom>
            <a:avLst/>
            <a:gdLst/>
            <a:ahLst/>
            <a:cxnLst/>
            <a:rect l="l" t="t" r="r" b="b"/>
            <a:pathLst>
              <a:path w="1191895" h="1257934">
                <a:moveTo>
                  <a:pt x="1191284" y="1257815"/>
                </a:moveTo>
                <a:lnTo>
                  <a:pt x="0" y="1257815"/>
                </a:lnTo>
                <a:lnTo>
                  <a:pt x="0" y="134084"/>
                </a:lnTo>
                <a:lnTo>
                  <a:pt x="0" y="133711"/>
                </a:lnTo>
                <a:lnTo>
                  <a:pt x="745375" y="2281"/>
                </a:lnTo>
                <a:lnTo>
                  <a:pt x="752794" y="1346"/>
                </a:lnTo>
                <a:lnTo>
                  <a:pt x="767725" y="203"/>
                </a:lnTo>
                <a:lnTo>
                  <a:pt x="775200" y="0"/>
                </a:lnTo>
                <a:lnTo>
                  <a:pt x="790170" y="326"/>
                </a:lnTo>
                <a:lnTo>
                  <a:pt x="834485" y="7148"/>
                </a:lnTo>
                <a:lnTo>
                  <a:pt x="876619" y="22484"/>
                </a:lnTo>
                <a:lnTo>
                  <a:pt x="914950" y="45745"/>
                </a:lnTo>
                <a:lnTo>
                  <a:pt x="948007" y="76037"/>
                </a:lnTo>
                <a:lnTo>
                  <a:pt x="974520" y="112196"/>
                </a:lnTo>
                <a:lnTo>
                  <a:pt x="993468" y="152833"/>
                </a:lnTo>
                <a:lnTo>
                  <a:pt x="1001525" y="181639"/>
                </a:lnTo>
                <a:lnTo>
                  <a:pt x="1191284" y="1257815"/>
                </a:lnTo>
                <a:close/>
              </a:path>
            </a:pathLst>
          </a:custGeom>
          <a:solidFill>
            <a:srgbClr val="F0F6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9" y="6324599"/>
            <a:ext cx="228599" cy="2285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619749" y="942974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952499"/>
                </a:moveTo>
                <a:lnTo>
                  <a:pt x="429569" y="950206"/>
                </a:lnTo>
                <a:lnTo>
                  <a:pt x="383337" y="943348"/>
                </a:lnTo>
                <a:lnTo>
                  <a:pt x="338001" y="931992"/>
                </a:lnTo>
                <a:lnTo>
                  <a:pt x="293996" y="916247"/>
                </a:lnTo>
                <a:lnTo>
                  <a:pt x="251747" y="896264"/>
                </a:lnTo>
                <a:lnTo>
                  <a:pt x="211659" y="872237"/>
                </a:lnTo>
                <a:lnTo>
                  <a:pt x="174119" y="844396"/>
                </a:lnTo>
                <a:lnTo>
                  <a:pt x="139489" y="813009"/>
                </a:lnTo>
                <a:lnTo>
                  <a:pt x="108102" y="778379"/>
                </a:lnTo>
                <a:lnTo>
                  <a:pt x="80261" y="740839"/>
                </a:lnTo>
                <a:lnTo>
                  <a:pt x="56234" y="700752"/>
                </a:lnTo>
                <a:lnTo>
                  <a:pt x="36251" y="658502"/>
                </a:lnTo>
                <a:lnTo>
                  <a:pt x="20506" y="614497"/>
                </a:lnTo>
                <a:lnTo>
                  <a:pt x="9150" y="569161"/>
                </a:lnTo>
                <a:lnTo>
                  <a:pt x="2293" y="522930"/>
                </a:lnTo>
                <a:lnTo>
                  <a:pt x="0" y="476249"/>
                </a:lnTo>
                <a:lnTo>
                  <a:pt x="143" y="464558"/>
                </a:lnTo>
                <a:lnTo>
                  <a:pt x="3581" y="417948"/>
                </a:lnTo>
                <a:lnTo>
                  <a:pt x="11571" y="371899"/>
                </a:lnTo>
                <a:lnTo>
                  <a:pt x="24037" y="326855"/>
                </a:lnTo>
                <a:lnTo>
                  <a:pt x="40857" y="283250"/>
                </a:lnTo>
                <a:lnTo>
                  <a:pt x="61871" y="241503"/>
                </a:lnTo>
                <a:lnTo>
                  <a:pt x="86875" y="202018"/>
                </a:lnTo>
                <a:lnTo>
                  <a:pt x="115630" y="165173"/>
                </a:lnTo>
                <a:lnTo>
                  <a:pt x="147857" y="131324"/>
                </a:lnTo>
                <a:lnTo>
                  <a:pt x="183248" y="100797"/>
                </a:lnTo>
                <a:lnTo>
                  <a:pt x="221460" y="73886"/>
                </a:lnTo>
                <a:lnTo>
                  <a:pt x="262125" y="50850"/>
                </a:lnTo>
                <a:lnTo>
                  <a:pt x="304852" y="31910"/>
                </a:lnTo>
                <a:lnTo>
                  <a:pt x="349231" y="17250"/>
                </a:lnTo>
                <a:lnTo>
                  <a:pt x="394832" y="7010"/>
                </a:lnTo>
                <a:lnTo>
                  <a:pt x="441218" y="1290"/>
                </a:lnTo>
                <a:lnTo>
                  <a:pt x="476249" y="0"/>
                </a:lnTo>
                <a:lnTo>
                  <a:pt x="487941" y="143"/>
                </a:lnTo>
                <a:lnTo>
                  <a:pt x="534551" y="3581"/>
                </a:lnTo>
                <a:lnTo>
                  <a:pt x="580599" y="11572"/>
                </a:lnTo>
                <a:lnTo>
                  <a:pt x="625643" y="24038"/>
                </a:lnTo>
                <a:lnTo>
                  <a:pt x="669248" y="40858"/>
                </a:lnTo>
                <a:lnTo>
                  <a:pt x="710995" y="61872"/>
                </a:lnTo>
                <a:lnTo>
                  <a:pt x="750481" y="86877"/>
                </a:lnTo>
                <a:lnTo>
                  <a:pt x="787326" y="115631"/>
                </a:lnTo>
                <a:lnTo>
                  <a:pt x="821175" y="147858"/>
                </a:lnTo>
                <a:lnTo>
                  <a:pt x="851701" y="183248"/>
                </a:lnTo>
                <a:lnTo>
                  <a:pt x="878612" y="221460"/>
                </a:lnTo>
                <a:lnTo>
                  <a:pt x="901649" y="262125"/>
                </a:lnTo>
                <a:lnTo>
                  <a:pt x="920588" y="304853"/>
                </a:lnTo>
                <a:lnTo>
                  <a:pt x="935248" y="349231"/>
                </a:lnTo>
                <a:lnTo>
                  <a:pt x="945488" y="394832"/>
                </a:lnTo>
                <a:lnTo>
                  <a:pt x="951209" y="441218"/>
                </a:lnTo>
                <a:lnTo>
                  <a:pt x="952499" y="476249"/>
                </a:lnTo>
                <a:lnTo>
                  <a:pt x="952356" y="487941"/>
                </a:lnTo>
                <a:lnTo>
                  <a:pt x="948917" y="534551"/>
                </a:lnTo>
                <a:lnTo>
                  <a:pt x="940926" y="580600"/>
                </a:lnTo>
                <a:lnTo>
                  <a:pt x="928460" y="625644"/>
                </a:lnTo>
                <a:lnTo>
                  <a:pt x="911640" y="669249"/>
                </a:lnTo>
                <a:lnTo>
                  <a:pt x="890627" y="710995"/>
                </a:lnTo>
                <a:lnTo>
                  <a:pt x="865622" y="750481"/>
                </a:lnTo>
                <a:lnTo>
                  <a:pt x="836868" y="787326"/>
                </a:lnTo>
                <a:lnTo>
                  <a:pt x="804640" y="821175"/>
                </a:lnTo>
                <a:lnTo>
                  <a:pt x="769250" y="851702"/>
                </a:lnTo>
                <a:lnTo>
                  <a:pt x="731039" y="878613"/>
                </a:lnTo>
                <a:lnTo>
                  <a:pt x="690373" y="901649"/>
                </a:lnTo>
                <a:lnTo>
                  <a:pt x="647646" y="920588"/>
                </a:lnTo>
                <a:lnTo>
                  <a:pt x="603267" y="935249"/>
                </a:lnTo>
                <a:lnTo>
                  <a:pt x="557666" y="945489"/>
                </a:lnTo>
                <a:lnTo>
                  <a:pt x="511281" y="951210"/>
                </a:lnTo>
                <a:lnTo>
                  <a:pt x="476249" y="952499"/>
                </a:lnTo>
                <a:close/>
              </a:path>
            </a:pathLst>
          </a:custGeom>
          <a:solidFill>
            <a:srgbClr val="F0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883869" y="1158875"/>
            <a:ext cx="4248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0">
                <a:solidFill>
                  <a:srgbClr val="2562EB"/>
                </a:solidFill>
                <a:latin typeface="DejaVu Sans"/>
                <a:cs typeface="DejaVu Sans"/>
              </a:rPr>
              <a:t>≫</a:t>
            </a:r>
            <a:endParaRPr sz="30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0897" y="2092325"/>
            <a:ext cx="9424670" cy="1282700"/>
          </a:xfrm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3467735" marR="5080" indent="-3455670">
              <a:lnSpc>
                <a:spcPts val="4500"/>
              </a:lnSpc>
              <a:spcBef>
                <a:spcPts val="1000"/>
              </a:spcBef>
            </a:pPr>
            <a:r>
              <a:rPr dirty="0" sz="4500" spc="-110"/>
              <a:t>Amir's</a:t>
            </a:r>
            <a:r>
              <a:rPr dirty="0" sz="4500" spc="-195"/>
              <a:t> </a:t>
            </a:r>
            <a:r>
              <a:rPr dirty="0" sz="4500" spc="-120"/>
              <a:t>Journey:</a:t>
            </a:r>
            <a:r>
              <a:rPr dirty="0" sz="4500" spc="-190"/>
              <a:t> </a:t>
            </a:r>
            <a:r>
              <a:rPr dirty="0" sz="4500" spc="-105"/>
              <a:t>From</a:t>
            </a:r>
            <a:r>
              <a:rPr dirty="0" sz="4500" spc="-190"/>
              <a:t> </a:t>
            </a:r>
            <a:r>
              <a:rPr dirty="0" sz="4500" spc="-95"/>
              <a:t>Pain</a:t>
            </a:r>
            <a:r>
              <a:rPr dirty="0" sz="4500" spc="-190"/>
              <a:t> </a:t>
            </a:r>
            <a:r>
              <a:rPr dirty="0" sz="4500" spc="-114"/>
              <a:t>Points</a:t>
            </a:r>
            <a:r>
              <a:rPr dirty="0" sz="4500" spc="-190"/>
              <a:t> </a:t>
            </a:r>
            <a:r>
              <a:rPr dirty="0" sz="4500" spc="-25"/>
              <a:t>to </a:t>
            </a:r>
            <a:r>
              <a:rPr dirty="0" sz="4500" spc="-10"/>
              <a:t>Solutions</a:t>
            </a:r>
            <a:endParaRPr sz="4500"/>
          </a:p>
        </p:txBody>
      </p:sp>
      <p:sp>
        <p:nvSpPr>
          <p:cNvPr id="8" name="object 8" descr=""/>
          <p:cNvSpPr/>
          <p:nvPr/>
        </p:nvSpPr>
        <p:spPr>
          <a:xfrm>
            <a:off x="5524498" y="3571874"/>
            <a:ext cx="1143000" cy="57150"/>
          </a:xfrm>
          <a:custGeom>
            <a:avLst/>
            <a:gdLst/>
            <a:ahLst/>
            <a:cxnLst/>
            <a:rect l="l" t="t" r="r" b="b"/>
            <a:pathLst>
              <a:path w="1143000" h="57150">
                <a:moveTo>
                  <a:pt x="111821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8574"/>
                </a:lnTo>
                <a:lnTo>
                  <a:pt x="0" y="24785"/>
                </a:lnTo>
                <a:lnTo>
                  <a:pt x="24785" y="0"/>
                </a:lnTo>
                <a:lnTo>
                  <a:pt x="1118214" y="0"/>
                </a:lnTo>
                <a:lnTo>
                  <a:pt x="1142999" y="24785"/>
                </a:lnTo>
                <a:lnTo>
                  <a:pt x="1142999" y="32364"/>
                </a:lnTo>
                <a:lnTo>
                  <a:pt x="1121859" y="56424"/>
                </a:lnTo>
                <a:lnTo>
                  <a:pt x="1118214" y="5714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617390" y="3968749"/>
            <a:ext cx="695769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A</a:t>
            </a:r>
            <a:r>
              <a:rPr dirty="0" sz="1500" spc="-10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 spc="-10">
                <a:solidFill>
                  <a:srgbClr val="4A5462"/>
                </a:solidFill>
                <a:latin typeface="Liberation Sans"/>
                <a:cs typeface="Liberation Sans"/>
              </a:rPr>
              <a:t>high-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level</a:t>
            </a:r>
            <a:r>
              <a:rPr dirty="0" sz="1500" spc="-4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view</a:t>
            </a:r>
            <a:r>
              <a:rPr dirty="0" sz="150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of</a:t>
            </a:r>
            <a:r>
              <a:rPr dirty="0" sz="150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each</a:t>
            </a:r>
            <a:r>
              <a:rPr dirty="0" sz="150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user</a:t>
            </a:r>
            <a:r>
              <a:rPr dirty="0" sz="150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journey</a:t>
            </a:r>
            <a:r>
              <a:rPr dirty="0" sz="150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stage:</a:t>
            </a:r>
            <a:r>
              <a:rPr dirty="0" sz="150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Before</a:t>
            </a:r>
            <a:r>
              <a:rPr dirty="0" sz="150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Starting,</a:t>
            </a:r>
            <a:r>
              <a:rPr dirty="0" sz="1500" spc="-3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Studying,</a:t>
            </a:r>
            <a:r>
              <a:rPr dirty="0" sz="150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 spc="-10">
                <a:solidFill>
                  <a:srgbClr val="4A5462"/>
                </a:solidFill>
                <a:latin typeface="Liberation Sans"/>
                <a:cs typeface="Liberation Sans"/>
              </a:rPr>
              <a:t>Choosing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What</a:t>
            </a:r>
            <a:r>
              <a:rPr dirty="0" sz="1500" spc="-4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to</a:t>
            </a:r>
            <a:r>
              <a:rPr dirty="0" sz="1500" spc="-4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 spc="-10">
                <a:solidFill>
                  <a:srgbClr val="4A5462"/>
                </a:solidFill>
                <a:latin typeface="Liberation Sans"/>
                <a:cs typeface="Liberation Sans"/>
              </a:rPr>
              <a:t>Study,</a:t>
            </a:r>
            <a:r>
              <a:rPr dirty="0" sz="1500" spc="-4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Practicing</a:t>
            </a:r>
            <a:r>
              <a:rPr dirty="0" sz="1500" spc="-7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 spc="-20">
                <a:solidFill>
                  <a:srgbClr val="4A5462"/>
                </a:solidFill>
                <a:latin typeface="Liberation Sans"/>
                <a:cs typeface="Liberation Sans"/>
              </a:rPr>
              <a:t>Theory,</a:t>
            </a:r>
            <a:r>
              <a:rPr dirty="0" sz="1500" spc="-7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 spc="-25">
                <a:solidFill>
                  <a:srgbClr val="4A5462"/>
                </a:solidFill>
                <a:latin typeface="Liberation Sans"/>
                <a:cs typeface="Liberation Sans"/>
              </a:rPr>
              <a:t>Taking</a:t>
            </a:r>
            <a:r>
              <a:rPr dirty="0" sz="1500" spc="-4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Quizzes,</a:t>
            </a:r>
            <a:r>
              <a:rPr dirty="0" sz="1500" spc="-7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 spc="-10">
                <a:solidFill>
                  <a:srgbClr val="4A5462"/>
                </a:solidFill>
                <a:latin typeface="Liberation Sans"/>
                <a:cs typeface="Liberation Sans"/>
              </a:rPr>
              <a:t>Tracking</a:t>
            </a:r>
            <a:r>
              <a:rPr dirty="0" sz="1500" spc="-4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Progress,</a:t>
            </a:r>
            <a:r>
              <a:rPr dirty="0" sz="1500" spc="-4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Returning</a:t>
            </a:r>
            <a:r>
              <a:rPr dirty="0" sz="1500" spc="-45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 spc="-25">
                <a:solidFill>
                  <a:srgbClr val="4A5462"/>
                </a:solidFill>
                <a:latin typeface="Liberation Sans"/>
                <a:cs typeface="Liberation Sans"/>
              </a:rPr>
              <a:t>to </a:t>
            </a:r>
            <a:r>
              <a:rPr dirty="0" sz="1500" spc="-10">
                <a:solidFill>
                  <a:srgbClr val="4A5462"/>
                </a:solidFill>
                <a:latin typeface="Liberation Sans"/>
                <a:cs typeface="Liberation Sans"/>
              </a:rPr>
              <a:t>Learn,</a:t>
            </a:r>
            <a:r>
              <a:rPr dirty="0" sz="1500" spc="-8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>
                <a:solidFill>
                  <a:srgbClr val="4A5462"/>
                </a:solidFill>
                <a:latin typeface="Liberation Sans"/>
                <a:cs typeface="Liberation Sans"/>
              </a:rPr>
              <a:t>After</a:t>
            </a:r>
            <a:r>
              <a:rPr dirty="0" sz="1500" spc="1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500" spc="-20">
                <a:solidFill>
                  <a:srgbClr val="4A5462"/>
                </a:solidFill>
                <a:latin typeface="Liberation Sans"/>
                <a:cs typeface="Liberation Sans"/>
              </a:rPr>
              <a:t>MVP.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76090" y="5749924"/>
            <a:ext cx="36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A7280"/>
                </a:solidFill>
                <a:latin typeface="Liberation Sans"/>
                <a:cs typeface="Liberation Sans"/>
              </a:rPr>
              <a:t>Before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86186" y="5749924"/>
            <a:ext cx="4705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A7280"/>
                </a:solidFill>
                <a:latin typeface="Liberation Sans"/>
                <a:cs typeface="Liberation Sans"/>
              </a:rPr>
              <a:t>Studying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04332" y="5749924"/>
            <a:ext cx="5086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A7280"/>
                </a:solidFill>
                <a:latin typeface="Liberation Sans"/>
                <a:cs typeface="Liberation Sans"/>
              </a:rPr>
              <a:t>Choosing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260577" y="5749924"/>
            <a:ext cx="5276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A7280"/>
                </a:solidFill>
                <a:latin typeface="Liberation Sans"/>
                <a:cs typeface="Liberation Sans"/>
              </a:rPr>
              <a:t>Practicing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35724" y="5749924"/>
            <a:ext cx="4387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A7280"/>
                </a:solidFill>
                <a:latin typeface="Liberation Sans"/>
                <a:cs typeface="Liberation Sans"/>
              </a:rPr>
              <a:t>Quizzes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22021" y="5749924"/>
            <a:ext cx="4832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A7280"/>
                </a:solidFill>
                <a:latin typeface="Liberation Sans"/>
                <a:cs typeface="Liberation Sans"/>
              </a:rPr>
              <a:t>Progress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652817" y="5749924"/>
            <a:ext cx="368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A7280"/>
                </a:solidFill>
                <a:latin typeface="Liberation Sans"/>
                <a:cs typeface="Liberation Sans"/>
              </a:rPr>
              <a:t>Return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669313" y="5749924"/>
            <a:ext cx="546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A7280"/>
                </a:solidFill>
                <a:latin typeface="Liberation Sans"/>
                <a:cs typeface="Liberation Sans"/>
              </a:rPr>
              <a:t>After </a:t>
            </a:r>
            <a:r>
              <a:rPr dirty="0" sz="900" spc="-25">
                <a:solidFill>
                  <a:srgbClr val="6A7280"/>
                </a:solidFill>
                <a:latin typeface="Liberation Sans"/>
                <a:cs typeface="Liberation Sans"/>
              </a:rPr>
              <a:t>MVP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952624" y="5514974"/>
            <a:ext cx="8439150" cy="152400"/>
            <a:chOff x="1952624" y="5514974"/>
            <a:chExt cx="8439150" cy="152400"/>
          </a:xfrm>
        </p:grpSpPr>
        <p:sp>
          <p:nvSpPr>
            <p:cNvPr id="19" name="object 19" descr=""/>
            <p:cNvSpPr/>
            <p:nvPr/>
          </p:nvSpPr>
          <p:spPr>
            <a:xfrm>
              <a:off x="1952624" y="5572124"/>
              <a:ext cx="8286750" cy="38100"/>
            </a:xfrm>
            <a:custGeom>
              <a:avLst/>
              <a:gdLst/>
              <a:ahLst/>
              <a:cxnLst/>
              <a:rect l="l" t="t" r="r" b="b"/>
              <a:pathLst>
                <a:path w="8286750" h="38100">
                  <a:moveTo>
                    <a:pt x="828674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8286749" y="0"/>
                  </a:lnTo>
                  <a:lnTo>
                    <a:pt x="8286749" y="38099"/>
                  </a:lnTo>
                  <a:close/>
                </a:path>
              </a:pathLst>
            </a:custGeom>
            <a:solidFill>
              <a:srgbClr val="2562EB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2624" y="5514974"/>
              <a:ext cx="152400" cy="1523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3724" y="5514974"/>
              <a:ext cx="152399" cy="1523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4349" y="5514974"/>
              <a:ext cx="152400" cy="1523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448" y="5514974"/>
              <a:ext cx="152400" cy="15239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073" y="5514974"/>
              <a:ext cx="152400" cy="15239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7173" y="5514974"/>
              <a:ext cx="152400" cy="1523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7798" y="5514974"/>
              <a:ext cx="152400" cy="1523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39373" y="5514974"/>
              <a:ext cx="152399" cy="15239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dirty="0" spc="145"/>
              <a:t>  </a:t>
            </a:r>
            <a:fld id="{81D60167-4931-47E6-BA6A-407CBD079E47}" type="slidenum">
              <a:rPr dirty="0" spc="-50">
                <a:solidFill>
                  <a:srgbClr val="2562EB"/>
                </a:solidFill>
              </a:rPr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429999" y="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571499" y="761999"/>
                </a:moveTo>
                <a:lnTo>
                  <a:pt x="529462" y="760451"/>
                </a:lnTo>
                <a:lnTo>
                  <a:pt x="487643" y="755814"/>
                </a:lnTo>
                <a:lnTo>
                  <a:pt x="446278" y="748112"/>
                </a:lnTo>
                <a:lnTo>
                  <a:pt x="405602" y="737391"/>
                </a:lnTo>
                <a:lnTo>
                  <a:pt x="365823" y="723706"/>
                </a:lnTo>
                <a:lnTo>
                  <a:pt x="327150" y="707130"/>
                </a:lnTo>
                <a:lnTo>
                  <a:pt x="289803" y="687752"/>
                </a:lnTo>
                <a:lnTo>
                  <a:pt x="253989" y="665684"/>
                </a:lnTo>
                <a:lnTo>
                  <a:pt x="219897" y="641042"/>
                </a:lnTo>
                <a:lnTo>
                  <a:pt x="187702" y="613953"/>
                </a:lnTo>
                <a:lnTo>
                  <a:pt x="157588" y="584569"/>
                </a:lnTo>
                <a:lnTo>
                  <a:pt x="129723" y="553055"/>
                </a:lnTo>
                <a:lnTo>
                  <a:pt x="104250" y="519577"/>
                </a:lnTo>
                <a:lnTo>
                  <a:pt x="81306" y="484309"/>
                </a:lnTo>
                <a:lnTo>
                  <a:pt x="61018" y="447449"/>
                </a:lnTo>
                <a:lnTo>
                  <a:pt x="43500" y="409203"/>
                </a:lnTo>
                <a:lnTo>
                  <a:pt x="28843" y="369773"/>
                </a:lnTo>
                <a:lnTo>
                  <a:pt x="17125" y="329363"/>
                </a:lnTo>
                <a:lnTo>
                  <a:pt x="8411" y="288200"/>
                </a:lnTo>
                <a:lnTo>
                  <a:pt x="2750" y="246516"/>
                </a:lnTo>
                <a:lnTo>
                  <a:pt x="172" y="204529"/>
                </a:lnTo>
                <a:lnTo>
                  <a:pt x="0" y="190499"/>
                </a:lnTo>
                <a:lnTo>
                  <a:pt x="172" y="176470"/>
                </a:lnTo>
                <a:lnTo>
                  <a:pt x="2750" y="134483"/>
                </a:lnTo>
                <a:lnTo>
                  <a:pt x="8411" y="92799"/>
                </a:lnTo>
                <a:lnTo>
                  <a:pt x="17125" y="51636"/>
                </a:lnTo>
                <a:lnTo>
                  <a:pt x="28843" y="11226"/>
                </a:lnTo>
                <a:lnTo>
                  <a:pt x="32705" y="0"/>
                </a:lnTo>
                <a:lnTo>
                  <a:pt x="761999" y="0"/>
                </a:lnTo>
                <a:lnTo>
                  <a:pt x="761999" y="729291"/>
                </a:lnTo>
                <a:lnTo>
                  <a:pt x="750772" y="733154"/>
                </a:lnTo>
                <a:lnTo>
                  <a:pt x="710361" y="744873"/>
                </a:lnTo>
                <a:lnTo>
                  <a:pt x="669198" y="753586"/>
                </a:lnTo>
                <a:lnTo>
                  <a:pt x="627515" y="759247"/>
                </a:lnTo>
                <a:lnTo>
                  <a:pt x="585528" y="761827"/>
                </a:lnTo>
                <a:lnTo>
                  <a:pt x="571499" y="761999"/>
                </a:lnTo>
                <a:close/>
              </a:path>
            </a:pathLst>
          </a:custGeom>
          <a:solidFill>
            <a:srgbClr val="F0F6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286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571499" y="571500"/>
                </a:moveTo>
                <a:lnTo>
                  <a:pt x="0" y="571500"/>
                </a:lnTo>
                <a:lnTo>
                  <a:pt x="0" y="0"/>
                </a:lnTo>
                <a:lnTo>
                  <a:pt x="42037" y="1548"/>
                </a:lnTo>
                <a:lnTo>
                  <a:pt x="83856" y="6184"/>
                </a:lnTo>
                <a:lnTo>
                  <a:pt x="125220" y="13886"/>
                </a:lnTo>
                <a:lnTo>
                  <a:pt x="165897" y="24608"/>
                </a:lnTo>
                <a:lnTo>
                  <a:pt x="205676" y="38291"/>
                </a:lnTo>
                <a:lnTo>
                  <a:pt x="244347" y="54869"/>
                </a:lnTo>
                <a:lnTo>
                  <a:pt x="281695" y="74246"/>
                </a:lnTo>
                <a:lnTo>
                  <a:pt x="317508" y="96313"/>
                </a:lnTo>
                <a:lnTo>
                  <a:pt x="351601" y="120956"/>
                </a:lnTo>
                <a:lnTo>
                  <a:pt x="383796" y="148045"/>
                </a:lnTo>
                <a:lnTo>
                  <a:pt x="413910" y="177429"/>
                </a:lnTo>
                <a:lnTo>
                  <a:pt x="441775" y="208943"/>
                </a:lnTo>
                <a:lnTo>
                  <a:pt x="467247" y="242420"/>
                </a:lnTo>
                <a:lnTo>
                  <a:pt x="490192" y="277688"/>
                </a:lnTo>
                <a:lnTo>
                  <a:pt x="510479" y="314549"/>
                </a:lnTo>
                <a:lnTo>
                  <a:pt x="527997" y="352795"/>
                </a:lnTo>
                <a:lnTo>
                  <a:pt x="542654" y="392225"/>
                </a:lnTo>
                <a:lnTo>
                  <a:pt x="554373" y="432635"/>
                </a:lnTo>
                <a:lnTo>
                  <a:pt x="563087" y="473799"/>
                </a:lnTo>
                <a:lnTo>
                  <a:pt x="568747" y="515483"/>
                </a:lnTo>
                <a:lnTo>
                  <a:pt x="571327" y="557470"/>
                </a:lnTo>
                <a:lnTo>
                  <a:pt x="571499" y="571500"/>
                </a:lnTo>
                <a:close/>
              </a:path>
            </a:pathLst>
          </a:custGeom>
          <a:solidFill>
            <a:srgbClr val="F0F6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9" y="6324599"/>
            <a:ext cx="228599" cy="2285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199" y="9524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Stage 1: Before </a:t>
            </a:r>
            <a:r>
              <a:rPr dirty="0" spc="-10"/>
              <a:t>Starting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457199" y="1371599"/>
            <a:ext cx="10477500" cy="495300"/>
            <a:chOff x="457199" y="1371599"/>
            <a:chExt cx="10477500" cy="495300"/>
          </a:xfrm>
        </p:grpSpPr>
        <p:sp>
          <p:nvSpPr>
            <p:cNvPr id="8" name="object 8" descr=""/>
            <p:cNvSpPr/>
            <p:nvPr/>
          </p:nvSpPr>
          <p:spPr>
            <a:xfrm>
              <a:off x="457199" y="1371599"/>
              <a:ext cx="10477500" cy="495300"/>
            </a:xfrm>
            <a:custGeom>
              <a:avLst/>
              <a:gdLst/>
              <a:ahLst/>
              <a:cxnLst/>
              <a:rect l="l" t="t" r="r" b="b"/>
              <a:pathLst>
                <a:path w="10477500" h="495300">
                  <a:moveTo>
                    <a:pt x="1047749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0477499" y="0"/>
                  </a:lnTo>
                  <a:lnTo>
                    <a:pt x="10477499" y="495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199" y="1371599"/>
              <a:ext cx="28575" cy="495300"/>
            </a:xfrm>
            <a:custGeom>
              <a:avLst/>
              <a:gdLst/>
              <a:ahLst/>
              <a:cxnLst/>
              <a:rect l="l" t="t" r="r" b="b"/>
              <a:pathLst>
                <a:path w="28575" h="495300">
                  <a:moveTo>
                    <a:pt x="285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4952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85774" y="1482725"/>
            <a:ext cx="104489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dirty="0" sz="1500" i="1">
                <a:latin typeface="Liberation Sans"/>
                <a:cs typeface="Liberation Sans"/>
              </a:rPr>
              <a:t>"Is</a:t>
            </a:r>
            <a:r>
              <a:rPr dirty="0" sz="1500" spc="-25" i="1">
                <a:latin typeface="Liberation Sans"/>
                <a:cs typeface="Liberation Sans"/>
              </a:rPr>
              <a:t> </a:t>
            </a:r>
            <a:r>
              <a:rPr dirty="0" sz="1500" i="1">
                <a:latin typeface="Liberation Sans"/>
                <a:cs typeface="Liberation Sans"/>
              </a:rPr>
              <a:t>this</a:t>
            </a:r>
            <a:r>
              <a:rPr dirty="0" sz="1500" spc="-20" i="1">
                <a:latin typeface="Liberation Sans"/>
                <a:cs typeface="Liberation Sans"/>
              </a:rPr>
              <a:t> </a:t>
            </a:r>
            <a:r>
              <a:rPr dirty="0" sz="1500" i="1">
                <a:latin typeface="Liberation Sans"/>
                <a:cs typeface="Liberation Sans"/>
              </a:rPr>
              <a:t>for</a:t>
            </a:r>
            <a:r>
              <a:rPr dirty="0" sz="1500" spc="-20" i="1">
                <a:latin typeface="Liberation Sans"/>
                <a:cs typeface="Liberation Sans"/>
              </a:rPr>
              <a:t> </a:t>
            </a:r>
            <a:r>
              <a:rPr dirty="0" sz="1500" i="1">
                <a:latin typeface="Liberation Sans"/>
                <a:cs typeface="Liberation Sans"/>
              </a:rPr>
              <a:t>people</a:t>
            </a:r>
            <a:r>
              <a:rPr dirty="0" sz="1500" spc="-25" i="1">
                <a:latin typeface="Liberation Sans"/>
                <a:cs typeface="Liberation Sans"/>
              </a:rPr>
              <a:t> </a:t>
            </a:r>
            <a:r>
              <a:rPr dirty="0" sz="1500" i="1">
                <a:latin typeface="Liberation Sans"/>
                <a:cs typeface="Liberation Sans"/>
              </a:rPr>
              <a:t>like</a:t>
            </a:r>
            <a:r>
              <a:rPr dirty="0" sz="1500" spc="-20" i="1">
                <a:latin typeface="Liberation Sans"/>
                <a:cs typeface="Liberation Sans"/>
              </a:rPr>
              <a:t> me?"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7199" y="2171699"/>
            <a:ext cx="3267075" cy="2019300"/>
            <a:chOff x="457199" y="2171699"/>
            <a:chExt cx="3267075" cy="2019300"/>
          </a:xfrm>
        </p:grpSpPr>
        <p:sp>
          <p:nvSpPr>
            <p:cNvPr id="12" name="object 12" descr=""/>
            <p:cNvSpPr/>
            <p:nvPr/>
          </p:nvSpPr>
          <p:spPr>
            <a:xfrm>
              <a:off x="457199" y="2171699"/>
              <a:ext cx="3267075" cy="2019300"/>
            </a:xfrm>
            <a:custGeom>
              <a:avLst/>
              <a:gdLst/>
              <a:ahLst/>
              <a:cxnLst/>
              <a:rect l="l" t="t" r="r" b="b"/>
              <a:pathLst>
                <a:path w="3267075" h="2019300">
                  <a:moveTo>
                    <a:pt x="3160279" y="2019299"/>
                  </a:moveTo>
                  <a:lnTo>
                    <a:pt x="106794" y="2019299"/>
                  </a:lnTo>
                  <a:lnTo>
                    <a:pt x="99361" y="2018567"/>
                  </a:lnTo>
                  <a:lnTo>
                    <a:pt x="57038" y="2004205"/>
                  </a:lnTo>
                  <a:lnTo>
                    <a:pt x="23432" y="1974740"/>
                  </a:lnTo>
                  <a:lnTo>
                    <a:pt x="3660" y="1934658"/>
                  </a:lnTo>
                  <a:lnTo>
                    <a:pt x="0" y="1912504"/>
                  </a:lnTo>
                  <a:lnTo>
                    <a:pt x="0" y="19049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3160279" y="0"/>
                  </a:lnTo>
                  <a:lnTo>
                    <a:pt x="3203448" y="11572"/>
                  </a:lnTo>
                  <a:lnTo>
                    <a:pt x="3238903" y="38784"/>
                  </a:lnTo>
                  <a:lnTo>
                    <a:pt x="3261245" y="77492"/>
                  </a:lnTo>
                  <a:lnTo>
                    <a:pt x="3267074" y="106794"/>
                  </a:lnTo>
                  <a:lnTo>
                    <a:pt x="3267074" y="1912504"/>
                  </a:lnTo>
                  <a:lnTo>
                    <a:pt x="3255501" y="1955673"/>
                  </a:lnTo>
                  <a:lnTo>
                    <a:pt x="3228289" y="1991128"/>
                  </a:lnTo>
                  <a:lnTo>
                    <a:pt x="3189581" y="2013470"/>
                  </a:lnTo>
                  <a:lnTo>
                    <a:pt x="3167712" y="2018567"/>
                  </a:lnTo>
                  <a:lnTo>
                    <a:pt x="3160279" y="2019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2419349"/>
              <a:ext cx="228600" cy="22859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740816" y="2406650"/>
            <a:ext cx="99631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655" algn="l"/>
              </a:tabLst>
            </a:pPr>
            <a:r>
              <a:rPr dirty="0" baseline="2314" sz="1800" spc="-75">
                <a:solidFill>
                  <a:srgbClr val="2562EB"/>
                </a:solidFill>
                <a:latin typeface="Liberation Sans"/>
                <a:cs typeface="Liberation Sans"/>
              </a:rPr>
              <a:t>F</a:t>
            </a:r>
            <a:r>
              <a:rPr dirty="0" baseline="2314" sz="1800">
                <a:solidFill>
                  <a:srgbClr val="2562EB"/>
                </a:solidFill>
                <a:latin typeface="Liberation Sans"/>
                <a:cs typeface="Liberation Sans"/>
              </a:rPr>
              <a:t>	</a:t>
            </a:r>
            <a:r>
              <a:rPr dirty="0" sz="1350" spc="-10" b="1">
                <a:latin typeface="Liberation Sans"/>
                <a:cs typeface="Liberation Sans"/>
              </a:rPr>
              <a:t>Feelings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38187" y="2914649"/>
            <a:ext cx="47625" cy="657225"/>
          </a:xfrm>
          <a:custGeom>
            <a:avLst/>
            <a:gdLst/>
            <a:ahLst/>
            <a:cxnLst/>
            <a:rect l="l" t="t" r="r" b="b"/>
            <a:pathLst>
              <a:path w="47625" h="6572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6572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6572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977900" y="2816225"/>
            <a:ext cx="200850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Skeptical about trying </a:t>
            </a:r>
            <a:r>
              <a:rPr dirty="0" sz="1200" spc="-10">
                <a:latin typeface="Liberation Sans"/>
                <a:cs typeface="Liberation Sans"/>
              </a:rPr>
              <a:t>again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Liberation Sans"/>
                <a:cs typeface="Liberation Sans"/>
              </a:rPr>
              <a:t>Anxious about another </a:t>
            </a:r>
            <a:r>
              <a:rPr dirty="0" sz="1200" spc="-10">
                <a:latin typeface="Liberation Sans"/>
                <a:cs typeface="Liberation Sans"/>
              </a:rPr>
              <a:t>failure</a:t>
            </a:r>
            <a:endParaRPr sz="1200">
              <a:latin typeface="Liberation Sans"/>
              <a:cs typeface="Liberation Sans"/>
            </a:endParaRPr>
          </a:p>
          <a:p>
            <a:pPr marL="12700" marR="412115">
              <a:lnSpc>
                <a:spcPct val="125000"/>
              </a:lnSpc>
              <a:spcBef>
                <a:spcPts val="600"/>
              </a:spcBef>
            </a:pPr>
            <a:r>
              <a:rPr dirty="0" sz="1200">
                <a:latin typeface="Liberation Sans"/>
                <a:cs typeface="Liberation Sans"/>
              </a:rPr>
              <a:t>Remembering </a:t>
            </a:r>
            <a:r>
              <a:rPr dirty="0" sz="1200" spc="-10">
                <a:latin typeface="Liberation Sans"/>
                <a:cs typeface="Liberation Sans"/>
              </a:rPr>
              <a:t>previous disappointment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952874" y="2171699"/>
            <a:ext cx="3257550" cy="2019300"/>
            <a:chOff x="3952874" y="2171699"/>
            <a:chExt cx="3257550" cy="2019300"/>
          </a:xfrm>
        </p:grpSpPr>
        <p:sp>
          <p:nvSpPr>
            <p:cNvPr id="18" name="object 18" descr=""/>
            <p:cNvSpPr/>
            <p:nvPr/>
          </p:nvSpPr>
          <p:spPr>
            <a:xfrm>
              <a:off x="3952874" y="2171699"/>
              <a:ext cx="3257550" cy="2019300"/>
            </a:xfrm>
            <a:custGeom>
              <a:avLst/>
              <a:gdLst/>
              <a:ahLst/>
              <a:cxnLst/>
              <a:rect l="l" t="t" r="r" b="b"/>
              <a:pathLst>
                <a:path w="3257550" h="2019300">
                  <a:moveTo>
                    <a:pt x="3150754" y="2019299"/>
                  </a:moveTo>
                  <a:lnTo>
                    <a:pt x="106794" y="2019299"/>
                  </a:lnTo>
                  <a:lnTo>
                    <a:pt x="99361" y="2018567"/>
                  </a:lnTo>
                  <a:lnTo>
                    <a:pt x="57038" y="2004205"/>
                  </a:lnTo>
                  <a:lnTo>
                    <a:pt x="23432" y="1974740"/>
                  </a:lnTo>
                  <a:lnTo>
                    <a:pt x="3659" y="1934658"/>
                  </a:lnTo>
                  <a:lnTo>
                    <a:pt x="0" y="1912504"/>
                  </a:lnTo>
                  <a:lnTo>
                    <a:pt x="0" y="19049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150754" y="0"/>
                  </a:lnTo>
                  <a:lnTo>
                    <a:pt x="3193923" y="11572"/>
                  </a:lnTo>
                  <a:lnTo>
                    <a:pt x="3229378" y="38784"/>
                  </a:lnTo>
                  <a:lnTo>
                    <a:pt x="3251719" y="77492"/>
                  </a:lnTo>
                  <a:lnTo>
                    <a:pt x="3257549" y="106794"/>
                  </a:lnTo>
                  <a:lnTo>
                    <a:pt x="3257549" y="1912504"/>
                  </a:lnTo>
                  <a:lnTo>
                    <a:pt x="3245976" y="1955673"/>
                  </a:lnTo>
                  <a:lnTo>
                    <a:pt x="3218764" y="1991128"/>
                  </a:lnTo>
                  <a:lnTo>
                    <a:pt x="3180055" y="2013470"/>
                  </a:lnTo>
                  <a:lnTo>
                    <a:pt x="3158187" y="2018567"/>
                  </a:lnTo>
                  <a:lnTo>
                    <a:pt x="3150754" y="20192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1474" y="2419349"/>
              <a:ext cx="228600" cy="2285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4228901" y="2406650"/>
            <a:ext cx="123888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100" algn="l"/>
              </a:tabLst>
            </a:pPr>
            <a:r>
              <a:rPr dirty="0" baseline="2314" sz="1800" spc="-75">
                <a:solidFill>
                  <a:srgbClr val="DB2525"/>
                </a:solidFill>
                <a:latin typeface="Liberation Sans"/>
                <a:cs typeface="Liberation Sans"/>
              </a:rPr>
              <a:t>P</a:t>
            </a:r>
            <a:r>
              <a:rPr dirty="0" baseline="2314" sz="1800">
                <a:solidFill>
                  <a:srgbClr val="DB2525"/>
                </a:solidFill>
                <a:latin typeface="Liberation Sans"/>
                <a:cs typeface="Liberation Sans"/>
              </a:rPr>
              <a:t>	</a:t>
            </a:r>
            <a:r>
              <a:rPr dirty="0" sz="1350" b="1">
                <a:latin typeface="Liberation Sans"/>
                <a:cs typeface="Liberation Sans"/>
              </a:rPr>
              <a:t>Pain </a:t>
            </a:r>
            <a:r>
              <a:rPr dirty="0" sz="1350" spc="-10" b="1">
                <a:latin typeface="Liberation Sans"/>
                <a:cs typeface="Liberation Sans"/>
              </a:rPr>
              <a:t>Points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333862" y="2914649"/>
            <a:ext cx="47625" cy="885825"/>
          </a:xfrm>
          <a:custGeom>
            <a:avLst/>
            <a:gdLst/>
            <a:ahLst/>
            <a:cxnLst/>
            <a:rect l="l" t="t" r="r" b="b"/>
            <a:pathLst>
              <a:path w="47625" h="885825">
                <a:moveTo>
                  <a:pt x="47625" y="858862"/>
                </a:moveTo>
                <a:lnTo>
                  <a:pt x="26974" y="838200"/>
                </a:lnTo>
                <a:lnTo>
                  <a:pt x="20662" y="838200"/>
                </a:lnTo>
                <a:lnTo>
                  <a:pt x="0" y="858862"/>
                </a:lnTo>
                <a:lnTo>
                  <a:pt x="0" y="865174"/>
                </a:lnTo>
                <a:lnTo>
                  <a:pt x="20662" y="885825"/>
                </a:lnTo>
                <a:lnTo>
                  <a:pt x="26974" y="885825"/>
                </a:lnTo>
                <a:lnTo>
                  <a:pt x="47625" y="865174"/>
                </a:lnTo>
                <a:lnTo>
                  <a:pt x="47625" y="862012"/>
                </a:lnTo>
                <a:lnTo>
                  <a:pt x="47625" y="858862"/>
                </a:lnTo>
                <a:close/>
              </a:path>
              <a:path w="47625" h="8858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8858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470300" y="2816225"/>
            <a:ext cx="222821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Low</a:t>
            </a:r>
            <a:r>
              <a:rPr dirty="0" sz="1200" spc="-1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trust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in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educational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 spc="-10">
                <a:latin typeface="Liberation Sans"/>
                <a:cs typeface="Liberation Sans"/>
              </a:rPr>
              <a:t>systems</a:t>
            </a:r>
            <a:endParaRPr sz="1200">
              <a:latin typeface="Liberation Sans"/>
              <a:cs typeface="Liberation Sans"/>
            </a:endParaRPr>
          </a:p>
          <a:p>
            <a:pPr marL="12700" marR="478790">
              <a:lnSpc>
                <a:spcPct val="125000"/>
              </a:lnSpc>
              <a:spcBef>
                <a:spcPts val="600"/>
              </a:spcBef>
            </a:pPr>
            <a:r>
              <a:rPr dirty="0" sz="1200">
                <a:latin typeface="Liberation Sans"/>
                <a:cs typeface="Liberation Sans"/>
              </a:rPr>
              <a:t>Previous failure </a:t>
            </a:r>
            <a:r>
              <a:rPr dirty="0" sz="1200" spc="-10">
                <a:latin typeface="Liberation Sans"/>
                <a:cs typeface="Liberation Sans"/>
              </a:rPr>
              <a:t>damaged confidence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Liberation Sans"/>
                <a:cs typeface="Liberation Sans"/>
              </a:rPr>
              <a:t>Doubts about suitability for </a:t>
            </a:r>
            <a:r>
              <a:rPr dirty="0" sz="1200" spc="-25">
                <a:latin typeface="Liberation Sans"/>
                <a:cs typeface="Liberation Sans"/>
              </a:rPr>
              <a:t>him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439024" y="2171699"/>
            <a:ext cx="3495675" cy="2019300"/>
            <a:chOff x="7439024" y="2171699"/>
            <a:chExt cx="3495675" cy="2019300"/>
          </a:xfrm>
        </p:grpSpPr>
        <p:sp>
          <p:nvSpPr>
            <p:cNvPr id="24" name="object 24" descr=""/>
            <p:cNvSpPr/>
            <p:nvPr/>
          </p:nvSpPr>
          <p:spPr>
            <a:xfrm>
              <a:off x="7439024" y="2171699"/>
              <a:ext cx="3495675" cy="2019300"/>
            </a:xfrm>
            <a:custGeom>
              <a:avLst/>
              <a:gdLst/>
              <a:ahLst/>
              <a:cxnLst/>
              <a:rect l="l" t="t" r="r" b="b"/>
              <a:pathLst>
                <a:path w="3495675" h="2019300">
                  <a:moveTo>
                    <a:pt x="3388879" y="2019299"/>
                  </a:moveTo>
                  <a:lnTo>
                    <a:pt x="106794" y="2019299"/>
                  </a:lnTo>
                  <a:lnTo>
                    <a:pt x="99361" y="2018567"/>
                  </a:lnTo>
                  <a:lnTo>
                    <a:pt x="57037" y="2004205"/>
                  </a:lnTo>
                  <a:lnTo>
                    <a:pt x="23431" y="1974740"/>
                  </a:lnTo>
                  <a:lnTo>
                    <a:pt x="3659" y="1934658"/>
                  </a:lnTo>
                  <a:lnTo>
                    <a:pt x="0" y="1912504"/>
                  </a:lnTo>
                  <a:lnTo>
                    <a:pt x="0" y="19049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70"/>
                  </a:lnTo>
                  <a:lnTo>
                    <a:pt x="77491" y="5828"/>
                  </a:lnTo>
                  <a:lnTo>
                    <a:pt x="106794" y="0"/>
                  </a:lnTo>
                  <a:lnTo>
                    <a:pt x="3388879" y="0"/>
                  </a:lnTo>
                  <a:lnTo>
                    <a:pt x="3432047" y="11572"/>
                  </a:lnTo>
                  <a:lnTo>
                    <a:pt x="3467503" y="38784"/>
                  </a:lnTo>
                  <a:lnTo>
                    <a:pt x="3489845" y="77492"/>
                  </a:lnTo>
                  <a:lnTo>
                    <a:pt x="3495674" y="106794"/>
                  </a:lnTo>
                  <a:lnTo>
                    <a:pt x="3495674" y="1912504"/>
                  </a:lnTo>
                  <a:lnTo>
                    <a:pt x="3484101" y="1955673"/>
                  </a:lnTo>
                  <a:lnTo>
                    <a:pt x="3456889" y="1991128"/>
                  </a:lnTo>
                  <a:lnTo>
                    <a:pt x="3418179" y="2013470"/>
                  </a:lnTo>
                  <a:lnTo>
                    <a:pt x="3396311" y="2018567"/>
                  </a:lnTo>
                  <a:lnTo>
                    <a:pt x="3388879" y="20192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7624" y="2419349"/>
              <a:ext cx="228600" cy="2285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7721302" y="2406650"/>
            <a:ext cx="140716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100" algn="l"/>
              </a:tabLst>
            </a:pPr>
            <a:r>
              <a:rPr dirty="0" baseline="2314" sz="1800" spc="-75">
                <a:solidFill>
                  <a:srgbClr val="049569"/>
                </a:solidFill>
                <a:latin typeface="Liberation Sans"/>
                <a:cs typeface="Liberation Sans"/>
              </a:rPr>
              <a:t>S</a:t>
            </a:r>
            <a:r>
              <a:rPr dirty="0" baseline="2314" sz="1800">
                <a:solidFill>
                  <a:srgbClr val="049569"/>
                </a:solidFill>
                <a:latin typeface="Liberation Sans"/>
                <a:cs typeface="Liberation Sans"/>
              </a:rPr>
              <a:t>	</a:t>
            </a:r>
            <a:r>
              <a:rPr dirty="0" sz="1350" b="1">
                <a:latin typeface="Liberation Sans"/>
                <a:cs typeface="Liberation Sans"/>
              </a:rPr>
              <a:t>MVP</a:t>
            </a:r>
            <a:r>
              <a:rPr dirty="0" sz="1350" spc="-25" b="1">
                <a:latin typeface="Liberation Sans"/>
                <a:cs typeface="Liberation Sans"/>
              </a:rPr>
              <a:t> </a:t>
            </a:r>
            <a:r>
              <a:rPr dirty="0" sz="1350" spc="-10" b="1">
                <a:latin typeface="Liberation Sans"/>
                <a:cs typeface="Liberation Sans"/>
              </a:rPr>
              <a:t>Solution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820012" y="2914649"/>
            <a:ext cx="47625" cy="657225"/>
          </a:xfrm>
          <a:custGeom>
            <a:avLst/>
            <a:gdLst/>
            <a:ahLst/>
            <a:cxnLst/>
            <a:rect l="l" t="t" r="r" b="b"/>
            <a:pathLst>
              <a:path w="47625" h="6572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6572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6572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962701" y="2816225"/>
            <a:ext cx="223647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Welcoming</a:t>
            </a:r>
            <a:r>
              <a:rPr dirty="0" sz="1200" spc="-2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homepage</a:t>
            </a:r>
            <a:r>
              <a:rPr dirty="0" sz="1200" spc="-20">
                <a:latin typeface="Liberation Sans"/>
                <a:cs typeface="Liberation Sans"/>
              </a:rPr>
              <a:t> </a:t>
            </a:r>
            <a:r>
              <a:rPr dirty="0" sz="1200" spc="-10">
                <a:latin typeface="Liberation Sans"/>
                <a:cs typeface="Liberation Sans"/>
              </a:rPr>
              <a:t>design</a:t>
            </a: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66700"/>
              </a:lnSpc>
            </a:pPr>
            <a:r>
              <a:rPr dirty="0" sz="1200">
                <a:latin typeface="Liberation Sans"/>
                <a:cs typeface="Liberation Sans"/>
              </a:rPr>
              <a:t>No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login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barriers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to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start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 spc="-10">
                <a:latin typeface="Liberation Sans"/>
                <a:cs typeface="Liberation Sans"/>
              </a:rPr>
              <a:t>learning </a:t>
            </a:r>
            <a:r>
              <a:rPr dirty="0" sz="1200">
                <a:latin typeface="Liberation Sans"/>
                <a:cs typeface="Liberation Sans"/>
              </a:rPr>
              <a:t>Plain English </a:t>
            </a:r>
            <a:r>
              <a:rPr dirty="0" sz="1200" spc="-10">
                <a:latin typeface="Liberation Sans"/>
                <a:cs typeface="Liberation Sans"/>
              </a:rPr>
              <a:t>introduction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799" y="4800599"/>
            <a:ext cx="171450" cy="228599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741560" y="4797425"/>
            <a:ext cx="59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D97705"/>
                </a:solidFill>
                <a:latin typeface="Liberation Sans"/>
                <a:cs typeface="Liberation Sans"/>
              </a:rPr>
              <a:t>i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dirty="0" spc="145"/>
              <a:t>  </a:t>
            </a:r>
            <a:fld id="{81D60167-4931-47E6-BA6A-407CBD079E47}" type="slidenum">
              <a:rPr dirty="0" spc="-50">
                <a:solidFill>
                  <a:srgbClr val="2562EB"/>
                </a:solidFill>
              </a:rPr>
              <a:t>4</a:t>
            </a:fld>
          </a:p>
        </p:txBody>
      </p:sp>
      <p:sp>
        <p:nvSpPr>
          <p:cNvPr id="31" name="object 31" descr=""/>
          <p:cNvSpPr txBox="1"/>
          <p:nvPr/>
        </p:nvSpPr>
        <p:spPr>
          <a:xfrm>
            <a:off x="958403" y="4806950"/>
            <a:ext cx="9577070" cy="770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Liberation Sans"/>
                <a:cs typeface="Liberation Sans"/>
              </a:rPr>
              <a:t>Design </a:t>
            </a:r>
            <a:r>
              <a:rPr dirty="0" sz="1350" spc="-10" b="1">
                <a:latin typeface="Liberation Sans"/>
                <a:cs typeface="Liberation Sans"/>
              </a:rPr>
              <a:t>Insight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First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impressions are crucial for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users like</a:t>
            </a:r>
            <a:r>
              <a:rPr dirty="0" sz="1200" spc="-7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Amir with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previous negative experiences. Our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MVP</a:t>
            </a:r>
            <a:r>
              <a:rPr dirty="0" sz="1200" spc="-2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focuses on removing initial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barriers and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creating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an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immediate sense of belonging and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accessibility.</a:t>
            </a:r>
            <a:endParaRPr sz="1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429999" y="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571499" y="761999"/>
                </a:moveTo>
                <a:lnTo>
                  <a:pt x="529462" y="760451"/>
                </a:lnTo>
                <a:lnTo>
                  <a:pt x="487643" y="755814"/>
                </a:lnTo>
                <a:lnTo>
                  <a:pt x="446278" y="748112"/>
                </a:lnTo>
                <a:lnTo>
                  <a:pt x="405602" y="737391"/>
                </a:lnTo>
                <a:lnTo>
                  <a:pt x="365823" y="723706"/>
                </a:lnTo>
                <a:lnTo>
                  <a:pt x="327150" y="707130"/>
                </a:lnTo>
                <a:lnTo>
                  <a:pt x="289803" y="687752"/>
                </a:lnTo>
                <a:lnTo>
                  <a:pt x="253989" y="665684"/>
                </a:lnTo>
                <a:lnTo>
                  <a:pt x="219897" y="641042"/>
                </a:lnTo>
                <a:lnTo>
                  <a:pt x="187702" y="613953"/>
                </a:lnTo>
                <a:lnTo>
                  <a:pt x="157588" y="584569"/>
                </a:lnTo>
                <a:lnTo>
                  <a:pt x="129723" y="553055"/>
                </a:lnTo>
                <a:lnTo>
                  <a:pt x="104250" y="519577"/>
                </a:lnTo>
                <a:lnTo>
                  <a:pt x="81306" y="484309"/>
                </a:lnTo>
                <a:lnTo>
                  <a:pt x="61018" y="447449"/>
                </a:lnTo>
                <a:lnTo>
                  <a:pt x="43500" y="409203"/>
                </a:lnTo>
                <a:lnTo>
                  <a:pt x="28843" y="369773"/>
                </a:lnTo>
                <a:lnTo>
                  <a:pt x="17125" y="329363"/>
                </a:lnTo>
                <a:lnTo>
                  <a:pt x="8411" y="288200"/>
                </a:lnTo>
                <a:lnTo>
                  <a:pt x="2750" y="246516"/>
                </a:lnTo>
                <a:lnTo>
                  <a:pt x="172" y="204529"/>
                </a:lnTo>
                <a:lnTo>
                  <a:pt x="0" y="190499"/>
                </a:lnTo>
                <a:lnTo>
                  <a:pt x="172" y="176470"/>
                </a:lnTo>
                <a:lnTo>
                  <a:pt x="2750" y="134483"/>
                </a:lnTo>
                <a:lnTo>
                  <a:pt x="8411" y="92799"/>
                </a:lnTo>
                <a:lnTo>
                  <a:pt x="17125" y="51636"/>
                </a:lnTo>
                <a:lnTo>
                  <a:pt x="28843" y="11226"/>
                </a:lnTo>
                <a:lnTo>
                  <a:pt x="761999" y="0"/>
                </a:lnTo>
                <a:lnTo>
                  <a:pt x="761999" y="729291"/>
                </a:lnTo>
                <a:lnTo>
                  <a:pt x="723920" y="741299"/>
                </a:lnTo>
                <a:lnTo>
                  <a:pt x="682991" y="751018"/>
                </a:lnTo>
                <a:lnTo>
                  <a:pt x="641460" y="757701"/>
                </a:lnTo>
                <a:lnTo>
                  <a:pt x="599540" y="761311"/>
                </a:lnTo>
                <a:lnTo>
                  <a:pt x="571499" y="761999"/>
                </a:lnTo>
                <a:close/>
              </a:path>
            </a:pathLst>
          </a:custGeom>
          <a:solidFill>
            <a:srgbClr val="F0F6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99134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571499" y="571500"/>
                </a:moveTo>
                <a:lnTo>
                  <a:pt x="0" y="571500"/>
                </a:lnTo>
                <a:lnTo>
                  <a:pt x="0" y="0"/>
                </a:lnTo>
                <a:lnTo>
                  <a:pt x="42037" y="1548"/>
                </a:lnTo>
                <a:lnTo>
                  <a:pt x="83856" y="6185"/>
                </a:lnTo>
                <a:lnTo>
                  <a:pt x="125220" y="13887"/>
                </a:lnTo>
                <a:lnTo>
                  <a:pt x="165897" y="24608"/>
                </a:lnTo>
                <a:lnTo>
                  <a:pt x="205676" y="38292"/>
                </a:lnTo>
                <a:lnTo>
                  <a:pt x="244347" y="54869"/>
                </a:lnTo>
                <a:lnTo>
                  <a:pt x="281695" y="74247"/>
                </a:lnTo>
                <a:lnTo>
                  <a:pt x="317508" y="96314"/>
                </a:lnTo>
                <a:lnTo>
                  <a:pt x="351601" y="120956"/>
                </a:lnTo>
                <a:lnTo>
                  <a:pt x="383796" y="148045"/>
                </a:lnTo>
                <a:lnTo>
                  <a:pt x="413910" y="177430"/>
                </a:lnTo>
                <a:lnTo>
                  <a:pt x="441775" y="208944"/>
                </a:lnTo>
                <a:lnTo>
                  <a:pt x="467247" y="242422"/>
                </a:lnTo>
                <a:lnTo>
                  <a:pt x="490192" y="277689"/>
                </a:lnTo>
                <a:lnTo>
                  <a:pt x="510479" y="314550"/>
                </a:lnTo>
                <a:lnTo>
                  <a:pt x="527997" y="352795"/>
                </a:lnTo>
                <a:lnTo>
                  <a:pt x="542654" y="392225"/>
                </a:lnTo>
                <a:lnTo>
                  <a:pt x="554373" y="432635"/>
                </a:lnTo>
                <a:lnTo>
                  <a:pt x="563087" y="473798"/>
                </a:lnTo>
                <a:lnTo>
                  <a:pt x="568747" y="515483"/>
                </a:lnTo>
                <a:lnTo>
                  <a:pt x="571327" y="557470"/>
                </a:lnTo>
                <a:lnTo>
                  <a:pt x="571499" y="571500"/>
                </a:lnTo>
                <a:close/>
              </a:path>
            </a:pathLst>
          </a:custGeom>
          <a:solidFill>
            <a:srgbClr val="F0F6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9" y="7029449"/>
            <a:ext cx="228599" cy="2285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199" y="952500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Journey Stages: Learning &amp;</a:t>
            </a:r>
            <a:r>
              <a:rPr dirty="0" spc="-105"/>
              <a:t> </a:t>
            </a:r>
            <a:r>
              <a:rPr dirty="0" spc="-10"/>
              <a:t>Assessment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457199" y="3086099"/>
            <a:ext cx="10477500" cy="9525"/>
          </a:xfrm>
          <a:custGeom>
            <a:avLst/>
            <a:gdLst/>
            <a:ahLst/>
            <a:cxnLst/>
            <a:rect l="l" t="t" r="r" b="b"/>
            <a:pathLst>
              <a:path w="10477500" h="9525">
                <a:moveTo>
                  <a:pt x="10477499" y="9524"/>
                </a:moveTo>
                <a:lnTo>
                  <a:pt x="0" y="9524"/>
                </a:lnTo>
                <a:lnTo>
                  <a:pt x="0" y="0"/>
                </a:lnTo>
                <a:lnTo>
                  <a:pt x="10477499" y="0"/>
                </a:lnTo>
                <a:lnTo>
                  <a:pt x="104774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57199" y="1295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36086" y="457199"/>
                </a:moveTo>
                <a:lnTo>
                  <a:pt x="221113" y="457199"/>
                </a:lnTo>
                <a:lnTo>
                  <a:pt x="213644" y="456832"/>
                </a:lnTo>
                <a:lnTo>
                  <a:pt x="169405" y="449529"/>
                </a:lnTo>
                <a:lnTo>
                  <a:pt x="127441" y="433736"/>
                </a:lnTo>
                <a:lnTo>
                  <a:pt x="89365" y="410059"/>
                </a:lnTo>
                <a:lnTo>
                  <a:pt x="56639" y="379409"/>
                </a:lnTo>
                <a:lnTo>
                  <a:pt x="30522" y="342964"/>
                </a:lnTo>
                <a:lnTo>
                  <a:pt x="12016" y="302123"/>
                </a:lnTo>
                <a:lnTo>
                  <a:pt x="1834" y="258457"/>
                </a:lnTo>
                <a:lnTo>
                  <a:pt x="0" y="236086"/>
                </a:lnTo>
                <a:lnTo>
                  <a:pt x="0" y="221112"/>
                </a:lnTo>
                <a:lnTo>
                  <a:pt x="5853" y="176658"/>
                </a:lnTo>
                <a:lnTo>
                  <a:pt x="20266" y="134201"/>
                </a:lnTo>
                <a:lnTo>
                  <a:pt x="42685" y="95371"/>
                </a:lnTo>
                <a:lnTo>
                  <a:pt x="72249" y="61661"/>
                </a:lnTo>
                <a:lnTo>
                  <a:pt x="107821" y="34366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3" y="0"/>
                </a:lnTo>
                <a:lnTo>
                  <a:pt x="236086" y="0"/>
                </a:lnTo>
                <a:lnTo>
                  <a:pt x="280540" y="5852"/>
                </a:lnTo>
                <a:lnTo>
                  <a:pt x="322998" y="20266"/>
                </a:lnTo>
                <a:lnTo>
                  <a:pt x="361828" y="42685"/>
                </a:lnTo>
                <a:lnTo>
                  <a:pt x="395538" y="72249"/>
                </a:lnTo>
                <a:lnTo>
                  <a:pt x="422833" y="107821"/>
                </a:lnTo>
                <a:lnTo>
                  <a:pt x="442663" y="148035"/>
                </a:lnTo>
                <a:lnTo>
                  <a:pt x="454268" y="191345"/>
                </a:lnTo>
                <a:lnTo>
                  <a:pt x="457199" y="221112"/>
                </a:lnTo>
                <a:lnTo>
                  <a:pt x="457199" y="228599"/>
                </a:lnTo>
                <a:lnTo>
                  <a:pt x="457199" y="236086"/>
                </a:lnTo>
                <a:lnTo>
                  <a:pt x="451346" y="280540"/>
                </a:lnTo>
                <a:lnTo>
                  <a:pt x="436933" y="322998"/>
                </a:lnTo>
                <a:lnTo>
                  <a:pt x="414514" y="361828"/>
                </a:lnTo>
                <a:lnTo>
                  <a:pt x="384950" y="395538"/>
                </a:lnTo>
                <a:lnTo>
                  <a:pt x="349378" y="422833"/>
                </a:lnTo>
                <a:lnTo>
                  <a:pt x="309164" y="442663"/>
                </a:lnTo>
                <a:lnTo>
                  <a:pt x="265854" y="454267"/>
                </a:lnTo>
                <a:lnTo>
                  <a:pt x="243555" y="456832"/>
                </a:lnTo>
                <a:lnTo>
                  <a:pt x="236086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54186" y="1351756"/>
            <a:ext cx="26352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55">
                <a:solidFill>
                  <a:srgbClr val="2562EB"/>
                </a:solidFill>
                <a:latin typeface="Segoe UI Symbol"/>
                <a:cs typeface="Segoe UI Symbol"/>
              </a:rPr>
              <a:t>📚</a:t>
            </a:r>
            <a:endParaRPr sz="1750">
              <a:latin typeface="Segoe UI Symbol"/>
              <a:cs typeface="Segoe UI Symbo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200274" y="1638300"/>
            <a:ext cx="8734425" cy="304800"/>
            <a:chOff x="2200274" y="1638300"/>
            <a:chExt cx="8734425" cy="304800"/>
          </a:xfrm>
        </p:grpSpPr>
        <p:sp>
          <p:nvSpPr>
            <p:cNvPr id="11" name="object 11" descr=""/>
            <p:cNvSpPr/>
            <p:nvPr/>
          </p:nvSpPr>
          <p:spPr>
            <a:xfrm>
              <a:off x="2200274" y="1638300"/>
              <a:ext cx="8734425" cy="304800"/>
            </a:xfrm>
            <a:custGeom>
              <a:avLst/>
              <a:gdLst/>
              <a:ahLst/>
              <a:cxnLst/>
              <a:rect l="l" t="t" r="r" b="b"/>
              <a:pathLst>
                <a:path w="8734425" h="304800">
                  <a:moveTo>
                    <a:pt x="8734424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8734424" y="0"/>
                  </a:lnTo>
                  <a:lnTo>
                    <a:pt x="8734424" y="304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00274" y="1638300"/>
              <a:ext cx="28575" cy="304800"/>
            </a:xfrm>
            <a:custGeom>
              <a:avLst/>
              <a:gdLst/>
              <a:ahLst/>
              <a:cxnLst/>
              <a:rect l="l" t="t" r="r" b="b"/>
              <a:pathLst>
                <a:path w="28575" h="304800">
                  <a:moveTo>
                    <a:pt x="28574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190700" y="1292225"/>
            <a:ext cx="19411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Liberation Sans"/>
                <a:cs typeface="Liberation Sans"/>
              </a:rPr>
              <a:t>Studying with the </a:t>
            </a:r>
            <a:r>
              <a:rPr dirty="0" sz="1500" spc="-25" b="1">
                <a:latin typeface="Liberation Sans"/>
                <a:cs typeface="Liberation Sans"/>
              </a:rPr>
              <a:t>CD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28849" y="1673225"/>
            <a:ext cx="8705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Liberation Sans"/>
                <a:cs typeface="Liberation Sans"/>
              </a:rPr>
              <a:t>"I</a:t>
            </a:r>
            <a:r>
              <a:rPr dirty="0" sz="1200" spc="-10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studied</a:t>
            </a:r>
            <a:r>
              <a:rPr dirty="0" sz="1200" spc="-10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for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a</a:t>
            </a:r>
            <a:r>
              <a:rPr dirty="0" sz="1200" spc="-10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year,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but</a:t>
            </a:r>
            <a:r>
              <a:rPr dirty="0" sz="1200" spc="-10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the</a:t>
            </a:r>
            <a:r>
              <a:rPr dirty="0" sz="1200" spc="-10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test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questions</a:t>
            </a:r>
            <a:r>
              <a:rPr dirty="0" sz="1200" spc="-10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made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no</a:t>
            </a:r>
            <a:r>
              <a:rPr dirty="0" sz="1200" spc="-10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sense</a:t>
            </a:r>
            <a:r>
              <a:rPr dirty="0" sz="1200" spc="-10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to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spc="-20" i="1">
                <a:latin typeface="Liberation Sans"/>
                <a:cs typeface="Liberation Sans"/>
              </a:rPr>
              <a:t>me."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43100" y="2206625"/>
            <a:ext cx="36766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B91B1B"/>
                </a:solidFill>
                <a:latin typeface="Liberation Sans"/>
                <a:cs typeface="Liberation Sans"/>
              </a:rPr>
              <a:t>Pain </a:t>
            </a:r>
            <a:r>
              <a:rPr dirty="0" sz="1200" spc="-10">
                <a:solidFill>
                  <a:srgbClr val="B91B1B"/>
                </a:solidFill>
                <a:latin typeface="Liberation Sans"/>
                <a:cs typeface="Liberation Sans"/>
              </a:rPr>
              <a:t>Points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Liberation Sans"/>
                <a:cs typeface="Liberation Sans"/>
              </a:rPr>
              <a:t>Memorisation without true comprehension of </a:t>
            </a:r>
            <a:r>
              <a:rPr dirty="0" sz="1200" spc="-10">
                <a:latin typeface="Liberation Sans"/>
                <a:cs typeface="Liberation Sans"/>
              </a:rPr>
              <a:t>concepts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708675" y="2206625"/>
            <a:ext cx="39725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47857"/>
                </a:solidFill>
                <a:latin typeface="Liberation Sans"/>
                <a:cs typeface="Liberation Sans"/>
              </a:rPr>
              <a:t>MVP</a:t>
            </a:r>
            <a:r>
              <a:rPr dirty="0" sz="1200" spc="-25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047857"/>
                </a:solidFill>
                <a:latin typeface="Liberation Sans"/>
                <a:cs typeface="Liberation Sans"/>
              </a:rPr>
              <a:t>Solution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Liberation Sans"/>
                <a:cs typeface="Liberation Sans"/>
              </a:rPr>
              <a:t>Story-driven flashcards with relatable, real-world </a:t>
            </a:r>
            <a:r>
              <a:rPr dirty="0" sz="1200" spc="-10">
                <a:latin typeface="Liberation Sans"/>
                <a:cs typeface="Liberation Sans"/>
              </a:rPr>
              <a:t>scenarios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57199" y="5305424"/>
            <a:ext cx="10477500" cy="9525"/>
          </a:xfrm>
          <a:custGeom>
            <a:avLst/>
            <a:gdLst/>
            <a:ahLst/>
            <a:cxnLst/>
            <a:rect l="l" t="t" r="r" b="b"/>
            <a:pathLst>
              <a:path w="10477500" h="9525">
                <a:moveTo>
                  <a:pt x="10477499" y="9524"/>
                </a:moveTo>
                <a:lnTo>
                  <a:pt x="0" y="9524"/>
                </a:lnTo>
                <a:lnTo>
                  <a:pt x="0" y="0"/>
                </a:lnTo>
                <a:lnTo>
                  <a:pt x="10477499" y="0"/>
                </a:lnTo>
                <a:lnTo>
                  <a:pt x="104774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57199" y="32861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36086" y="457199"/>
                </a:moveTo>
                <a:lnTo>
                  <a:pt x="221113" y="457199"/>
                </a:lnTo>
                <a:lnTo>
                  <a:pt x="213644" y="456832"/>
                </a:lnTo>
                <a:lnTo>
                  <a:pt x="169405" y="449528"/>
                </a:lnTo>
                <a:lnTo>
                  <a:pt x="127441" y="433735"/>
                </a:lnTo>
                <a:lnTo>
                  <a:pt x="89365" y="410059"/>
                </a:lnTo>
                <a:lnTo>
                  <a:pt x="56639" y="379409"/>
                </a:lnTo>
                <a:lnTo>
                  <a:pt x="30522" y="342963"/>
                </a:lnTo>
                <a:lnTo>
                  <a:pt x="12016" y="302122"/>
                </a:lnTo>
                <a:lnTo>
                  <a:pt x="1834" y="258457"/>
                </a:lnTo>
                <a:lnTo>
                  <a:pt x="0" y="236086"/>
                </a:lnTo>
                <a:lnTo>
                  <a:pt x="0" y="221112"/>
                </a:lnTo>
                <a:lnTo>
                  <a:pt x="5853" y="176658"/>
                </a:lnTo>
                <a:lnTo>
                  <a:pt x="20266" y="134201"/>
                </a:lnTo>
                <a:lnTo>
                  <a:pt x="42685" y="95370"/>
                </a:lnTo>
                <a:lnTo>
                  <a:pt x="72249" y="61661"/>
                </a:lnTo>
                <a:lnTo>
                  <a:pt x="107821" y="34365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3" y="0"/>
                </a:lnTo>
                <a:lnTo>
                  <a:pt x="236086" y="0"/>
                </a:lnTo>
                <a:lnTo>
                  <a:pt x="280540" y="5852"/>
                </a:lnTo>
                <a:lnTo>
                  <a:pt x="322998" y="20265"/>
                </a:lnTo>
                <a:lnTo>
                  <a:pt x="361828" y="42685"/>
                </a:lnTo>
                <a:lnTo>
                  <a:pt x="395538" y="72249"/>
                </a:lnTo>
                <a:lnTo>
                  <a:pt x="422833" y="107820"/>
                </a:lnTo>
                <a:lnTo>
                  <a:pt x="442663" y="148034"/>
                </a:lnTo>
                <a:lnTo>
                  <a:pt x="454268" y="191345"/>
                </a:lnTo>
                <a:lnTo>
                  <a:pt x="457199" y="221112"/>
                </a:lnTo>
                <a:lnTo>
                  <a:pt x="457199" y="228599"/>
                </a:lnTo>
                <a:lnTo>
                  <a:pt x="457199" y="236086"/>
                </a:lnTo>
                <a:lnTo>
                  <a:pt x="451346" y="280540"/>
                </a:lnTo>
                <a:lnTo>
                  <a:pt x="436933" y="322997"/>
                </a:lnTo>
                <a:lnTo>
                  <a:pt x="414514" y="361827"/>
                </a:lnTo>
                <a:lnTo>
                  <a:pt x="384950" y="395538"/>
                </a:lnTo>
                <a:lnTo>
                  <a:pt x="349378" y="422832"/>
                </a:lnTo>
                <a:lnTo>
                  <a:pt x="309164" y="442663"/>
                </a:lnTo>
                <a:lnTo>
                  <a:pt x="265854" y="454267"/>
                </a:lnTo>
                <a:lnTo>
                  <a:pt x="243555" y="456832"/>
                </a:lnTo>
                <a:lnTo>
                  <a:pt x="236086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577849" y="3378200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0">
                <a:solidFill>
                  <a:srgbClr val="2562EB"/>
                </a:solidFill>
                <a:latin typeface="Segoe UI Symbol"/>
                <a:cs typeface="Segoe UI Symbol"/>
              </a:rPr>
              <a:t>🗺</a:t>
            </a:r>
            <a:endParaRPr sz="1500">
              <a:latin typeface="Segoe UI Symbol"/>
              <a:cs typeface="Segoe UI Symbo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200274" y="3629024"/>
            <a:ext cx="8734425" cy="304800"/>
            <a:chOff x="2200274" y="3629024"/>
            <a:chExt cx="8734425" cy="304800"/>
          </a:xfrm>
        </p:grpSpPr>
        <p:sp>
          <p:nvSpPr>
            <p:cNvPr id="21" name="object 21" descr=""/>
            <p:cNvSpPr/>
            <p:nvPr/>
          </p:nvSpPr>
          <p:spPr>
            <a:xfrm>
              <a:off x="2200274" y="3629024"/>
              <a:ext cx="8734425" cy="304800"/>
            </a:xfrm>
            <a:custGeom>
              <a:avLst/>
              <a:gdLst/>
              <a:ahLst/>
              <a:cxnLst/>
              <a:rect l="l" t="t" r="r" b="b"/>
              <a:pathLst>
                <a:path w="8734425" h="304800">
                  <a:moveTo>
                    <a:pt x="8734424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8734424" y="0"/>
                  </a:lnTo>
                  <a:lnTo>
                    <a:pt x="8734424" y="304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200274" y="3629024"/>
              <a:ext cx="28575" cy="304800"/>
            </a:xfrm>
            <a:custGeom>
              <a:avLst/>
              <a:gdLst/>
              <a:ahLst/>
              <a:cxnLst/>
              <a:rect l="l" t="t" r="r" b="b"/>
              <a:pathLst>
                <a:path w="28575" h="304800">
                  <a:moveTo>
                    <a:pt x="28574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190700" y="3282950"/>
            <a:ext cx="22371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Liberation Sans"/>
                <a:cs typeface="Liberation Sans"/>
              </a:rPr>
              <a:t>Choosing What to </a:t>
            </a:r>
            <a:r>
              <a:rPr dirty="0" sz="1500" spc="-10" b="1">
                <a:latin typeface="Liberation Sans"/>
                <a:cs typeface="Liberation Sans"/>
              </a:rPr>
              <a:t>Study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228849" y="3663950"/>
            <a:ext cx="8705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Liberation Sans"/>
                <a:cs typeface="Liberation Sans"/>
              </a:rPr>
              <a:t>"Where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do I start?"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Easily </a:t>
            </a:r>
            <a:r>
              <a:rPr dirty="0" sz="1200" spc="-10" i="1">
                <a:latin typeface="Liberation Sans"/>
                <a:cs typeface="Liberation Sans"/>
              </a:rPr>
              <a:t>overwhelmed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343100" y="4197350"/>
            <a:ext cx="3736340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B91B1B"/>
                </a:solidFill>
                <a:latin typeface="Liberation Sans"/>
                <a:cs typeface="Liberation Sans"/>
              </a:rPr>
              <a:t>Pain </a:t>
            </a:r>
            <a:r>
              <a:rPr dirty="0" sz="1200" spc="-10">
                <a:solidFill>
                  <a:srgbClr val="B91B1B"/>
                </a:solidFill>
                <a:latin typeface="Liberation Sans"/>
                <a:cs typeface="Liberation Sans"/>
              </a:rPr>
              <a:t>Points</a:t>
            </a: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25000"/>
              </a:lnSpc>
              <a:spcBef>
                <a:spcPts val="600"/>
              </a:spcBef>
            </a:pPr>
            <a:r>
              <a:rPr dirty="0" sz="1200">
                <a:latin typeface="Liberation Sans"/>
                <a:cs typeface="Liberation Sans"/>
              </a:rPr>
              <a:t>Poor navigation and too much information presented </a:t>
            </a:r>
            <a:r>
              <a:rPr dirty="0" sz="1200" spc="-25">
                <a:latin typeface="Liberation Sans"/>
                <a:cs typeface="Liberation Sans"/>
              </a:rPr>
              <a:t>at </a:t>
            </a:r>
            <a:r>
              <a:rPr dirty="0" sz="1200" spc="-20">
                <a:latin typeface="Liberation Sans"/>
                <a:cs typeface="Liberation Sans"/>
              </a:rPr>
              <a:t>once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708675" y="4197350"/>
            <a:ext cx="39649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47857"/>
                </a:solidFill>
                <a:latin typeface="Liberation Sans"/>
                <a:cs typeface="Liberation Sans"/>
              </a:rPr>
              <a:t>MVP</a:t>
            </a:r>
            <a:r>
              <a:rPr dirty="0" sz="1200" spc="-25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047857"/>
                </a:solidFill>
                <a:latin typeface="Liberation Sans"/>
                <a:cs typeface="Liberation Sans"/>
              </a:rPr>
              <a:t>Solution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Liberation Sans"/>
                <a:cs typeface="Liberation Sans"/>
              </a:rPr>
              <a:t>Simple categories with intuitive icons and chunked </a:t>
            </a:r>
            <a:r>
              <a:rPr dirty="0" sz="1200" spc="-10">
                <a:latin typeface="Liberation Sans"/>
                <a:cs typeface="Liberation Sans"/>
              </a:rPr>
              <a:t>content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57199" y="55054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36086" y="457199"/>
                </a:moveTo>
                <a:lnTo>
                  <a:pt x="221113" y="457199"/>
                </a:lnTo>
                <a:lnTo>
                  <a:pt x="213644" y="456832"/>
                </a:lnTo>
                <a:lnTo>
                  <a:pt x="169405" y="449528"/>
                </a:lnTo>
                <a:lnTo>
                  <a:pt x="127441" y="433735"/>
                </a:lnTo>
                <a:lnTo>
                  <a:pt x="89365" y="410058"/>
                </a:lnTo>
                <a:lnTo>
                  <a:pt x="56639" y="379408"/>
                </a:lnTo>
                <a:lnTo>
                  <a:pt x="30522" y="342963"/>
                </a:lnTo>
                <a:lnTo>
                  <a:pt x="12016" y="302122"/>
                </a:lnTo>
                <a:lnTo>
                  <a:pt x="1834" y="258457"/>
                </a:lnTo>
                <a:lnTo>
                  <a:pt x="0" y="236086"/>
                </a:lnTo>
                <a:lnTo>
                  <a:pt x="0" y="221112"/>
                </a:lnTo>
                <a:lnTo>
                  <a:pt x="5853" y="176658"/>
                </a:lnTo>
                <a:lnTo>
                  <a:pt x="20266" y="134200"/>
                </a:lnTo>
                <a:lnTo>
                  <a:pt x="42685" y="95370"/>
                </a:lnTo>
                <a:lnTo>
                  <a:pt x="72249" y="61660"/>
                </a:lnTo>
                <a:lnTo>
                  <a:pt x="107821" y="34365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3" y="0"/>
                </a:lnTo>
                <a:lnTo>
                  <a:pt x="236086" y="0"/>
                </a:lnTo>
                <a:lnTo>
                  <a:pt x="280540" y="5852"/>
                </a:lnTo>
                <a:lnTo>
                  <a:pt x="322998" y="20265"/>
                </a:lnTo>
                <a:lnTo>
                  <a:pt x="361828" y="42684"/>
                </a:lnTo>
                <a:lnTo>
                  <a:pt x="395538" y="72249"/>
                </a:lnTo>
                <a:lnTo>
                  <a:pt x="422833" y="107820"/>
                </a:lnTo>
                <a:lnTo>
                  <a:pt x="442663" y="148035"/>
                </a:lnTo>
                <a:lnTo>
                  <a:pt x="454268" y="191344"/>
                </a:lnTo>
                <a:lnTo>
                  <a:pt x="457199" y="221112"/>
                </a:lnTo>
                <a:lnTo>
                  <a:pt x="457199" y="228599"/>
                </a:lnTo>
                <a:lnTo>
                  <a:pt x="457199" y="236086"/>
                </a:lnTo>
                <a:lnTo>
                  <a:pt x="451346" y="280539"/>
                </a:lnTo>
                <a:lnTo>
                  <a:pt x="436933" y="322997"/>
                </a:lnTo>
                <a:lnTo>
                  <a:pt x="414514" y="361827"/>
                </a:lnTo>
                <a:lnTo>
                  <a:pt x="384950" y="395537"/>
                </a:lnTo>
                <a:lnTo>
                  <a:pt x="349378" y="422832"/>
                </a:lnTo>
                <a:lnTo>
                  <a:pt x="309164" y="442663"/>
                </a:lnTo>
                <a:lnTo>
                  <a:pt x="265854" y="454267"/>
                </a:lnTo>
                <a:lnTo>
                  <a:pt x="243555" y="456832"/>
                </a:lnTo>
                <a:lnTo>
                  <a:pt x="236086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554186" y="5561806"/>
            <a:ext cx="26352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175">
                <a:solidFill>
                  <a:srgbClr val="2562EB"/>
                </a:solidFill>
                <a:latin typeface="Segoe UI Symbol"/>
                <a:cs typeface="Segoe UI Symbol"/>
              </a:rPr>
              <a:t>🧠</a:t>
            </a:r>
            <a:endParaRPr sz="1750">
              <a:latin typeface="Segoe UI Symbol"/>
              <a:cs typeface="Segoe UI Symbo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200274" y="5848349"/>
            <a:ext cx="8734425" cy="304800"/>
            <a:chOff x="2200274" y="5848349"/>
            <a:chExt cx="8734425" cy="304800"/>
          </a:xfrm>
        </p:grpSpPr>
        <p:sp>
          <p:nvSpPr>
            <p:cNvPr id="30" name="object 30" descr=""/>
            <p:cNvSpPr/>
            <p:nvPr/>
          </p:nvSpPr>
          <p:spPr>
            <a:xfrm>
              <a:off x="2200274" y="5848349"/>
              <a:ext cx="8734425" cy="304800"/>
            </a:xfrm>
            <a:custGeom>
              <a:avLst/>
              <a:gdLst/>
              <a:ahLst/>
              <a:cxnLst/>
              <a:rect l="l" t="t" r="r" b="b"/>
              <a:pathLst>
                <a:path w="8734425" h="304800">
                  <a:moveTo>
                    <a:pt x="8734424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8734424" y="0"/>
                  </a:lnTo>
                  <a:lnTo>
                    <a:pt x="8734424" y="304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200274" y="5848349"/>
              <a:ext cx="28575" cy="304800"/>
            </a:xfrm>
            <a:custGeom>
              <a:avLst/>
              <a:gdLst/>
              <a:ahLst/>
              <a:cxnLst/>
              <a:rect l="l" t="t" r="r" b="b"/>
              <a:pathLst>
                <a:path w="28575" h="304800">
                  <a:moveTo>
                    <a:pt x="28574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190700" y="5502275"/>
            <a:ext cx="16351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Liberation Sans"/>
                <a:cs typeface="Liberation Sans"/>
              </a:rPr>
              <a:t>Practicing </a:t>
            </a:r>
            <a:r>
              <a:rPr dirty="0" sz="1500" spc="-10" b="1">
                <a:latin typeface="Liberation Sans"/>
                <a:cs typeface="Liberation Sans"/>
              </a:rPr>
              <a:t>Theory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143901" y="7057956"/>
            <a:ext cx="564515" cy="174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9CA2AF"/>
                </a:solidFill>
                <a:latin typeface="Liberation Sans"/>
                <a:cs typeface="Liberation Sans"/>
              </a:rPr>
              <a:t>Page</a:t>
            </a:r>
            <a:r>
              <a:rPr dirty="0" sz="1050" spc="145">
                <a:solidFill>
                  <a:srgbClr val="9CA2AF"/>
                </a:solidFill>
                <a:latin typeface="Liberation Sans"/>
                <a:cs typeface="Liberation Sans"/>
              </a:rPr>
              <a:t>  </a:t>
            </a:r>
            <a:fld id="{81D60167-4931-47E6-BA6A-407CBD079E47}" type="slidenum">
              <a:rPr dirty="0" sz="1050" spc="-50">
                <a:solidFill>
                  <a:srgbClr val="2562EB"/>
                </a:solidFill>
                <a:latin typeface="Liberation Sans"/>
                <a:cs typeface="Liberation Sans"/>
              </a:rPr>
              <a:t>6</a:t>
            </a:fld>
            <a:endParaRPr sz="1050">
              <a:latin typeface="Liberation Sans"/>
              <a:cs typeface="Liberation San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228849" y="5883275"/>
            <a:ext cx="8705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Liberation Sans"/>
                <a:cs typeface="Liberation Sans"/>
              </a:rPr>
              <a:t>"I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need it to make sense,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not just remember </a:t>
            </a:r>
            <a:r>
              <a:rPr dirty="0" sz="1200" spc="-10" i="1">
                <a:latin typeface="Liberation Sans"/>
                <a:cs typeface="Liberation Sans"/>
              </a:rPr>
              <a:t>facts."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343100" y="6416675"/>
            <a:ext cx="363410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B91B1B"/>
                </a:solidFill>
                <a:latin typeface="Liberation Sans"/>
                <a:cs typeface="Liberation Sans"/>
              </a:rPr>
              <a:t>Pain </a:t>
            </a:r>
            <a:r>
              <a:rPr dirty="0" sz="1200" spc="-10">
                <a:solidFill>
                  <a:srgbClr val="B91B1B"/>
                </a:solidFill>
                <a:latin typeface="Liberation Sans"/>
                <a:cs typeface="Liberation Sans"/>
              </a:rPr>
              <a:t>Points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Liberation Sans"/>
                <a:cs typeface="Liberation Sans"/>
              </a:rPr>
              <a:t>Dense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text,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jargon,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and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impersonal learning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 spc="-10">
                <a:latin typeface="Liberation Sans"/>
                <a:cs typeface="Liberation Sans"/>
              </a:rPr>
              <a:t>materials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708675" y="6416675"/>
            <a:ext cx="389762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47857"/>
                </a:solidFill>
                <a:latin typeface="Liberation Sans"/>
                <a:cs typeface="Liberation Sans"/>
              </a:rPr>
              <a:t>MVP</a:t>
            </a:r>
            <a:r>
              <a:rPr dirty="0" sz="1200" spc="-25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047857"/>
                </a:solidFill>
                <a:latin typeface="Liberation Sans"/>
                <a:cs typeface="Liberation Sans"/>
              </a:rPr>
              <a:t>Solution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Liberation Sans"/>
                <a:cs typeface="Liberation Sans"/>
              </a:rPr>
              <a:t>Plain English, audio support, and visual learning </a:t>
            </a:r>
            <a:r>
              <a:rPr dirty="0" sz="1200" spc="-10">
                <a:latin typeface="Liberation Sans"/>
                <a:cs typeface="Liberation Sans"/>
              </a:rPr>
              <a:t>methods</a:t>
            </a:r>
            <a:endParaRPr sz="1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429999" y="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571499" y="761999"/>
                </a:moveTo>
                <a:lnTo>
                  <a:pt x="529462" y="760451"/>
                </a:lnTo>
                <a:lnTo>
                  <a:pt x="487643" y="755814"/>
                </a:lnTo>
                <a:lnTo>
                  <a:pt x="446278" y="748112"/>
                </a:lnTo>
                <a:lnTo>
                  <a:pt x="405602" y="737391"/>
                </a:lnTo>
                <a:lnTo>
                  <a:pt x="365823" y="723706"/>
                </a:lnTo>
                <a:lnTo>
                  <a:pt x="327150" y="707130"/>
                </a:lnTo>
                <a:lnTo>
                  <a:pt x="289803" y="687752"/>
                </a:lnTo>
                <a:lnTo>
                  <a:pt x="253989" y="665684"/>
                </a:lnTo>
                <a:lnTo>
                  <a:pt x="219897" y="641042"/>
                </a:lnTo>
                <a:lnTo>
                  <a:pt x="187702" y="613953"/>
                </a:lnTo>
                <a:lnTo>
                  <a:pt x="157588" y="584569"/>
                </a:lnTo>
                <a:lnTo>
                  <a:pt x="129723" y="553055"/>
                </a:lnTo>
                <a:lnTo>
                  <a:pt x="104250" y="519577"/>
                </a:lnTo>
                <a:lnTo>
                  <a:pt x="81306" y="484309"/>
                </a:lnTo>
                <a:lnTo>
                  <a:pt x="61018" y="447449"/>
                </a:lnTo>
                <a:lnTo>
                  <a:pt x="43500" y="409203"/>
                </a:lnTo>
                <a:lnTo>
                  <a:pt x="28843" y="369773"/>
                </a:lnTo>
                <a:lnTo>
                  <a:pt x="17125" y="329363"/>
                </a:lnTo>
                <a:lnTo>
                  <a:pt x="8411" y="288200"/>
                </a:lnTo>
                <a:lnTo>
                  <a:pt x="2750" y="246516"/>
                </a:lnTo>
                <a:lnTo>
                  <a:pt x="172" y="204529"/>
                </a:lnTo>
                <a:lnTo>
                  <a:pt x="0" y="190499"/>
                </a:lnTo>
                <a:lnTo>
                  <a:pt x="172" y="176470"/>
                </a:lnTo>
                <a:lnTo>
                  <a:pt x="2750" y="134483"/>
                </a:lnTo>
                <a:lnTo>
                  <a:pt x="8411" y="92799"/>
                </a:lnTo>
                <a:lnTo>
                  <a:pt x="17125" y="51636"/>
                </a:lnTo>
                <a:lnTo>
                  <a:pt x="28843" y="11226"/>
                </a:lnTo>
                <a:lnTo>
                  <a:pt x="32705" y="0"/>
                </a:lnTo>
                <a:lnTo>
                  <a:pt x="761999" y="0"/>
                </a:lnTo>
                <a:lnTo>
                  <a:pt x="761999" y="729291"/>
                </a:lnTo>
                <a:lnTo>
                  <a:pt x="750772" y="733154"/>
                </a:lnTo>
                <a:lnTo>
                  <a:pt x="710361" y="744873"/>
                </a:lnTo>
                <a:lnTo>
                  <a:pt x="669198" y="753586"/>
                </a:lnTo>
                <a:lnTo>
                  <a:pt x="627515" y="759247"/>
                </a:lnTo>
                <a:lnTo>
                  <a:pt x="585528" y="761827"/>
                </a:lnTo>
                <a:lnTo>
                  <a:pt x="571499" y="761999"/>
                </a:lnTo>
                <a:close/>
              </a:path>
            </a:pathLst>
          </a:custGeom>
          <a:solidFill>
            <a:srgbClr val="F0F6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4000499"/>
            <a:ext cx="10934700" cy="2857500"/>
            <a:chOff x="0" y="4000499"/>
            <a:chExt cx="10934700" cy="2857500"/>
          </a:xfrm>
        </p:grpSpPr>
        <p:sp>
          <p:nvSpPr>
            <p:cNvPr id="4" name="object 4" descr=""/>
            <p:cNvSpPr/>
            <p:nvPr/>
          </p:nvSpPr>
          <p:spPr>
            <a:xfrm>
              <a:off x="0" y="6286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71499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42037" y="1548"/>
                  </a:lnTo>
                  <a:lnTo>
                    <a:pt x="83856" y="6184"/>
                  </a:lnTo>
                  <a:lnTo>
                    <a:pt x="125220" y="13886"/>
                  </a:lnTo>
                  <a:lnTo>
                    <a:pt x="165897" y="24608"/>
                  </a:lnTo>
                  <a:lnTo>
                    <a:pt x="205676" y="38291"/>
                  </a:lnTo>
                  <a:lnTo>
                    <a:pt x="244347" y="54869"/>
                  </a:lnTo>
                  <a:lnTo>
                    <a:pt x="281695" y="74246"/>
                  </a:lnTo>
                  <a:lnTo>
                    <a:pt x="317508" y="96313"/>
                  </a:lnTo>
                  <a:lnTo>
                    <a:pt x="351601" y="120956"/>
                  </a:lnTo>
                  <a:lnTo>
                    <a:pt x="383796" y="148045"/>
                  </a:lnTo>
                  <a:lnTo>
                    <a:pt x="413910" y="177429"/>
                  </a:lnTo>
                  <a:lnTo>
                    <a:pt x="441775" y="208943"/>
                  </a:lnTo>
                  <a:lnTo>
                    <a:pt x="467247" y="242420"/>
                  </a:lnTo>
                  <a:lnTo>
                    <a:pt x="490192" y="277688"/>
                  </a:lnTo>
                  <a:lnTo>
                    <a:pt x="510479" y="314549"/>
                  </a:lnTo>
                  <a:lnTo>
                    <a:pt x="527997" y="352795"/>
                  </a:lnTo>
                  <a:lnTo>
                    <a:pt x="542654" y="392225"/>
                  </a:lnTo>
                  <a:lnTo>
                    <a:pt x="554373" y="432635"/>
                  </a:lnTo>
                  <a:lnTo>
                    <a:pt x="563087" y="473799"/>
                  </a:lnTo>
                  <a:lnTo>
                    <a:pt x="568747" y="515483"/>
                  </a:lnTo>
                  <a:lnTo>
                    <a:pt x="571327" y="557470"/>
                  </a:lnTo>
                  <a:lnTo>
                    <a:pt x="571499" y="571500"/>
                  </a:lnTo>
                  <a:close/>
                </a:path>
              </a:pathLst>
            </a:custGeom>
            <a:solidFill>
              <a:srgbClr val="F0F6FF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4000499"/>
              <a:ext cx="10477500" cy="2324100"/>
            </a:xfrm>
            <a:custGeom>
              <a:avLst/>
              <a:gdLst/>
              <a:ahLst/>
              <a:cxnLst/>
              <a:rect l="l" t="t" r="r" b="b"/>
              <a:pathLst>
                <a:path w="10477500" h="2324100">
                  <a:moveTo>
                    <a:pt x="10370703" y="2324099"/>
                  </a:moveTo>
                  <a:lnTo>
                    <a:pt x="106794" y="2324099"/>
                  </a:lnTo>
                  <a:lnTo>
                    <a:pt x="99361" y="2323367"/>
                  </a:lnTo>
                  <a:lnTo>
                    <a:pt x="57038" y="2309005"/>
                  </a:lnTo>
                  <a:lnTo>
                    <a:pt x="23432" y="2279540"/>
                  </a:lnTo>
                  <a:lnTo>
                    <a:pt x="3660" y="2239459"/>
                  </a:lnTo>
                  <a:lnTo>
                    <a:pt x="0" y="2217304"/>
                  </a:lnTo>
                  <a:lnTo>
                    <a:pt x="0" y="22097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10370703" y="0"/>
                  </a:lnTo>
                  <a:lnTo>
                    <a:pt x="10413871" y="11572"/>
                  </a:lnTo>
                  <a:lnTo>
                    <a:pt x="10449327" y="38784"/>
                  </a:lnTo>
                  <a:lnTo>
                    <a:pt x="10471669" y="77492"/>
                  </a:lnTo>
                  <a:lnTo>
                    <a:pt x="10477498" y="106794"/>
                  </a:lnTo>
                  <a:lnTo>
                    <a:pt x="10477498" y="2217304"/>
                  </a:lnTo>
                  <a:lnTo>
                    <a:pt x="10465925" y="2260473"/>
                  </a:lnTo>
                  <a:lnTo>
                    <a:pt x="10438713" y="2295928"/>
                  </a:lnTo>
                  <a:lnTo>
                    <a:pt x="10400003" y="2318270"/>
                  </a:lnTo>
                  <a:lnTo>
                    <a:pt x="10378135" y="2323367"/>
                  </a:lnTo>
                  <a:lnTo>
                    <a:pt x="10370703" y="2324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85799" y="4724399"/>
              <a:ext cx="2505075" cy="609600"/>
            </a:xfrm>
            <a:custGeom>
              <a:avLst/>
              <a:gdLst/>
              <a:ahLst/>
              <a:cxnLst/>
              <a:rect l="l" t="t" r="r" b="b"/>
              <a:pathLst>
                <a:path w="2505075" h="609600">
                  <a:moveTo>
                    <a:pt x="25050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505074" y="0"/>
                  </a:lnTo>
                  <a:lnTo>
                    <a:pt x="2505074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799" y="4724399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9" y="6324599"/>
            <a:ext cx="228599" cy="228599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457199" y="9524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Assessment &amp; </a:t>
            </a:r>
            <a:r>
              <a:rPr dirty="0" spc="-10"/>
              <a:t>Progress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685799" y="2095499"/>
            <a:ext cx="2505075" cy="609600"/>
            <a:chOff x="685799" y="2095499"/>
            <a:chExt cx="2505075" cy="609600"/>
          </a:xfrm>
        </p:grpSpPr>
        <p:sp>
          <p:nvSpPr>
            <p:cNvPr id="12" name="object 12" descr=""/>
            <p:cNvSpPr/>
            <p:nvPr/>
          </p:nvSpPr>
          <p:spPr>
            <a:xfrm>
              <a:off x="685799" y="2095499"/>
              <a:ext cx="2505075" cy="609600"/>
            </a:xfrm>
            <a:custGeom>
              <a:avLst/>
              <a:gdLst/>
              <a:ahLst/>
              <a:cxnLst/>
              <a:rect l="l" t="t" r="r" b="b"/>
              <a:pathLst>
                <a:path w="2505075" h="609600">
                  <a:moveTo>
                    <a:pt x="25050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505074" y="0"/>
                  </a:lnTo>
                  <a:lnTo>
                    <a:pt x="2505074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85799" y="2095499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73099" y="1486296"/>
            <a:ext cx="1720850" cy="4330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5241" sz="3975" spc="195">
                <a:solidFill>
                  <a:srgbClr val="2562EB"/>
                </a:solidFill>
                <a:latin typeface="Segoe UI Symbol"/>
                <a:cs typeface="Segoe UI Symbol"/>
              </a:rPr>
              <a:t>📝</a:t>
            </a:r>
            <a:r>
              <a:rPr dirty="0" baseline="-5241" sz="3975" spc="202">
                <a:solidFill>
                  <a:srgbClr val="2562EB"/>
                </a:solidFill>
                <a:latin typeface="Segoe UI Symbol"/>
                <a:cs typeface="Segoe UI Symbol"/>
              </a:rPr>
              <a:t> </a:t>
            </a:r>
            <a:r>
              <a:rPr dirty="0" sz="1500" spc="-10" b="1">
                <a:latin typeface="Liberation Sans"/>
                <a:cs typeface="Liberation Sans"/>
              </a:rPr>
              <a:t>Taking</a:t>
            </a:r>
            <a:r>
              <a:rPr dirty="0" sz="1500" spc="-20" b="1">
                <a:latin typeface="Liberation Sans"/>
                <a:cs typeface="Liberation Sans"/>
              </a:rPr>
              <a:t> </a:t>
            </a:r>
            <a:r>
              <a:rPr dirty="0" sz="1500" b="1">
                <a:latin typeface="Liberation Sans"/>
                <a:cs typeface="Liberation Sans"/>
              </a:rPr>
              <a:t>a</a:t>
            </a:r>
            <a:r>
              <a:rPr dirty="0" sz="1500" spc="-15" b="1">
                <a:latin typeface="Liberation Sans"/>
                <a:cs typeface="Liberation Sans"/>
              </a:rPr>
              <a:t> </a:t>
            </a:r>
            <a:r>
              <a:rPr dirty="0" sz="1500" spc="-20" b="1">
                <a:latin typeface="Liberation Sans"/>
                <a:cs typeface="Liberation Sans"/>
              </a:rPr>
              <a:t>Quiz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14374" y="2122804"/>
            <a:ext cx="24765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 marR="43815">
              <a:lnSpc>
                <a:spcPct val="125000"/>
              </a:lnSpc>
              <a:spcBef>
                <a:spcPts val="100"/>
              </a:spcBef>
            </a:pPr>
            <a:r>
              <a:rPr dirty="0" sz="1200" i="1">
                <a:latin typeface="Liberation Sans"/>
                <a:cs typeface="Liberation Sans"/>
              </a:rPr>
              <a:t>"Will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I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feel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stupid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again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if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I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get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spc="-20" i="1">
                <a:latin typeface="Liberation Sans"/>
                <a:cs typeface="Liberation Sans"/>
              </a:rPr>
              <a:t>this</a:t>
            </a:r>
            <a:r>
              <a:rPr dirty="0" sz="1200" spc="-20" i="1">
                <a:latin typeface="Liberation Sans"/>
                <a:cs typeface="Liberation Sans"/>
              </a:rPr>
              <a:t> </a:t>
            </a:r>
            <a:r>
              <a:rPr dirty="0" sz="1200" spc="-10" i="1">
                <a:latin typeface="Liberation Sans"/>
                <a:cs typeface="Liberation Sans"/>
              </a:rPr>
              <a:t>wrong?"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724274" y="22288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724274" y="24574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724274" y="2914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673475" y="1764903"/>
            <a:ext cx="289306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880">
                <a:solidFill>
                  <a:srgbClr val="B91B1B"/>
                </a:solidFill>
                <a:latin typeface="Segoe UI Symbol"/>
                <a:cs typeface="Segoe UI Symbol"/>
              </a:rPr>
              <a:t>❗</a:t>
            </a:r>
            <a:r>
              <a:rPr dirty="0" sz="1600" spc="160">
                <a:solidFill>
                  <a:srgbClr val="B91B1B"/>
                </a:solidFill>
                <a:latin typeface="Segoe UI Symbol"/>
                <a:cs typeface="Segoe UI Symbol"/>
              </a:rPr>
              <a:t> </a:t>
            </a:r>
            <a:r>
              <a:rPr dirty="0" sz="1350" b="1">
                <a:solidFill>
                  <a:srgbClr val="B91B1B"/>
                </a:solidFill>
                <a:latin typeface="Liberation Sans"/>
                <a:cs typeface="Liberation Sans"/>
              </a:rPr>
              <a:t>Pain </a:t>
            </a:r>
            <a:r>
              <a:rPr dirty="0" sz="1350" spc="-10" b="1">
                <a:solidFill>
                  <a:srgbClr val="B91B1B"/>
                </a:solidFill>
                <a:latin typeface="Liberation Sans"/>
                <a:cs typeface="Liberation Sans"/>
              </a:rPr>
              <a:t>Points</a:t>
            </a:r>
            <a:endParaRPr sz="1350">
              <a:latin typeface="Liberation Sans"/>
              <a:cs typeface="Liberation Sans"/>
            </a:endParaRPr>
          </a:p>
          <a:p>
            <a:pPr marL="202565" marR="5080">
              <a:lnSpc>
                <a:spcPct val="125000"/>
              </a:lnSpc>
              <a:spcBef>
                <a:spcPts val="595"/>
              </a:spcBef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High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test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anxiety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when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facing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questions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Previous experiences with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shaming feedback</a:t>
            </a:r>
            <a:endParaRPr sz="1200">
              <a:latin typeface="Liberation Sans"/>
              <a:cs typeface="Liberation Sans"/>
            </a:endParaRPr>
          </a:p>
          <a:p>
            <a:pPr marL="202565" marR="38735">
              <a:lnSpc>
                <a:spcPct val="125000"/>
              </a:lnSpc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Fear of failure reinforcing negative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self- image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448548" y="22288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448548" y="24574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7448548" y="2914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7392987" y="1797050"/>
            <a:ext cx="2748915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 indent="-219710">
              <a:lnSpc>
                <a:spcPct val="100000"/>
              </a:lnSpc>
              <a:spcBef>
                <a:spcPts val="100"/>
              </a:spcBef>
              <a:buSzPct val="96296"/>
              <a:buFont typeface="BIZ UDPGothic"/>
              <a:buChar char="✓"/>
              <a:tabLst>
                <a:tab pos="232410" algn="l"/>
              </a:tabLst>
            </a:pPr>
            <a:r>
              <a:rPr dirty="0" sz="1350" b="1">
                <a:solidFill>
                  <a:srgbClr val="047857"/>
                </a:solidFill>
                <a:latin typeface="Liberation Sans"/>
                <a:cs typeface="Liberation Sans"/>
              </a:rPr>
              <a:t>MVP</a:t>
            </a:r>
            <a:r>
              <a:rPr dirty="0" sz="1350" spc="-25" b="1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dirty="0" sz="1350" spc="-10" b="1">
                <a:solidFill>
                  <a:srgbClr val="047857"/>
                </a:solidFill>
                <a:latin typeface="Liberation Sans"/>
                <a:cs typeface="Liberation Sans"/>
              </a:rPr>
              <a:t>Solution</a:t>
            </a:r>
            <a:endParaRPr sz="1350">
              <a:latin typeface="Liberation Sans"/>
              <a:cs typeface="Liberation Sans"/>
            </a:endParaRPr>
          </a:p>
          <a:p>
            <a:pPr marL="202565" marR="13335">
              <a:lnSpc>
                <a:spcPct val="125000"/>
              </a:lnSpc>
              <a:spcBef>
                <a:spcPts val="645"/>
              </a:spcBef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Supportive, non-judgmental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feedback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Helpful hints that guide rather </a:t>
            </a:r>
            <a:r>
              <a:rPr dirty="0" sz="1200" spc="-20">
                <a:solidFill>
                  <a:srgbClr val="374050"/>
                </a:solidFill>
                <a:latin typeface="Liberation Sans"/>
                <a:cs typeface="Liberation Sans"/>
              </a:rPr>
              <a:t>than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penalize</a:t>
            </a:r>
            <a:endParaRPr sz="12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359"/>
              </a:spcBef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Emphasis on learning, not just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testing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73099" y="4115196"/>
            <a:ext cx="2159000" cy="4330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5241" sz="3975" spc="195">
                <a:solidFill>
                  <a:srgbClr val="2562EB"/>
                </a:solidFill>
                <a:latin typeface="Segoe UI Symbol"/>
                <a:cs typeface="Segoe UI Symbol"/>
              </a:rPr>
              <a:t>📊 </a:t>
            </a:r>
            <a:r>
              <a:rPr dirty="0" sz="1500" spc="-10" b="1">
                <a:latin typeface="Liberation Sans"/>
                <a:cs typeface="Liberation Sans"/>
              </a:rPr>
              <a:t>Tracking</a:t>
            </a:r>
            <a:r>
              <a:rPr dirty="0" sz="1500" spc="-20" b="1">
                <a:latin typeface="Liberation Sans"/>
                <a:cs typeface="Liberation Sans"/>
              </a:rPr>
              <a:t> </a:t>
            </a:r>
            <a:r>
              <a:rPr dirty="0" sz="1500" spc="-10" b="1">
                <a:latin typeface="Liberation Sans"/>
                <a:cs typeface="Liberation Sans"/>
              </a:rPr>
              <a:t>Progress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14374" y="4751704"/>
            <a:ext cx="24765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 marR="432434">
              <a:lnSpc>
                <a:spcPct val="125000"/>
              </a:lnSpc>
              <a:spcBef>
                <a:spcPts val="100"/>
              </a:spcBef>
            </a:pPr>
            <a:r>
              <a:rPr dirty="0" sz="1200" i="1">
                <a:latin typeface="Liberation Sans"/>
                <a:cs typeface="Liberation Sans"/>
              </a:rPr>
              <a:t>"Before,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I never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saw if</a:t>
            </a:r>
            <a:r>
              <a:rPr dirty="0" sz="1200" spc="-5" i="1">
                <a:latin typeface="Liberation Sans"/>
                <a:cs typeface="Liberation Sans"/>
              </a:rPr>
              <a:t> </a:t>
            </a:r>
            <a:r>
              <a:rPr dirty="0" sz="1200" i="1">
                <a:latin typeface="Liberation Sans"/>
                <a:cs typeface="Liberation Sans"/>
              </a:rPr>
              <a:t>I </a:t>
            </a:r>
            <a:r>
              <a:rPr dirty="0" sz="1200" spc="-25" i="1">
                <a:latin typeface="Liberation Sans"/>
                <a:cs typeface="Liberation Sans"/>
              </a:rPr>
              <a:t>was</a:t>
            </a:r>
            <a:r>
              <a:rPr dirty="0" sz="1200" spc="-25" i="1">
                <a:latin typeface="Liberation Sans"/>
                <a:cs typeface="Liberation Sans"/>
              </a:rPr>
              <a:t> </a:t>
            </a:r>
            <a:r>
              <a:rPr dirty="0" sz="1200" spc="-10" i="1">
                <a:latin typeface="Liberation Sans"/>
                <a:cs typeface="Liberation Sans"/>
              </a:rPr>
              <a:t>improving."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495674" y="4229099"/>
            <a:ext cx="3495675" cy="1866900"/>
            <a:chOff x="3495674" y="4229099"/>
            <a:chExt cx="3495675" cy="1866900"/>
          </a:xfrm>
        </p:grpSpPr>
        <p:sp>
          <p:nvSpPr>
            <p:cNvPr id="27" name="object 27" descr=""/>
            <p:cNvSpPr/>
            <p:nvPr/>
          </p:nvSpPr>
          <p:spPr>
            <a:xfrm>
              <a:off x="3495674" y="4229099"/>
              <a:ext cx="3495675" cy="1866900"/>
            </a:xfrm>
            <a:custGeom>
              <a:avLst/>
              <a:gdLst/>
              <a:ahLst/>
              <a:cxnLst/>
              <a:rect l="l" t="t" r="r" b="b"/>
              <a:pathLst>
                <a:path w="3495675" h="1866900">
                  <a:moveTo>
                    <a:pt x="3388879" y="1866899"/>
                  </a:moveTo>
                  <a:lnTo>
                    <a:pt x="106794" y="1866899"/>
                  </a:lnTo>
                  <a:lnTo>
                    <a:pt x="99361" y="1866167"/>
                  </a:lnTo>
                  <a:lnTo>
                    <a:pt x="57038" y="1851804"/>
                  </a:lnTo>
                  <a:lnTo>
                    <a:pt x="23432" y="1822340"/>
                  </a:lnTo>
                  <a:lnTo>
                    <a:pt x="3660" y="1782259"/>
                  </a:lnTo>
                  <a:lnTo>
                    <a:pt x="0" y="1760104"/>
                  </a:lnTo>
                  <a:lnTo>
                    <a:pt x="0" y="17525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388879" y="0"/>
                  </a:lnTo>
                  <a:lnTo>
                    <a:pt x="3432048" y="11572"/>
                  </a:lnTo>
                  <a:lnTo>
                    <a:pt x="3467504" y="38784"/>
                  </a:lnTo>
                  <a:lnTo>
                    <a:pt x="3489845" y="77492"/>
                  </a:lnTo>
                  <a:lnTo>
                    <a:pt x="3495674" y="106794"/>
                  </a:lnTo>
                  <a:lnTo>
                    <a:pt x="3495674" y="1760104"/>
                  </a:lnTo>
                  <a:lnTo>
                    <a:pt x="3484100" y="1803272"/>
                  </a:lnTo>
                  <a:lnTo>
                    <a:pt x="3456890" y="1838728"/>
                  </a:lnTo>
                  <a:lnTo>
                    <a:pt x="3418180" y="1861070"/>
                  </a:lnTo>
                  <a:lnTo>
                    <a:pt x="3396312" y="1866167"/>
                  </a:lnTo>
                  <a:lnTo>
                    <a:pt x="3388879" y="1866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724262" y="4857749"/>
              <a:ext cx="47625" cy="962025"/>
            </a:xfrm>
            <a:custGeom>
              <a:avLst/>
              <a:gdLst/>
              <a:ahLst/>
              <a:cxnLst/>
              <a:rect l="l" t="t" r="r" b="b"/>
              <a:pathLst>
                <a:path w="47625" h="9620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962025">
                  <a:moveTo>
                    <a:pt x="47625" y="477862"/>
                  </a:moveTo>
                  <a:lnTo>
                    <a:pt x="26974" y="457200"/>
                  </a:lnTo>
                  <a:lnTo>
                    <a:pt x="20662" y="457200"/>
                  </a:lnTo>
                  <a:lnTo>
                    <a:pt x="0" y="477862"/>
                  </a:lnTo>
                  <a:lnTo>
                    <a:pt x="0" y="484174"/>
                  </a:lnTo>
                  <a:lnTo>
                    <a:pt x="20662" y="504825"/>
                  </a:lnTo>
                  <a:lnTo>
                    <a:pt x="26974" y="504825"/>
                  </a:lnTo>
                  <a:lnTo>
                    <a:pt x="47625" y="484174"/>
                  </a:lnTo>
                  <a:lnTo>
                    <a:pt x="47625" y="481012"/>
                  </a:lnTo>
                  <a:lnTo>
                    <a:pt x="47625" y="477862"/>
                  </a:lnTo>
                  <a:close/>
                </a:path>
                <a:path w="47625" h="962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673475" y="4393803"/>
            <a:ext cx="308800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880">
                <a:solidFill>
                  <a:srgbClr val="B91B1B"/>
                </a:solidFill>
                <a:latin typeface="Segoe UI Symbol"/>
                <a:cs typeface="Segoe UI Symbol"/>
              </a:rPr>
              <a:t>❗</a:t>
            </a:r>
            <a:r>
              <a:rPr dirty="0" sz="1600" spc="160">
                <a:solidFill>
                  <a:srgbClr val="B91B1B"/>
                </a:solidFill>
                <a:latin typeface="Segoe UI Symbol"/>
                <a:cs typeface="Segoe UI Symbol"/>
              </a:rPr>
              <a:t> </a:t>
            </a:r>
            <a:r>
              <a:rPr dirty="0" sz="1350" b="1">
                <a:solidFill>
                  <a:srgbClr val="B91B1B"/>
                </a:solidFill>
                <a:latin typeface="Liberation Sans"/>
                <a:cs typeface="Liberation Sans"/>
              </a:rPr>
              <a:t>Pain </a:t>
            </a:r>
            <a:r>
              <a:rPr dirty="0" sz="1350" spc="-10" b="1">
                <a:solidFill>
                  <a:srgbClr val="B91B1B"/>
                </a:solidFill>
                <a:latin typeface="Liberation Sans"/>
                <a:cs typeface="Liberation Sans"/>
              </a:rPr>
              <a:t>Points</a:t>
            </a:r>
            <a:endParaRPr sz="1350">
              <a:latin typeface="Liberation Sans"/>
              <a:cs typeface="Liberation Sans"/>
            </a:endParaRPr>
          </a:p>
          <a:p>
            <a:pPr marL="202565" marR="22225">
              <a:lnSpc>
                <a:spcPct val="125000"/>
              </a:lnSpc>
              <a:spcBef>
                <a:spcPts val="595"/>
              </a:spcBef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No visible progress indicators in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traditional materials</a:t>
            </a:r>
            <a:endParaRPr sz="1200">
              <a:latin typeface="Liberation Sans"/>
              <a:cs typeface="Liberation Sans"/>
            </a:endParaRPr>
          </a:p>
          <a:p>
            <a:pPr marL="202565" marR="5080">
              <a:lnSpc>
                <a:spcPct val="125000"/>
              </a:lnSpc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Low motivation due to lack of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achievement feedback</a:t>
            </a:r>
            <a:endParaRPr sz="12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Unclear path forward when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struggling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7219949" y="4229099"/>
            <a:ext cx="3486150" cy="1866900"/>
            <a:chOff x="7219949" y="4229099"/>
            <a:chExt cx="3486150" cy="1866900"/>
          </a:xfrm>
        </p:grpSpPr>
        <p:sp>
          <p:nvSpPr>
            <p:cNvPr id="31" name="object 31" descr=""/>
            <p:cNvSpPr/>
            <p:nvPr/>
          </p:nvSpPr>
          <p:spPr>
            <a:xfrm>
              <a:off x="7219949" y="4229099"/>
              <a:ext cx="3486150" cy="1866900"/>
            </a:xfrm>
            <a:custGeom>
              <a:avLst/>
              <a:gdLst/>
              <a:ahLst/>
              <a:cxnLst/>
              <a:rect l="l" t="t" r="r" b="b"/>
              <a:pathLst>
                <a:path w="3486150" h="1866900">
                  <a:moveTo>
                    <a:pt x="3379354" y="1866899"/>
                  </a:moveTo>
                  <a:lnTo>
                    <a:pt x="106795" y="1866899"/>
                  </a:lnTo>
                  <a:lnTo>
                    <a:pt x="99361" y="1866167"/>
                  </a:lnTo>
                  <a:lnTo>
                    <a:pt x="57038" y="1851804"/>
                  </a:lnTo>
                  <a:lnTo>
                    <a:pt x="23432" y="1822340"/>
                  </a:lnTo>
                  <a:lnTo>
                    <a:pt x="3660" y="1782259"/>
                  </a:lnTo>
                  <a:lnTo>
                    <a:pt x="0" y="1760104"/>
                  </a:lnTo>
                  <a:lnTo>
                    <a:pt x="0" y="17525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379354" y="0"/>
                  </a:lnTo>
                  <a:lnTo>
                    <a:pt x="3422523" y="11572"/>
                  </a:lnTo>
                  <a:lnTo>
                    <a:pt x="3457978" y="38784"/>
                  </a:lnTo>
                  <a:lnTo>
                    <a:pt x="3480321" y="77492"/>
                  </a:lnTo>
                  <a:lnTo>
                    <a:pt x="3486151" y="106794"/>
                  </a:lnTo>
                  <a:lnTo>
                    <a:pt x="3486151" y="1760104"/>
                  </a:lnTo>
                  <a:lnTo>
                    <a:pt x="3474576" y="1803272"/>
                  </a:lnTo>
                  <a:lnTo>
                    <a:pt x="3447364" y="1838728"/>
                  </a:lnTo>
                  <a:lnTo>
                    <a:pt x="3408657" y="1861070"/>
                  </a:lnTo>
                  <a:lnTo>
                    <a:pt x="3386786" y="1866167"/>
                  </a:lnTo>
                  <a:lnTo>
                    <a:pt x="3379354" y="1866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448538" y="4857749"/>
              <a:ext cx="47625" cy="733425"/>
            </a:xfrm>
            <a:custGeom>
              <a:avLst/>
              <a:gdLst/>
              <a:ahLst/>
              <a:cxnLst/>
              <a:rect l="l" t="t" r="r" b="b"/>
              <a:pathLst>
                <a:path w="47625" h="733425">
                  <a:moveTo>
                    <a:pt x="47625" y="706462"/>
                  </a:moveTo>
                  <a:lnTo>
                    <a:pt x="26974" y="685800"/>
                  </a:lnTo>
                  <a:lnTo>
                    <a:pt x="20662" y="685800"/>
                  </a:lnTo>
                  <a:lnTo>
                    <a:pt x="0" y="706462"/>
                  </a:lnTo>
                  <a:lnTo>
                    <a:pt x="0" y="712774"/>
                  </a:lnTo>
                  <a:lnTo>
                    <a:pt x="20662" y="733425"/>
                  </a:lnTo>
                  <a:lnTo>
                    <a:pt x="26974" y="733425"/>
                  </a:lnTo>
                  <a:lnTo>
                    <a:pt x="47625" y="712774"/>
                  </a:lnTo>
                  <a:lnTo>
                    <a:pt x="47625" y="709612"/>
                  </a:lnTo>
                  <a:lnTo>
                    <a:pt x="47625" y="706462"/>
                  </a:lnTo>
                  <a:close/>
                </a:path>
                <a:path w="47625" h="733425">
                  <a:moveTo>
                    <a:pt x="47625" y="249262"/>
                  </a:moveTo>
                  <a:lnTo>
                    <a:pt x="26974" y="228600"/>
                  </a:lnTo>
                  <a:lnTo>
                    <a:pt x="20662" y="228600"/>
                  </a:lnTo>
                  <a:lnTo>
                    <a:pt x="0" y="249262"/>
                  </a:lnTo>
                  <a:lnTo>
                    <a:pt x="0" y="255574"/>
                  </a:lnTo>
                  <a:lnTo>
                    <a:pt x="20662" y="276225"/>
                  </a:lnTo>
                  <a:lnTo>
                    <a:pt x="26974" y="276225"/>
                  </a:lnTo>
                  <a:lnTo>
                    <a:pt x="47625" y="255574"/>
                  </a:lnTo>
                  <a:lnTo>
                    <a:pt x="47625" y="252412"/>
                  </a:lnTo>
                  <a:lnTo>
                    <a:pt x="47625" y="249262"/>
                  </a:lnTo>
                  <a:close/>
                </a:path>
                <a:path w="47625" h="7334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7392987" y="4425950"/>
            <a:ext cx="2797175" cy="145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 indent="-219710">
              <a:lnSpc>
                <a:spcPct val="100000"/>
              </a:lnSpc>
              <a:spcBef>
                <a:spcPts val="100"/>
              </a:spcBef>
              <a:buSzPct val="96296"/>
              <a:buFont typeface="BIZ UDPGothic"/>
              <a:buChar char="✓"/>
              <a:tabLst>
                <a:tab pos="232410" algn="l"/>
              </a:tabLst>
            </a:pPr>
            <a:r>
              <a:rPr dirty="0" sz="1350" b="1">
                <a:solidFill>
                  <a:srgbClr val="047857"/>
                </a:solidFill>
                <a:latin typeface="Liberation Sans"/>
                <a:cs typeface="Liberation Sans"/>
              </a:rPr>
              <a:t>MVP</a:t>
            </a:r>
            <a:r>
              <a:rPr dirty="0" sz="1350" spc="-25" b="1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dirty="0" sz="1350" spc="-10" b="1">
                <a:solidFill>
                  <a:srgbClr val="047857"/>
                </a:solidFill>
                <a:latin typeface="Liberation Sans"/>
                <a:cs typeface="Liberation Sans"/>
              </a:rPr>
              <a:t>Solution</a:t>
            </a:r>
            <a:endParaRPr sz="1350">
              <a:latin typeface="Liberation Sans"/>
              <a:cs typeface="Liberation Sans"/>
            </a:endParaRPr>
          </a:p>
          <a:p>
            <a:pPr marL="202565" marR="5080">
              <a:lnSpc>
                <a:spcPct val="125000"/>
              </a:lnSpc>
              <a:spcBef>
                <a:spcPts val="645"/>
              </a:spcBef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Gamified progress tracking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system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Badges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rewards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for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effort,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not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 spc="-20">
                <a:solidFill>
                  <a:srgbClr val="374050"/>
                </a:solidFill>
                <a:latin typeface="Liberation Sans"/>
                <a:cs typeface="Liberation Sans"/>
              </a:rPr>
              <a:t>just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results</a:t>
            </a:r>
            <a:endParaRPr sz="1200">
              <a:latin typeface="Liberation Sans"/>
              <a:cs typeface="Liberation Sans"/>
            </a:endParaRPr>
          </a:p>
          <a:p>
            <a:pPr marL="202565" marR="89535">
              <a:lnSpc>
                <a:spcPct val="125000"/>
              </a:lnSpc>
            </a:pP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Visual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indicators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of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74050"/>
                </a:solidFill>
                <a:latin typeface="Liberation Sans"/>
                <a:cs typeface="Liberation Sans"/>
              </a:rPr>
              <a:t>improvement</a:t>
            </a:r>
            <a:r>
              <a:rPr dirty="0" sz="1200" spc="-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200" spc="-25">
                <a:solidFill>
                  <a:srgbClr val="374050"/>
                </a:solidFill>
                <a:latin typeface="Liberation Sans"/>
                <a:cs typeface="Liberation Sans"/>
              </a:rPr>
              <a:t>and </a:t>
            </a:r>
            <a:r>
              <a:rPr dirty="0" sz="1200" spc="-10">
                <a:solidFill>
                  <a:srgbClr val="374050"/>
                </a:solidFill>
                <a:latin typeface="Liberation Sans"/>
                <a:cs typeface="Liberation Sans"/>
              </a:rPr>
              <a:t>achievements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dirty="0" spc="145"/>
              <a:t>  </a:t>
            </a:r>
            <a:fld id="{81D60167-4931-47E6-BA6A-407CBD079E47}" type="slidenum">
              <a:rPr dirty="0" spc="-50">
                <a:solidFill>
                  <a:srgbClr val="2562EB"/>
                </a:solidFill>
              </a:rPr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429999" y="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571499" y="761999"/>
                </a:moveTo>
                <a:lnTo>
                  <a:pt x="529462" y="760451"/>
                </a:lnTo>
                <a:lnTo>
                  <a:pt x="487643" y="755814"/>
                </a:lnTo>
                <a:lnTo>
                  <a:pt x="446278" y="748112"/>
                </a:lnTo>
                <a:lnTo>
                  <a:pt x="405602" y="737391"/>
                </a:lnTo>
                <a:lnTo>
                  <a:pt x="365823" y="723706"/>
                </a:lnTo>
                <a:lnTo>
                  <a:pt x="327150" y="707130"/>
                </a:lnTo>
                <a:lnTo>
                  <a:pt x="289803" y="687752"/>
                </a:lnTo>
                <a:lnTo>
                  <a:pt x="253989" y="665684"/>
                </a:lnTo>
                <a:lnTo>
                  <a:pt x="219897" y="641042"/>
                </a:lnTo>
                <a:lnTo>
                  <a:pt x="187702" y="613953"/>
                </a:lnTo>
                <a:lnTo>
                  <a:pt x="157588" y="584569"/>
                </a:lnTo>
                <a:lnTo>
                  <a:pt x="129723" y="553055"/>
                </a:lnTo>
                <a:lnTo>
                  <a:pt x="104250" y="519577"/>
                </a:lnTo>
                <a:lnTo>
                  <a:pt x="81306" y="484309"/>
                </a:lnTo>
                <a:lnTo>
                  <a:pt x="61018" y="447449"/>
                </a:lnTo>
                <a:lnTo>
                  <a:pt x="43500" y="409203"/>
                </a:lnTo>
                <a:lnTo>
                  <a:pt x="28843" y="369773"/>
                </a:lnTo>
                <a:lnTo>
                  <a:pt x="17125" y="329363"/>
                </a:lnTo>
                <a:lnTo>
                  <a:pt x="8411" y="288200"/>
                </a:lnTo>
                <a:lnTo>
                  <a:pt x="2750" y="246516"/>
                </a:lnTo>
                <a:lnTo>
                  <a:pt x="172" y="204529"/>
                </a:lnTo>
                <a:lnTo>
                  <a:pt x="0" y="190499"/>
                </a:lnTo>
                <a:lnTo>
                  <a:pt x="172" y="176470"/>
                </a:lnTo>
                <a:lnTo>
                  <a:pt x="2750" y="134483"/>
                </a:lnTo>
                <a:lnTo>
                  <a:pt x="8411" y="92799"/>
                </a:lnTo>
                <a:lnTo>
                  <a:pt x="17125" y="51636"/>
                </a:lnTo>
                <a:lnTo>
                  <a:pt x="28843" y="11226"/>
                </a:lnTo>
                <a:lnTo>
                  <a:pt x="761999" y="0"/>
                </a:lnTo>
                <a:lnTo>
                  <a:pt x="761999" y="729291"/>
                </a:lnTo>
                <a:lnTo>
                  <a:pt x="723920" y="741299"/>
                </a:lnTo>
                <a:lnTo>
                  <a:pt x="682991" y="751018"/>
                </a:lnTo>
                <a:lnTo>
                  <a:pt x="641460" y="757701"/>
                </a:lnTo>
                <a:lnTo>
                  <a:pt x="599540" y="761311"/>
                </a:lnTo>
                <a:lnTo>
                  <a:pt x="571499" y="761999"/>
                </a:lnTo>
                <a:close/>
              </a:path>
            </a:pathLst>
          </a:custGeom>
          <a:solidFill>
            <a:srgbClr val="F0F6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5105399"/>
            <a:ext cx="10934700" cy="2705100"/>
            <a:chOff x="0" y="5105399"/>
            <a:chExt cx="10934700" cy="2705100"/>
          </a:xfrm>
        </p:grpSpPr>
        <p:sp>
          <p:nvSpPr>
            <p:cNvPr id="4" name="object 4" descr=""/>
            <p:cNvSpPr/>
            <p:nvPr/>
          </p:nvSpPr>
          <p:spPr>
            <a:xfrm>
              <a:off x="0" y="72389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71499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42037" y="1548"/>
                  </a:lnTo>
                  <a:lnTo>
                    <a:pt x="83856" y="6185"/>
                  </a:lnTo>
                  <a:lnTo>
                    <a:pt x="125220" y="13886"/>
                  </a:lnTo>
                  <a:lnTo>
                    <a:pt x="165897" y="24608"/>
                  </a:lnTo>
                  <a:lnTo>
                    <a:pt x="205676" y="38292"/>
                  </a:lnTo>
                  <a:lnTo>
                    <a:pt x="244347" y="54869"/>
                  </a:lnTo>
                  <a:lnTo>
                    <a:pt x="281695" y="74247"/>
                  </a:lnTo>
                  <a:lnTo>
                    <a:pt x="317508" y="96314"/>
                  </a:lnTo>
                  <a:lnTo>
                    <a:pt x="351601" y="120957"/>
                  </a:lnTo>
                  <a:lnTo>
                    <a:pt x="383796" y="148046"/>
                  </a:lnTo>
                  <a:lnTo>
                    <a:pt x="413910" y="177430"/>
                  </a:lnTo>
                  <a:lnTo>
                    <a:pt x="441775" y="208944"/>
                  </a:lnTo>
                  <a:lnTo>
                    <a:pt x="467247" y="242421"/>
                  </a:lnTo>
                  <a:lnTo>
                    <a:pt x="490192" y="277689"/>
                  </a:lnTo>
                  <a:lnTo>
                    <a:pt x="510479" y="314550"/>
                  </a:lnTo>
                  <a:lnTo>
                    <a:pt x="527997" y="352795"/>
                  </a:lnTo>
                  <a:lnTo>
                    <a:pt x="542654" y="392226"/>
                  </a:lnTo>
                  <a:lnTo>
                    <a:pt x="554373" y="432636"/>
                  </a:lnTo>
                  <a:lnTo>
                    <a:pt x="563087" y="473798"/>
                  </a:lnTo>
                  <a:lnTo>
                    <a:pt x="568747" y="515483"/>
                  </a:lnTo>
                  <a:lnTo>
                    <a:pt x="571327" y="557470"/>
                  </a:lnTo>
                  <a:lnTo>
                    <a:pt x="571499" y="571500"/>
                  </a:lnTo>
                  <a:close/>
                </a:path>
              </a:pathLst>
            </a:custGeom>
            <a:solidFill>
              <a:srgbClr val="F0F6FF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199" y="5105399"/>
              <a:ext cx="10477500" cy="2247900"/>
            </a:xfrm>
            <a:custGeom>
              <a:avLst/>
              <a:gdLst/>
              <a:ahLst/>
              <a:cxnLst/>
              <a:rect l="l" t="t" r="r" b="b"/>
              <a:pathLst>
                <a:path w="10477500" h="2247900">
                  <a:moveTo>
                    <a:pt x="10370703" y="2247899"/>
                  </a:moveTo>
                  <a:lnTo>
                    <a:pt x="106794" y="2247899"/>
                  </a:lnTo>
                  <a:lnTo>
                    <a:pt x="99361" y="2247167"/>
                  </a:lnTo>
                  <a:lnTo>
                    <a:pt x="57038" y="2232805"/>
                  </a:lnTo>
                  <a:lnTo>
                    <a:pt x="23432" y="2203340"/>
                  </a:lnTo>
                  <a:lnTo>
                    <a:pt x="3660" y="2163258"/>
                  </a:lnTo>
                  <a:lnTo>
                    <a:pt x="0" y="2141104"/>
                  </a:lnTo>
                  <a:lnTo>
                    <a:pt x="0" y="2133599"/>
                  </a:lnTo>
                  <a:lnTo>
                    <a:pt x="0" y="106795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10370703" y="0"/>
                  </a:lnTo>
                  <a:lnTo>
                    <a:pt x="10413871" y="11571"/>
                  </a:lnTo>
                  <a:lnTo>
                    <a:pt x="10449327" y="38784"/>
                  </a:lnTo>
                  <a:lnTo>
                    <a:pt x="10471669" y="77492"/>
                  </a:lnTo>
                  <a:lnTo>
                    <a:pt x="10477498" y="106795"/>
                  </a:lnTo>
                  <a:lnTo>
                    <a:pt x="10477498" y="2141104"/>
                  </a:lnTo>
                  <a:lnTo>
                    <a:pt x="10465925" y="2184272"/>
                  </a:lnTo>
                  <a:lnTo>
                    <a:pt x="10438713" y="2219728"/>
                  </a:lnTo>
                  <a:lnTo>
                    <a:pt x="10400003" y="2242070"/>
                  </a:lnTo>
                  <a:lnTo>
                    <a:pt x="10378135" y="2247167"/>
                  </a:lnTo>
                  <a:lnTo>
                    <a:pt x="10370703" y="2247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85787" y="5753099"/>
              <a:ext cx="381000" cy="1371600"/>
            </a:xfrm>
            <a:custGeom>
              <a:avLst/>
              <a:gdLst/>
              <a:ahLst/>
              <a:cxnLst/>
              <a:rect l="l" t="t" r="r" b="b"/>
              <a:pathLst>
                <a:path w="381000" h="1371600">
                  <a:moveTo>
                    <a:pt x="381000" y="1181100"/>
                  </a:moveTo>
                  <a:lnTo>
                    <a:pt x="375297" y="1134808"/>
                  </a:lnTo>
                  <a:lnTo>
                    <a:pt x="358508" y="1091298"/>
                  </a:lnTo>
                  <a:lnTo>
                    <a:pt x="331660" y="1053185"/>
                  </a:lnTo>
                  <a:lnTo>
                    <a:pt x="296341" y="1022705"/>
                  </a:lnTo>
                  <a:lnTo>
                    <a:pt x="254673" y="1001737"/>
                  </a:lnTo>
                  <a:lnTo>
                    <a:pt x="209181" y="991527"/>
                  </a:lnTo>
                  <a:lnTo>
                    <a:pt x="190500" y="990600"/>
                  </a:lnTo>
                  <a:lnTo>
                    <a:pt x="181152" y="990828"/>
                  </a:lnTo>
                  <a:lnTo>
                    <a:pt x="135204" y="998804"/>
                  </a:lnTo>
                  <a:lnTo>
                    <a:pt x="92583" y="1017701"/>
                  </a:lnTo>
                  <a:lnTo>
                    <a:pt x="55803" y="1046403"/>
                  </a:lnTo>
                  <a:lnTo>
                    <a:pt x="27101" y="1083183"/>
                  </a:lnTo>
                  <a:lnTo>
                    <a:pt x="8204" y="1125804"/>
                  </a:lnTo>
                  <a:lnTo>
                    <a:pt x="241" y="1171752"/>
                  </a:lnTo>
                  <a:lnTo>
                    <a:pt x="0" y="1181100"/>
                  </a:lnTo>
                  <a:lnTo>
                    <a:pt x="241" y="1190459"/>
                  </a:lnTo>
                  <a:lnTo>
                    <a:pt x="8204" y="1236408"/>
                  </a:lnTo>
                  <a:lnTo>
                    <a:pt x="27101" y="1279029"/>
                  </a:lnTo>
                  <a:lnTo>
                    <a:pt x="55803" y="1315808"/>
                  </a:lnTo>
                  <a:lnTo>
                    <a:pt x="92583" y="1344510"/>
                  </a:lnTo>
                  <a:lnTo>
                    <a:pt x="135204" y="1363408"/>
                  </a:lnTo>
                  <a:lnTo>
                    <a:pt x="181152" y="1371371"/>
                  </a:lnTo>
                  <a:lnTo>
                    <a:pt x="190500" y="1371600"/>
                  </a:lnTo>
                  <a:lnTo>
                    <a:pt x="199859" y="1371371"/>
                  </a:lnTo>
                  <a:lnTo>
                    <a:pt x="245808" y="1363408"/>
                  </a:lnTo>
                  <a:lnTo>
                    <a:pt x="288429" y="1344510"/>
                  </a:lnTo>
                  <a:lnTo>
                    <a:pt x="325208" y="1315808"/>
                  </a:lnTo>
                  <a:lnTo>
                    <a:pt x="353910" y="1279029"/>
                  </a:lnTo>
                  <a:lnTo>
                    <a:pt x="372808" y="1236408"/>
                  </a:lnTo>
                  <a:lnTo>
                    <a:pt x="380771" y="1190459"/>
                  </a:lnTo>
                  <a:lnTo>
                    <a:pt x="381000" y="1181100"/>
                  </a:lnTo>
                  <a:close/>
                </a:path>
                <a:path w="381000" h="1371600">
                  <a:moveTo>
                    <a:pt x="381000" y="685800"/>
                  </a:moveTo>
                  <a:lnTo>
                    <a:pt x="375297" y="639508"/>
                  </a:lnTo>
                  <a:lnTo>
                    <a:pt x="358508" y="595998"/>
                  </a:lnTo>
                  <a:lnTo>
                    <a:pt x="331660" y="557885"/>
                  </a:lnTo>
                  <a:lnTo>
                    <a:pt x="296341" y="527405"/>
                  </a:lnTo>
                  <a:lnTo>
                    <a:pt x="254673" y="506437"/>
                  </a:lnTo>
                  <a:lnTo>
                    <a:pt x="209181" y="496214"/>
                  </a:lnTo>
                  <a:lnTo>
                    <a:pt x="190500" y="495300"/>
                  </a:lnTo>
                  <a:lnTo>
                    <a:pt x="181152" y="495528"/>
                  </a:lnTo>
                  <a:lnTo>
                    <a:pt x="135204" y="503504"/>
                  </a:lnTo>
                  <a:lnTo>
                    <a:pt x="92583" y="522401"/>
                  </a:lnTo>
                  <a:lnTo>
                    <a:pt x="55803" y="551103"/>
                  </a:lnTo>
                  <a:lnTo>
                    <a:pt x="27101" y="587883"/>
                  </a:lnTo>
                  <a:lnTo>
                    <a:pt x="8204" y="630504"/>
                  </a:lnTo>
                  <a:lnTo>
                    <a:pt x="241" y="676452"/>
                  </a:lnTo>
                  <a:lnTo>
                    <a:pt x="0" y="685800"/>
                  </a:lnTo>
                  <a:lnTo>
                    <a:pt x="241" y="695159"/>
                  </a:lnTo>
                  <a:lnTo>
                    <a:pt x="8204" y="741108"/>
                  </a:lnTo>
                  <a:lnTo>
                    <a:pt x="27101" y="783729"/>
                  </a:lnTo>
                  <a:lnTo>
                    <a:pt x="55803" y="820508"/>
                  </a:lnTo>
                  <a:lnTo>
                    <a:pt x="92583" y="849210"/>
                  </a:lnTo>
                  <a:lnTo>
                    <a:pt x="135204" y="868108"/>
                  </a:lnTo>
                  <a:lnTo>
                    <a:pt x="181152" y="876071"/>
                  </a:lnTo>
                  <a:lnTo>
                    <a:pt x="190500" y="876300"/>
                  </a:lnTo>
                  <a:lnTo>
                    <a:pt x="199859" y="876071"/>
                  </a:lnTo>
                  <a:lnTo>
                    <a:pt x="245808" y="868108"/>
                  </a:lnTo>
                  <a:lnTo>
                    <a:pt x="288429" y="849210"/>
                  </a:lnTo>
                  <a:lnTo>
                    <a:pt x="325208" y="820508"/>
                  </a:lnTo>
                  <a:lnTo>
                    <a:pt x="353910" y="783729"/>
                  </a:lnTo>
                  <a:lnTo>
                    <a:pt x="372808" y="741108"/>
                  </a:lnTo>
                  <a:lnTo>
                    <a:pt x="380771" y="695159"/>
                  </a:lnTo>
                  <a:lnTo>
                    <a:pt x="381000" y="685800"/>
                  </a:lnTo>
                  <a:close/>
                </a:path>
                <a:path w="381000" h="1371600">
                  <a:moveTo>
                    <a:pt x="381000" y="190500"/>
                  </a:moveTo>
                  <a:lnTo>
                    <a:pt x="375297" y="144208"/>
                  </a:lnTo>
                  <a:lnTo>
                    <a:pt x="358508" y="100698"/>
                  </a:lnTo>
                  <a:lnTo>
                    <a:pt x="331660" y="62585"/>
                  </a:lnTo>
                  <a:lnTo>
                    <a:pt x="296341" y="32105"/>
                  </a:lnTo>
                  <a:lnTo>
                    <a:pt x="254673" y="11137"/>
                  </a:lnTo>
                  <a:lnTo>
                    <a:pt x="209181" y="927"/>
                  </a:lnTo>
                  <a:lnTo>
                    <a:pt x="190500" y="0"/>
                  </a:lnTo>
                  <a:lnTo>
                    <a:pt x="181152" y="228"/>
                  </a:lnTo>
                  <a:lnTo>
                    <a:pt x="135204" y="8204"/>
                  </a:lnTo>
                  <a:lnTo>
                    <a:pt x="92583" y="27101"/>
                  </a:lnTo>
                  <a:lnTo>
                    <a:pt x="55803" y="55803"/>
                  </a:lnTo>
                  <a:lnTo>
                    <a:pt x="27101" y="92583"/>
                  </a:lnTo>
                  <a:lnTo>
                    <a:pt x="8204" y="135204"/>
                  </a:lnTo>
                  <a:lnTo>
                    <a:pt x="241" y="181152"/>
                  </a:lnTo>
                  <a:lnTo>
                    <a:pt x="0" y="190500"/>
                  </a:lnTo>
                  <a:lnTo>
                    <a:pt x="241" y="199859"/>
                  </a:lnTo>
                  <a:lnTo>
                    <a:pt x="8204" y="245808"/>
                  </a:lnTo>
                  <a:lnTo>
                    <a:pt x="27101" y="288429"/>
                  </a:lnTo>
                  <a:lnTo>
                    <a:pt x="55803" y="325208"/>
                  </a:lnTo>
                  <a:lnTo>
                    <a:pt x="92583" y="353910"/>
                  </a:lnTo>
                  <a:lnTo>
                    <a:pt x="135204" y="372808"/>
                  </a:lnTo>
                  <a:lnTo>
                    <a:pt x="181152" y="380771"/>
                  </a:lnTo>
                  <a:lnTo>
                    <a:pt x="190500" y="381000"/>
                  </a:lnTo>
                  <a:lnTo>
                    <a:pt x="199859" y="380771"/>
                  </a:lnTo>
                  <a:lnTo>
                    <a:pt x="245808" y="372808"/>
                  </a:lnTo>
                  <a:lnTo>
                    <a:pt x="288429" y="353910"/>
                  </a:lnTo>
                  <a:lnTo>
                    <a:pt x="325208" y="325208"/>
                  </a:lnTo>
                  <a:lnTo>
                    <a:pt x="353910" y="288429"/>
                  </a:lnTo>
                  <a:lnTo>
                    <a:pt x="372808" y="245808"/>
                  </a:lnTo>
                  <a:lnTo>
                    <a:pt x="380771" y="199859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9" y="7277100"/>
            <a:ext cx="228599" cy="228598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457199" y="9524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Outcomes &amp; Next </a:t>
            </a:r>
            <a:r>
              <a:rPr dirty="0" spc="-10"/>
              <a:t>Steps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457199" y="1371599"/>
            <a:ext cx="10477500" cy="419100"/>
            <a:chOff x="457199" y="1371599"/>
            <a:chExt cx="10477500" cy="419100"/>
          </a:xfrm>
        </p:grpSpPr>
        <p:sp>
          <p:nvSpPr>
            <p:cNvPr id="11" name="object 11" descr=""/>
            <p:cNvSpPr/>
            <p:nvPr/>
          </p:nvSpPr>
          <p:spPr>
            <a:xfrm>
              <a:off x="457199" y="1371599"/>
              <a:ext cx="10477500" cy="419100"/>
            </a:xfrm>
            <a:custGeom>
              <a:avLst/>
              <a:gdLst/>
              <a:ahLst/>
              <a:cxnLst/>
              <a:rect l="l" t="t" r="r" b="b"/>
              <a:pathLst>
                <a:path w="10477500" h="419100">
                  <a:moveTo>
                    <a:pt x="10477499" y="419099"/>
                  </a:moveTo>
                  <a:lnTo>
                    <a:pt x="0" y="419099"/>
                  </a:lnTo>
                  <a:lnTo>
                    <a:pt x="0" y="0"/>
                  </a:lnTo>
                  <a:lnTo>
                    <a:pt x="10477499" y="0"/>
                  </a:lnTo>
                  <a:lnTo>
                    <a:pt x="10477499" y="419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7199" y="1371599"/>
              <a:ext cx="28575" cy="419100"/>
            </a:xfrm>
            <a:custGeom>
              <a:avLst/>
              <a:gdLst/>
              <a:ahLst/>
              <a:cxnLst/>
              <a:rect l="l" t="t" r="r" b="b"/>
              <a:pathLst>
                <a:path w="28575" h="419100">
                  <a:moveTo>
                    <a:pt x="28574" y="419099"/>
                  </a:moveTo>
                  <a:lnTo>
                    <a:pt x="0" y="4190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419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85774" y="1454150"/>
            <a:ext cx="1044892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dirty="0" sz="1350" i="1">
                <a:latin typeface="Liberation Sans"/>
                <a:cs typeface="Liberation Sans"/>
              </a:rPr>
              <a:t>"Now the questions make sense—I actually understand, not just </a:t>
            </a:r>
            <a:r>
              <a:rPr dirty="0" sz="1350" spc="-10" i="1">
                <a:latin typeface="Liberation Sans"/>
                <a:cs typeface="Liberation Sans"/>
              </a:rPr>
              <a:t>memorize."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3099" y="2320925"/>
            <a:ext cx="11582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Liberation Sans"/>
                <a:cs typeface="Liberation Sans"/>
              </a:rPr>
              <a:t>Key</a:t>
            </a:r>
            <a:r>
              <a:rPr dirty="0" sz="1500" spc="-30" b="1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Liberation Sans"/>
                <a:cs typeface="Liberation Sans"/>
              </a:rPr>
              <a:t>Insights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85799" y="2743199"/>
            <a:ext cx="190500" cy="266700"/>
          </a:xfrm>
          <a:custGeom>
            <a:avLst/>
            <a:gdLst/>
            <a:ahLst/>
            <a:cxnLst/>
            <a:rect l="l" t="t" r="r" b="b"/>
            <a:pathLst>
              <a:path w="190500" h="266700">
                <a:moveTo>
                  <a:pt x="101643" y="266699"/>
                </a:moveTo>
                <a:lnTo>
                  <a:pt x="88856" y="266699"/>
                </a:lnTo>
                <a:lnTo>
                  <a:pt x="82672" y="265845"/>
                </a:lnTo>
                <a:lnTo>
                  <a:pt x="47457" y="249090"/>
                </a:lnTo>
                <a:lnTo>
                  <a:pt x="19496" y="214715"/>
                </a:lnTo>
                <a:lnTo>
                  <a:pt x="5556" y="178267"/>
                </a:lnTo>
                <a:lnTo>
                  <a:pt x="114" y="139901"/>
                </a:lnTo>
                <a:lnTo>
                  <a:pt x="0" y="133349"/>
                </a:lnTo>
                <a:lnTo>
                  <a:pt x="114" y="126798"/>
                </a:lnTo>
                <a:lnTo>
                  <a:pt x="5556" y="88432"/>
                </a:lnTo>
                <a:lnTo>
                  <a:pt x="19496" y="51984"/>
                </a:lnTo>
                <a:lnTo>
                  <a:pt x="47457" y="17608"/>
                </a:lnTo>
                <a:lnTo>
                  <a:pt x="82672" y="854"/>
                </a:lnTo>
                <a:lnTo>
                  <a:pt x="88856" y="0"/>
                </a:lnTo>
                <a:lnTo>
                  <a:pt x="101643" y="0"/>
                </a:lnTo>
                <a:lnTo>
                  <a:pt x="137561" y="13501"/>
                </a:lnTo>
                <a:lnTo>
                  <a:pt x="167061" y="45248"/>
                </a:lnTo>
                <a:lnTo>
                  <a:pt x="184943" y="88432"/>
                </a:lnTo>
                <a:lnTo>
                  <a:pt x="190385" y="126798"/>
                </a:lnTo>
                <a:lnTo>
                  <a:pt x="190499" y="133349"/>
                </a:lnTo>
                <a:lnTo>
                  <a:pt x="190385" y="139901"/>
                </a:lnTo>
                <a:lnTo>
                  <a:pt x="184943" y="178267"/>
                </a:lnTo>
                <a:lnTo>
                  <a:pt x="171003" y="214715"/>
                </a:lnTo>
                <a:lnTo>
                  <a:pt x="143042" y="249090"/>
                </a:lnTo>
                <a:lnTo>
                  <a:pt x="107827" y="265845"/>
                </a:lnTo>
                <a:lnTo>
                  <a:pt x="101643" y="2666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73099" y="2730500"/>
            <a:ext cx="21590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30">
                <a:solidFill>
                  <a:srgbClr val="FFFFFF"/>
                </a:solidFill>
                <a:latin typeface="Segoe UI Symbol"/>
                <a:cs typeface="Segoe UI Symbol"/>
              </a:rPr>
              <a:t>💡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77602" y="2694304"/>
            <a:ext cx="40284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b="1">
                <a:latin typeface="Liberation Sans"/>
                <a:cs typeface="Liberation Sans"/>
              </a:rPr>
              <a:t>Effort</a:t>
            </a:r>
            <a:r>
              <a:rPr dirty="0" sz="1200" spc="-25" b="1">
                <a:latin typeface="Liberation Sans"/>
                <a:cs typeface="Liberation Sans"/>
              </a:rPr>
              <a:t> </a:t>
            </a:r>
            <a:r>
              <a:rPr dirty="0" sz="1200" b="1">
                <a:latin typeface="Liberation Sans"/>
                <a:cs typeface="Liberation Sans"/>
              </a:rPr>
              <a:t>isn't</a:t>
            </a:r>
            <a:r>
              <a:rPr dirty="0" sz="1200" spc="-25" b="1">
                <a:latin typeface="Liberation Sans"/>
                <a:cs typeface="Liberation Sans"/>
              </a:rPr>
              <a:t> </a:t>
            </a:r>
            <a:r>
              <a:rPr dirty="0" sz="1200" b="1">
                <a:latin typeface="Liberation Sans"/>
                <a:cs typeface="Liberation Sans"/>
              </a:rPr>
              <a:t>the</a:t>
            </a:r>
            <a:r>
              <a:rPr dirty="0" sz="1200" spc="-20" b="1">
                <a:latin typeface="Liberation Sans"/>
                <a:cs typeface="Liberation Sans"/>
              </a:rPr>
              <a:t> </a:t>
            </a:r>
            <a:r>
              <a:rPr dirty="0" sz="1200" spc="-10" b="1">
                <a:latin typeface="Liberation Sans"/>
                <a:cs typeface="Liberation Sans"/>
              </a:rPr>
              <a:t>issue—</a:t>
            </a:r>
            <a:r>
              <a:rPr dirty="0" sz="1200" b="1">
                <a:latin typeface="Liberation Sans"/>
                <a:cs typeface="Liberation Sans"/>
              </a:rPr>
              <a:t>traditional</a:t>
            </a:r>
            <a:r>
              <a:rPr dirty="0" sz="1200" spc="-25" b="1">
                <a:latin typeface="Liberation Sans"/>
                <a:cs typeface="Liberation Sans"/>
              </a:rPr>
              <a:t> </a:t>
            </a:r>
            <a:r>
              <a:rPr dirty="0" sz="1200" b="1">
                <a:latin typeface="Liberation Sans"/>
                <a:cs typeface="Liberation Sans"/>
              </a:rPr>
              <a:t>design</a:t>
            </a:r>
            <a:r>
              <a:rPr dirty="0" sz="1200" spc="-20" b="1">
                <a:latin typeface="Liberation Sans"/>
                <a:cs typeface="Liberation Sans"/>
              </a:rPr>
              <a:t> </a:t>
            </a:r>
            <a:r>
              <a:rPr dirty="0" sz="1200" b="1">
                <a:latin typeface="Liberation Sans"/>
                <a:cs typeface="Liberation Sans"/>
              </a:rPr>
              <a:t>is.</a:t>
            </a:r>
            <a:r>
              <a:rPr dirty="0" sz="1200" spc="-85" b="1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Amir's</a:t>
            </a:r>
            <a:r>
              <a:rPr dirty="0" sz="1200" spc="-20">
                <a:latin typeface="Liberation Sans"/>
                <a:cs typeface="Liberation Sans"/>
              </a:rPr>
              <a:t> </a:t>
            </a:r>
            <a:r>
              <a:rPr dirty="0" sz="1200" spc="-10">
                <a:latin typeface="Liberation Sans"/>
                <a:cs typeface="Liberation Sans"/>
              </a:rPr>
              <a:t>failure </a:t>
            </a:r>
            <a:r>
              <a:rPr dirty="0" sz="1200">
                <a:latin typeface="Liberation Sans"/>
                <a:cs typeface="Liberation Sans"/>
              </a:rPr>
              <a:t>after a year's study proved the need for a new </a:t>
            </a:r>
            <a:r>
              <a:rPr dirty="0" sz="1200" spc="-10">
                <a:latin typeface="Liberation Sans"/>
                <a:cs typeface="Liberation Sans"/>
              </a:rPr>
              <a:t>approach.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85799" y="3314699"/>
            <a:ext cx="209550" cy="266700"/>
          </a:xfrm>
          <a:custGeom>
            <a:avLst/>
            <a:gdLst/>
            <a:ahLst/>
            <a:cxnLst/>
            <a:rect l="l" t="t" r="r" b="b"/>
            <a:pathLst>
              <a:path w="209550" h="266700">
                <a:moveTo>
                  <a:pt x="111654" y="266699"/>
                </a:moveTo>
                <a:lnTo>
                  <a:pt x="97895" y="266699"/>
                </a:lnTo>
                <a:lnTo>
                  <a:pt x="91081" y="265850"/>
                </a:lnTo>
                <a:lnTo>
                  <a:pt x="52285" y="249189"/>
                </a:lnTo>
                <a:lnTo>
                  <a:pt x="25823" y="221706"/>
                </a:lnTo>
                <a:lnTo>
                  <a:pt x="6121" y="178766"/>
                </a:lnTo>
                <a:lnTo>
                  <a:pt x="125" y="140617"/>
                </a:lnTo>
                <a:lnTo>
                  <a:pt x="0" y="134103"/>
                </a:lnTo>
                <a:lnTo>
                  <a:pt x="125" y="126082"/>
                </a:lnTo>
                <a:lnTo>
                  <a:pt x="6121" y="87932"/>
                </a:lnTo>
                <a:lnTo>
                  <a:pt x="21479" y="51690"/>
                </a:lnTo>
                <a:lnTo>
                  <a:pt x="52285" y="17509"/>
                </a:lnTo>
                <a:lnTo>
                  <a:pt x="91081" y="849"/>
                </a:lnTo>
                <a:lnTo>
                  <a:pt x="97895" y="0"/>
                </a:lnTo>
                <a:lnTo>
                  <a:pt x="111654" y="0"/>
                </a:lnTo>
                <a:lnTo>
                  <a:pt x="151226" y="13424"/>
                </a:lnTo>
                <a:lnTo>
                  <a:pt x="183726" y="44992"/>
                </a:lnTo>
                <a:lnTo>
                  <a:pt x="203427" y="87932"/>
                </a:lnTo>
                <a:lnTo>
                  <a:pt x="209424" y="126082"/>
                </a:lnTo>
                <a:lnTo>
                  <a:pt x="209549" y="134103"/>
                </a:lnTo>
                <a:lnTo>
                  <a:pt x="209424" y="140617"/>
                </a:lnTo>
                <a:lnTo>
                  <a:pt x="203427" y="178766"/>
                </a:lnTo>
                <a:lnTo>
                  <a:pt x="188069" y="215008"/>
                </a:lnTo>
                <a:lnTo>
                  <a:pt x="157264" y="249190"/>
                </a:lnTo>
                <a:lnTo>
                  <a:pt x="118468" y="265850"/>
                </a:lnTo>
                <a:lnTo>
                  <a:pt x="111654" y="2666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83369" y="3301999"/>
            <a:ext cx="21590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50">
                <a:solidFill>
                  <a:srgbClr val="FFFFFF"/>
                </a:solidFill>
                <a:latin typeface="Segoe UI Symbol"/>
                <a:cs typeface="Segoe UI Symbol"/>
              </a:rPr>
              <a:t>🧠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98140" y="3265804"/>
            <a:ext cx="41636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-10" b="1">
                <a:latin typeface="Liberation Sans"/>
                <a:cs typeface="Liberation Sans"/>
              </a:rPr>
              <a:t>Understanding</a:t>
            </a:r>
            <a:r>
              <a:rPr dirty="0" sz="1200" spc="5" b="1">
                <a:latin typeface="Liberation Sans"/>
                <a:cs typeface="Liberation Sans"/>
              </a:rPr>
              <a:t> </a:t>
            </a:r>
            <a:r>
              <a:rPr dirty="0" sz="1200" b="1">
                <a:latin typeface="Liberation Sans"/>
                <a:cs typeface="Liberation Sans"/>
              </a:rPr>
              <a:t>&gt;</a:t>
            </a:r>
            <a:r>
              <a:rPr dirty="0" sz="1200" spc="10" b="1">
                <a:latin typeface="Liberation Sans"/>
                <a:cs typeface="Liberation Sans"/>
              </a:rPr>
              <a:t> </a:t>
            </a:r>
            <a:r>
              <a:rPr dirty="0" sz="1200" b="1">
                <a:latin typeface="Liberation Sans"/>
                <a:cs typeface="Liberation Sans"/>
              </a:rPr>
              <a:t>memorisation:</a:t>
            </a:r>
            <a:r>
              <a:rPr dirty="0" sz="1200" spc="5" b="1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Learning</a:t>
            </a:r>
            <a:r>
              <a:rPr dirty="0" sz="1200" spc="1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needs</a:t>
            </a:r>
            <a:r>
              <a:rPr dirty="0" sz="1200" spc="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to</a:t>
            </a:r>
            <a:r>
              <a:rPr dirty="0" sz="1200" spc="10">
                <a:latin typeface="Liberation Sans"/>
                <a:cs typeface="Liberation Sans"/>
              </a:rPr>
              <a:t> </a:t>
            </a:r>
            <a:r>
              <a:rPr dirty="0" sz="1200" spc="-10">
                <a:latin typeface="Liberation Sans"/>
                <a:cs typeface="Liberation Sans"/>
              </a:rPr>
              <a:t>connect </a:t>
            </a:r>
            <a:r>
              <a:rPr dirty="0" sz="1200">
                <a:latin typeface="Liberation Sans"/>
                <a:cs typeface="Liberation Sans"/>
              </a:rPr>
              <a:t>theory to </a:t>
            </a:r>
            <a:r>
              <a:rPr dirty="0" sz="1200" spc="-10">
                <a:latin typeface="Liberation Sans"/>
                <a:cs typeface="Liberation Sans"/>
              </a:rPr>
              <a:t>context.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85799" y="3886199"/>
            <a:ext cx="190500" cy="266700"/>
          </a:xfrm>
          <a:custGeom>
            <a:avLst/>
            <a:gdLst/>
            <a:ahLst/>
            <a:cxnLst/>
            <a:rect l="l" t="t" r="r" b="b"/>
            <a:pathLst>
              <a:path w="190500" h="266700">
                <a:moveTo>
                  <a:pt x="101643" y="266699"/>
                </a:moveTo>
                <a:lnTo>
                  <a:pt x="88856" y="266699"/>
                </a:lnTo>
                <a:lnTo>
                  <a:pt x="82672" y="265845"/>
                </a:lnTo>
                <a:lnTo>
                  <a:pt x="47457" y="249090"/>
                </a:lnTo>
                <a:lnTo>
                  <a:pt x="19496" y="214715"/>
                </a:lnTo>
                <a:lnTo>
                  <a:pt x="5556" y="178266"/>
                </a:lnTo>
                <a:lnTo>
                  <a:pt x="114" y="139900"/>
                </a:lnTo>
                <a:lnTo>
                  <a:pt x="0" y="133349"/>
                </a:lnTo>
                <a:lnTo>
                  <a:pt x="114" y="126798"/>
                </a:lnTo>
                <a:lnTo>
                  <a:pt x="5556" y="88432"/>
                </a:lnTo>
                <a:lnTo>
                  <a:pt x="19496" y="51984"/>
                </a:lnTo>
                <a:lnTo>
                  <a:pt x="47457" y="17608"/>
                </a:lnTo>
                <a:lnTo>
                  <a:pt x="82672" y="854"/>
                </a:lnTo>
                <a:lnTo>
                  <a:pt x="88856" y="0"/>
                </a:lnTo>
                <a:lnTo>
                  <a:pt x="101643" y="0"/>
                </a:lnTo>
                <a:lnTo>
                  <a:pt x="137561" y="13500"/>
                </a:lnTo>
                <a:lnTo>
                  <a:pt x="167061" y="45248"/>
                </a:lnTo>
                <a:lnTo>
                  <a:pt x="184943" y="88432"/>
                </a:lnTo>
                <a:lnTo>
                  <a:pt x="190385" y="126798"/>
                </a:lnTo>
                <a:lnTo>
                  <a:pt x="190499" y="133349"/>
                </a:lnTo>
                <a:lnTo>
                  <a:pt x="190385" y="139900"/>
                </a:lnTo>
                <a:lnTo>
                  <a:pt x="184943" y="178266"/>
                </a:lnTo>
                <a:lnTo>
                  <a:pt x="171003" y="214715"/>
                </a:lnTo>
                <a:lnTo>
                  <a:pt x="143042" y="249090"/>
                </a:lnTo>
                <a:lnTo>
                  <a:pt x="107827" y="265845"/>
                </a:lnTo>
                <a:lnTo>
                  <a:pt x="101643" y="2666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73099" y="3873499"/>
            <a:ext cx="21590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30">
                <a:solidFill>
                  <a:srgbClr val="FFFFFF"/>
                </a:solidFill>
                <a:latin typeface="Segoe UI Symbol"/>
                <a:cs typeface="Segoe UI Symbol"/>
              </a:rPr>
              <a:t>👥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77602" y="3837304"/>
            <a:ext cx="38176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b="1">
                <a:latin typeface="Liberation Sans"/>
                <a:cs typeface="Liberation Sans"/>
              </a:rPr>
              <a:t>Design</a:t>
            </a:r>
            <a:r>
              <a:rPr dirty="0" sz="1200" spc="-5" b="1">
                <a:latin typeface="Liberation Sans"/>
                <a:cs typeface="Liberation Sans"/>
              </a:rPr>
              <a:t> </a:t>
            </a:r>
            <a:r>
              <a:rPr dirty="0" sz="1200" b="1">
                <a:latin typeface="Liberation Sans"/>
                <a:cs typeface="Liberation Sans"/>
              </a:rPr>
              <a:t>for the</a:t>
            </a:r>
            <a:r>
              <a:rPr dirty="0" sz="1200" spc="-5" b="1">
                <a:latin typeface="Liberation Sans"/>
                <a:cs typeface="Liberation Sans"/>
              </a:rPr>
              <a:t> </a:t>
            </a:r>
            <a:r>
              <a:rPr dirty="0" sz="1200" b="1">
                <a:latin typeface="Liberation Sans"/>
                <a:cs typeface="Liberation Sans"/>
              </a:rPr>
              <a:t>real user: </a:t>
            </a:r>
            <a:r>
              <a:rPr dirty="0" sz="1200">
                <a:latin typeface="Liberation Sans"/>
                <a:cs typeface="Liberation Sans"/>
              </a:rPr>
              <a:t>Each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MVP</a:t>
            </a:r>
            <a:r>
              <a:rPr dirty="0" sz="1200" spc="-2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feature removed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 spc="-50">
                <a:latin typeface="Liberation Sans"/>
                <a:cs typeface="Liberation Sans"/>
              </a:rPr>
              <a:t>a </a:t>
            </a:r>
            <a:r>
              <a:rPr dirty="0" sz="1200">
                <a:latin typeface="Liberation Sans"/>
                <a:cs typeface="Liberation Sans"/>
              </a:rPr>
              <a:t>barrier</a:t>
            </a:r>
            <a:r>
              <a:rPr dirty="0" sz="1200" spc="-70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Amir faced, rebuilding his confidence </a:t>
            </a:r>
            <a:r>
              <a:rPr dirty="0" sz="1200" spc="-25">
                <a:latin typeface="Liberation Sans"/>
                <a:cs typeface="Liberation Sans"/>
              </a:rPr>
              <a:t>and </a:t>
            </a:r>
            <a:r>
              <a:rPr dirty="0" sz="1200" spc="-10">
                <a:latin typeface="Liberation Sans"/>
                <a:cs typeface="Liberation Sans"/>
              </a:rPr>
              <a:t>comprehension.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911849" y="2320925"/>
            <a:ext cx="7137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1F2937"/>
                </a:solidFill>
                <a:latin typeface="Liberation Sans"/>
                <a:cs typeface="Liberation Sans"/>
              </a:rPr>
              <a:t>Results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924549" y="27431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1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6"/>
                </a:lnTo>
                <a:lnTo>
                  <a:pt x="295894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3"/>
                </a:lnTo>
                <a:lnTo>
                  <a:pt x="274803" y="243192"/>
                </a:lnTo>
                <a:lnTo>
                  <a:pt x="243191" y="274803"/>
                </a:lnTo>
                <a:lnTo>
                  <a:pt x="203732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FB9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6000402" y="2782589"/>
            <a:ext cx="153670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90">
                <a:solidFill>
                  <a:srgbClr val="FFFFFF"/>
                </a:solidFill>
                <a:latin typeface="BIZ UDPGothic"/>
                <a:cs typeface="BIZ UDPGothic"/>
              </a:rPr>
              <a:t>✓</a:t>
            </a:r>
            <a:endParaRPr sz="1150">
              <a:latin typeface="BIZ UDPGothic"/>
              <a:cs typeface="BIZ UDPGothic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143901" y="7305606"/>
            <a:ext cx="564515" cy="174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9CA2AF"/>
                </a:solidFill>
                <a:latin typeface="Liberation Sans"/>
                <a:cs typeface="Liberation Sans"/>
              </a:rPr>
              <a:t>Page</a:t>
            </a:r>
            <a:r>
              <a:rPr dirty="0" sz="1050" spc="145">
                <a:solidFill>
                  <a:srgbClr val="9CA2AF"/>
                </a:solidFill>
                <a:latin typeface="Liberation Sans"/>
                <a:cs typeface="Liberation Sans"/>
              </a:rPr>
              <a:t>  </a:t>
            </a:r>
            <a:fld id="{81D60167-4931-47E6-BA6A-407CBD079E47}" type="slidenum">
              <a:rPr dirty="0" sz="1050" spc="-50">
                <a:solidFill>
                  <a:srgbClr val="2562EB"/>
                </a:solidFill>
                <a:latin typeface="Liberation Sans"/>
                <a:cs typeface="Liberation Sans"/>
              </a:rPr>
              <a:t>8</a:t>
            </a:fld>
            <a:endParaRPr sz="1050">
              <a:latin typeface="Liberation Sans"/>
              <a:cs typeface="Liberation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330949" y="2648823"/>
            <a:ext cx="4378325" cy="60452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350">
                <a:latin typeface="Liberation Sans"/>
                <a:cs typeface="Liberation Sans"/>
              </a:rPr>
              <a:t>"This</a:t>
            </a:r>
            <a:r>
              <a:rPr dirty="0" sz="1350" spc="-5">
                <a:latin typeface="Liberation Sans"/>
                <a:cs typeface="Liberation Sans"/>
              </a:rPr>
              <a:t> </a:t>
            </a:r>
            <a:r>
              <a:rPr dirty="0" sz="1350">
                <a:latin typeface="Liberation Sans"/>
                <a:cs typeface="Liberation Sans"/>
              </a:rPr>
              <a:t>is the</a:t>
            </a:r>
            <a:r>
              <a:rPr dirty="0" sz="1350" spc="-5">
                <a:latin typeface="Liberation Sans"/>
                <a:cs typeface="Liberation Sans"/>
              </a:rPr>
              <a:t> </a:t>
            </a:r>
            <a:r>
              <a:rPr dirty="0" sz="1350">
                <a:latin typeface="Liberation Sans"/>
                <a:cs typeface="Liberation Sans"/>
              </a:rPr>
              <a:t>first time I</a:t>
            </a:r>
            <a:r>
              <a:rPr dirty="0" sz="1350" spc="-5">
                <a:latin typeface="Liberation Sans"/>
                <a:cs typeface="Liberation Sans"/>
              </a:rPr>
              <a:t> </a:t>
            </a:r>
            <a:r>
              <a:rPr dirty="0" sz="1350">
                <a:latin typeface="Liberation Sans"/>
                <a:cs typeface="Liberation Sans"/>
              </a:rPr>
              <a:t>actually felt</a:t>
            </a:r>
            <a:r>
              <a:rPr dirty="0" sz="1350" spc="-5">
                <a:latin typeface="Liberation Sans"/>
                <a:cs typeface="Liberation Sans"/>
              </a:rPr>
              <a:t> </a:t>
            </a:r>
            <a:r>
              <a:rPr dirty="0" sz="1350">
                <a:latin typeface="Liberation Sans"/>
                <a:cs typeface="Liberation Sans"/>
              </a:rPr>
              <a:t>confident I could</a:t>
            </a:r>
            <a:r>
              <a:rPr dirty="0" sz="1350" spc="-5">
                <a:latin typeface="Liberation Sans"/>
                <a:cs typeface="Liberation Sans"/>
              </a:rPr>
              <a:t> </a:t>
            </a:r>
            <a:r>
              <a:rPr dirty="0" sz="1350" spc="-10">
                <a:latin typeface="Liberation Sans"/>
                <a:cs typeface="Liberation Sans"/>
              </a:rPr>
              <a:t>pass."</a:t>
            </a: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200">
                <a:solidFill>
                  <a:srgbClr val="4A5462"/>
                </a:solidFill>
                <a:latin typeface="Liberation Sans"/>
                <a:cs typeface="Liberation Sans"/>
              </a:rPr>
              <a:t>—</a:t>
            </a:r>
            <a:r>
              <a:rPr dirty="0" sz="1200" spc="-20">
                <a:solidFill>
                  <a:srgbClr val="4A5462"/>
                </a:solidFill>
                <a:latin typeface="Liberation Sans"/>
                <a:cs typeface="Liberation Sans"/>
              </a:rPr>
              <a:t>Amir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911849" y="3380104"/>
            <a:ext cx="45662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latin typeface="Liberation Sans"/>
                <a:cs typeface="Liberation Sans"/>
              </a:rPr>
              <a:t>The journey map drove every design choice—transforming </a:t>
            </a:r>
            <a:r>
              <a:rPr dirty="0" sz="1200" spc="-10">
                <a:latin typeface="Liberation Sans"/>
                <a:cs typeface="Liberation Sans"/>
              </a:rPr>
              <a:t>learning </a:t>
            </a:r>
            <a:r>
              <a:rPr dirty="0" sz="1200">
                <a:latin typeface="Liberation Sans"/>
                <a:cs typeface="Liberation Sans"/>
              </a:rPr>
              <a:t>from</a:t>
            </a:r>
            <a:r>
              <a:rPr dirty="0" sz="1200" spc="-1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overwhelming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and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ineffective, to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supportive</a:t>
            </a:r>
            <a:r>
              <a:rPr dirty="0" sz="1200" spc="-5">
                <a:latin typeface="Liberation Sans"/>
                <a:cs typeface="Liberation Sans"/>
              </a:rPr>
              <a:t> </a:t>
            </a:r>
            <a:r>
              <a:rPr dirty="0" sz="1200">
                <a:latin typeface="Liberation Sans"/>
                <a:cs typeface="Liberation Sans"/>
              </a:rPr>
              <a:t>and </a:t>
            </a:r>
            <a:r>
              <a:rPr dirty="0" sz="1200" spc="-10">
                <a:latin typeface="Liberation Sans"/>
                <a:cs typeface="Liberation Sans"/>
              </a:rPr>
              <a:t>effective.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73099" y="5330824"/>
            <a:ext cx="3752850" cy="169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1F2937"/>
                </a:solidFill>
                <a:latin typeface="Liberation Sans"/>
                <a:cs typeface="Liberation Sans"/>
              </a:rPr>
              <a:t>Next</a:t>
            </a:r>
            <a:r>
              <a:rPr dirty="0" sz="1500" spc="-35" b="1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dirty="0" sz="1500" spc="-10" b="1">
                <a:solidFill>
                  <a:srgbClr val="1F2937"/>
                </a:solidFill>
                <a:latin typeface="Liberation Sans"/>
                <a:cs typeface="Liberation Sans"/>
              </a:rPr>
              <a:t>Steps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500">
              <a:latin typeface="Liberation Sans"/>
              <a:cs typeface="Liberation Sans"/>
            </a:endParaRPr>
          </a:p>
          <a:p>
            <a:pPr marL="545465" indent="-384810">
              <a:lnSpc>
                <a:spcPct val="100000"/>
              </a:lnSpc>
              <a:buClr>
                <a:srgbClr val="2562EB"/>
              </a:buClr>
              <a:buFont typeface="Liberation Sans"/>
              <a:buAutoNum type="arabicPlain"/>
              <a:tabLst>
                <a:tab pos="545465" algn="l"/>
              </a:tabLst>
            </a:pPr>
            <a:r>
              <a:rPr dirty="0" sz="1200">
                <a:latin typeface="Liberation Sans"/>
                <a:cs typeface="Liberation Sans"/>
              </a:rPr>
              <a:t>Scale this approach for more excluded </a:t>
            </a:r>
            <a:r>
              <a:rPr dirty="0" sz="1200" spc="-10">
                <a:latin typeface="Liberation Sans"/>
                <a:cs typeface="Liberation Sans"/>
              </a:rPr>
              <a:t>learners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Clr>
                <a:srgbClr val="2562EB"/>
              </a:buClr>
              <a:buFont typeface="Liberation Sans"/>
              <a:buAutoNum type="arabicPlain"/>
            </a:pPr>
            <a:endParaRPr sz="1200">
              <a:latin typeface="Liberation Sans"/>
              <a:cs typeface="Liberation Sans"/>
            </a:endParaRPr>
          </a:p>
          <a:p>
            <a:pPr marL="545465" indent="-384810">
              <a:lnSpc>
                <a:spcPct val="100000"/>
              </a:lnSpc>
              <a:buClr>
                <a:srgbClr val="2562EB"/>
              </a:buClr>
              <a:buFont typeface="Liberation Sans"/>
              <a:buAutoNum type="arabicPlain"/>
              <a:tabLst>
                <a:tab pos="545465" algn="l"/>
              </a:tabLst>
            </a:pPr>
            <a:r>
              <a:rPr dirty="0" sz="1200">
                <a:latin typeface="Liberation Sans"/>
                <a:cs typeface="Liberation Sans"/>
              </a:rPr>
              <a:t>Add new languages and broader </a:t>
            </a:r>
            <a:r>
              <a:rPr dirty="0" sz="1200" spc="-10">
                <a:latin typeface="Liberation Sans"/>
                <a:cs typeface="Liberation Sans"/>
              </a:rPr>
              <a:t>content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Clr>
                <a:srgbClr val="2562EB"/>
              </a:buClr>
              <a:buFont typeface="Liberation Sans"/>
              <a:buAutoNum type="arabicPlain"/>
            </a:pPr>
            <a:endParaRPr sz="1200">
              <a:latin typeface="Liberation Sans"/>
              <a:cs typeface="Liberation Sans"/>
            </a:endParaRPr>
          </a:p>
          <a:p>
            <a:pPr marL="545465" indent="-384810">
              <a:lnSpc>
                <a:spcPct val="100000"/>
              </a:lnSpc>
              <a:buClr>
                <a:srgbClr val="2562EB"/>
              </a:buClr>
              <a:buFont typeface="Liberation Sans"/>
              <a:buAutoNum type="arabicPlain"/>
              <a:tabLst>
                <a:tab pos="545465" algn="l"/>
              </a:tabLst>
            </a:pPr>
            <a:r>
              <a:rPr dirty="0" sz="1200">
                <a:latin typeface="Liberation Sans"/>
                <a:cs typeface="Liberation Sans"/>
              </a:rPr>
              <a:t>Always prioritize empathy and lived </a:t>
            </a:r>
            <a:r>
              <a:rPr dirty="0" sz="1200" spc="-10">
                <a:latin typeface="Liberation Sans"/>
                <a:cs typeface="Liberation Sans"/>
              </a:rPr>
              <a:t>experience</a:t>
            </a:r>
            <a:endParaRPr sz="1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2025-07-29T20:49:16Z</dcterms:created>
  <dcterms:modified xsi:type="dcterms:W3CDTF">2025-07-29T20:49:16Z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2025-07-29T00:00:00Z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2025-07-29T00:00:00Z</vt:filetime>
  </property>
</Properties>
</file>