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0" r:id="rId3"/>
    <p:sldId id="26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D5888-FFE8-4189-8E48-619079478A98}" v="617" dt="2022-08-11T18:45:5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050CB-B84C-40B8-865C-48474DE9DA9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03BA3D-E623-4379-AAD3-43374BFB1E7D}">
      <dgm:prSet phldrT="[Text]" phldr="0"/>
      <dgm:spPr/>
      <dgm:t>
        <a:bodyPr/>
        <a:lstStyle/>
        <a:p>
          <a:pPr rtl="0"/>
          <a:r>
            <a:rPr lang="en-US" dirty="0"/>
            <a:t>How does casual and member bikers differ</a:t>
          </a:r>
        </a:p>
      </dgm:t>
    </dgm:pt>
    <dgm:pt modelId="{3C15B5E5-26D2-4B88-AA6A-76C836D6E2E2}" type="parTrans" cxnId="{C9ACD200-6792-42BC-A801-BAE6C86397EC}">
      <dgm:prSet/>
      <dgm:spPr/>
      <dgm:t>
        <a:bodyPr/>
        <a:lstStyle/>
        <a:p>
          <a:endParaRPr lang="en-US"/>
        </a:p>
      </dgm:t>
    </dgm:pt>
    <dgm:pt modelId="{DBA65949-423D-4BE7-9EEB-17A6FA414279}" type="sibTrans" cxnId="{C9ACD200-6792-42BC-A801-BAE6C86397EC}">
      <dgm:prSet/>
      <dgm:spPr/>
      <dgm:t>
        <a:bodyPr/>
        <a:lstStyle/>
        <a:p>
          <a:endParaRPr lang="en-US"/>
        </a:p>
      </dgm:t>
    </dgm:pt>
    <dgm:pt modelId="{BC9B9AA3-153C-4882-A0A6-A816F9000150}">
      <dgm:prSet phldrT="[Text]" phldr="0"/>
      <dgm:spPr/>
      <dgm:t>
        <a:bodyPr/>
        <a:lstStyle/>
        <a:p>
          <a:pPr rtl="0"/>
          <a:r>
            <a:rPr lang="en-US" dirty="0"/>
            <a:t>Statistics of Casual bikers in the industry</a:t>
          </a:r>
        </a:p>
      </dgm:t>
    </dgm:pt>
    <dgm:pt modelId="{18764BFB-3ED0-4ABA-8372-D2396F4B3849}" type="parTrans" cxnId="{A1788636-05BD-4B37-9669-04008C90FBC1}">
      <dgm:prSet/>
      <dgm:spPr/>
      <dgm:t>
        <a:bodyPr/>
        <a:lstStyle/>
        <a:p>
          <a:endParaRPr lang="en-US"/>
        </a:p>
      </dgm:t>
    </dgm:pt>
    <dgm:pt modelId="{ED4CA662-F330-41D0-94FF-97C5E932265A}" type="sibTrans" cxnId="{A1788636-05BD-4B37-9669-04008C90FBC1}">
      <dgm:prSet/>
      <dgm:spPr/>
      <dgm:t>
        <a:bodyPr/>
        <a:lstStyle/>
        <a:p>
          <a:endParaRPr lang="en-US"/>
        </a:p>
      </dgm:t>
    </dgm:pt>
    <dgm:pt modelId="{01FE6869-9473-4249-AD7D-7E1674E4378F}">
      <dgm:prSet phldrT="[Text]" phldr="0"/>
      <dgm:spPr/>
      <dgm:t>
        <a:bodyPr/>
        <a:lstStyle/>
        <a:p>
          <a:pPr rtl="0"/>
          <a:r>
            <a:rPr lang="en-US" dirty="0"/>
            <a:t>Recommendations: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how to increase the annual memberships among the casual bikers</a:t>
          </a:r>
          <a:endParaRPr lang="en-US" dirty="0">
            <a:latin typeface="Calibri Light" panose="020F0302020204030204"/>
          </a:endParaRPr>
        </a:p>
      </dgm:t>
    </dgm:pt>
    <dgm:pt modelId="{EC2C0DA3-3C64-40D2-8841-5C5FF731636E}" type="parTrans" cxnId="{EE23DC02-32ED-4916-8DF2-5BF4850C8B34}">
      <dgm:prSet/>
      <dgm:spPr/>
      <dgm:t>
        <a:bodyPr/>
        <a:lstStyle/>
        <a:p>
          <a:endParaRPr lang="en-US"/>
        </a:p>
      </dgm:t>
    </dgm:pt>
    <dgm:pt modelId="{930DCD32-E207-4D73-984E-3D1E8E2528E6}" type="sibTrans" cxnId="{EE23DC02-32ED-4916-8DF2-5BF4850C8B34}">
      <dgm:prSet/>
      <dgm:spPr/>
      <dgm:t>
        <a:bodyPr/>
        <a:lstStyle/>
        <a:p>
          <a:endParaRPr lang="en-US"/>
        </a:p>
      </dgm:t>
    </dgm:pt>
    <dgm:pt modelId="{059D42D5-1573-4738-887B-7C06A585489F}" type="pres">
      <dgm:prSet presAssocID="{29C050CB-B84C-40B8-865C-48474DE9DA94}" presName="diagram" presStyleCnt="0">
        <dgm:presLayoutVars>
          <dgm:dir/>
          <dgm:resizeHandles val="exact"/>
        </dgm:presLayoutVars>
      </dgm:prSet>
      <dgm:spPr/>
    </dgm:pt>
    <dgm:pt modelId="{784E6214-4797-42EF-BCE5-1C4A79A2BBF0}" type="pres">
      <dgm:prSet presAssocID="{A403BA3D-E623-4379-AAD3-43374BFB1E7D}" presName="node" presStyleLbl="node1" presStyleIdx="0" presStyleCnt="3">
        <dgm:presLayoutVars>
          <dgm:bulletEnabled val="1"/>
        </dgm:presLayoutVars>
      </dgm:prSet>
      <dgm:spPr/>
    </dgm:pt>
    <dgm:pt modelId="{5D0C8B5D-B27F-4E55-B64A-E9E703F764F8}" type="pres">
      <dgm:prSet presAssocID="{DBA65949-423D-4BE7-9EEB-17A6FA414279}" presName="sibTrans" presStyleCnt="0"/>
      <dgm:spPr/>
    </dgm:pt>
    <dgm:pt modelId="{5CAE2581-C3B2-4658-A43A-4F81211506C1}" type="pres">
      <dgm:prSet presAssocID="{BC9B9AA3-153C-4882-A0A6-A816F9000150}" presName="node" presStyleLbl="node1" presStyleIdx="1" presStyleCnt="3">
        <dgm:presLayoutVars>
          <dgm:bulletEnabled val="1"/>
        </dgm:presLayoutVars>
      </dgm:prSet>
      <dgm:spPr/>
    </dgm:pt>
    <dgm:pt modelId="{5982D7C2-727B-472F-838D-6006F78669C2}" type="pres">
      <dgm:prSet presAssocID="{ED4CA662-F330-41D0-94FF-97C5E932265A}" presName="sibTrans" presStyleCnt="0"/>
      <dgm:spPr/>
    </dgm:pt>
    <dgm:pt modelId="{889B8F59-9A72-4659-B01D-569C2157B72B}" type="pres">
      <dgm:prSet presAssocID="{01FE6869-9473-4249-AD7D-7E1674E4378F}" presName="node" presStyleLbl="node1" presStyleIdx="2" presStyleCnt="3">
        <dgm:presLayoutVars>
          <dgm:bulletEnabled val="1"/>
        </dgm:presLayoutVars>
      </dgm:prSet>
      <dgm:spPr/>
    </dgm:pt>
  </dgm:ptLst>
  <dgm:cxnLst>
    <dgm:cxn modelId="{C9ACD200-6792-42BC-A801-BAE6C86397EC}" srcId="{29C050CB-B84C-40B8-865C-48474DE9DA94}" destId="{A403BA3D-E623-4379-AAD3-43374BFB1E7D}" srcOrd="0" destOrd="0" parTransId="{3C15B5E5-26D2-4B88-AA6A-76C836D6E2E2}" sibTransId="{DBA65949-423D-4BE7-9EEB-17A6FA414279}"/>
    <dgm:cxn modelId="{EE23DC02-32ED-4916-8DF2-5BF4850C8B34}" srcId="{29C050CB-B84C-40B8-865C-48474DE9DA94}" destId="{01FE6869-9473-4249-AD7D-7E1674E4378F}" srcOrd="2" destOrd="0" parTransId="{EC2C0DA3-3C64-40D2-8841-5C5FF731636E}" sibTransId="{930DCD32-E207-4D73-984E-3D1E8E2528E6}"/>
    <dgm:cxn modelId="{39806130-57A7-4649-BAFA-ABF8218C6769}" type="presOf" srcId="{01FE6869-9473-4249-AD7D-7E1674E4378F}" destId="{889B8F59-9A72-4659-B01D-569C2157B72B}" srcOrd="0" destOrd="0" presId="urn:microsoft.com/office/officeart/2005/8/layout/default"/>
    <dgm:cxn modelId="{A1788636-05BD-4B37-9669-04008C90FBC1}" srcId="{29C050CB-B84C-40B8-865C-48474DE9DA94}" destId="{BC9B9AA3-153C-4882-A0A6-A816F9000150}" srcOrd="1" destOrd="0" parTransId="{18764BFB-3ED0-4ABA-8372-D2396F4B3849}" sibTransId="{ED4CA662-F330-41D0-94FF-97C5E932265A}"/>
    <dgm:cxn modelId="{6B863E63-BC84-434C-B9ED-B66AE56D011D}" type="presOf" srcId="{29C050CB-B84C-40B8-865C-48474DE9DA94}" destId="{059D42D5-1573-4738-887B-7C06A585489F}" srcOrd="0" destOrd="0" presId="urn:microsoft.com/office/officeart/2005/8/layout/default"/>
    <dgm:cxn modelId="{E6297847-B719-4A00-8C95-7ED4C4135DA0}" type="presOf" srcId="{A403BA3D-E623-4379-AAD3-43374BFB1E7D}" destId="{784E6214-4797-42EF-BCE5-1C4A79A2BBF0}" srcOrd="0" destOrd="0" presId="urn:microsoft.com/office/officeart/2005/8/layout/default"/>
    <dgm:cxn modelId="{59043E7C-6F5D-4EDB-B26F-BBAE090921A1}" type="presOf" srcId="{BC9B9AA3-153C-4882-A0A6-A816F9000150}" destId="{5CAE2581-C3B2-4658-A43A-4F81211506C1}" srcOrd="0" destOrd="0" presId="urn:microsoft.com/office/officeart/2005/8/layout/default"/>
    <dgm:cxn modelId="{912A14EB-2FAC-4872-9379-15AEB2C8E8A9}" type="presParOf" srcId="{059D42D5-1573-4738-887B-7C06A585489F}" destId="{784E6214-4797-42EF-BCE5-1C4A79A2BBF0}" srcOrd="0" destOrd="0" presId="urn:microsoft.com/office/officeart/2005/8/layout/default"/>
    <dgm:cxn modelId="{79B064B8-AB36-4069-92A5-9BA5DB7F2509}" type="presParOf" srcId="{059D42D5-1573-4738-887B-7C06A585489F}" destId="{5D0C8B5D-B27F-4E55-B64A-E9E703F764F8}" srcOrd="1" destOrd="0" presId="urn:microsoft.com/office/officeart/2005/8/layout/default"/>
    <dgm:cxn modelId="{2553D4F8-3A2A-4347-8289-F2F9F63759DD}" type="presParOf" srcId="{059D42D5-1573-4738-887B-7C06A585489F}" destId="{5CAE2581-C3B2-4658-A43A-4F81211506C1}" srcOrd="2" destOrd="0" presId="urn:microsoft.com/office/officeart/2005/8/layout/default"/>
    <dgm:cxn modelId="{C6FC368C-6544-45B8-9B9F-1CC2A8EB02D1}" type="presParOf" srcId="{059D42D5-1573-4738-887B-7C06A585489F}" destId="{5982D7C2-727B-472F-838D-6006F78669C2}" srcOrd="3" destOrd="0" presId="urn:microsoft.com/office/officeart/2005/8/layout/default"/>
    <dgm:cxn modelId="{6AB5410C-F8A0-4AE3-B01C-BC8AB92500DA}" type="presParOf" srcId="{059D42D5-1573-4738-887B-7C06A585489F}" destId="{889B8F59-9A72-4659-B01D-569C2157B72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8BB734-5A08-416D-A469-5DA3697BCB8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9AECA2-5DD5-4A10-BCD6-3103C25B8CD6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1</a:t>
          </a:r>
          <a:endParaRPr lang="en-US" dirty="0"/>
        </a:p>
      </dgm:t>
    </dgm:pt>
    <dgm:pt modelId="{7C7EE97C-C62A-4636-A22F-7467E6F4BD6E}" type="parTrans" cxnId="{FDD31A68-B645-41F8-9B6D-56BC1969D6E8}">
      <dgm:prSet/>
      <dgm:spPr/>
      <dgm:t>
        <a:bodyPr/>
        <a:lstStyle/>
        <a:p>
          <a:endParaRPr lang="en-US"/>
        </a:p>
      </dgm:t>
    </dgm:pt>
    <dgm:pt modelId="{482ECA12-609C-434C-962D-E911024DFA68}" type="sibTrans" cxnId="{FDD31A68-B645-41F8-9B6D-56BC1969D6E8}">
      <dgm:prSet/>
      <dgm:spPr/>
      <dgm:t>
        <a:bodyPr/>
        <a:lstStyle/>
        <a:p>
          <a:endParaRPr lang="en-US"/>
        </a:p>
      </dgm:t>
    </dgm:pt>
    <dgm:pt modelId="{A1D12960-5E77-4714-8060-C6F7FA00147A}">
      <dgm:prSet phldrT="[Text]" phldr="0"/>
      <dgm:spPr/>
      <dgm:t>
        <a:bodyPr/>
        <a:lstStyle/>
        <a:p>
          <a:pPr rtl="0"/>
          <a:r>
            <a:rPr lang="en-US" dirty="0"/>
            <a:t>T</a:t>
          </a:r>
          <a:r>
            <a:rPr lang="en-US" dirty="0">
              <a:latin typeface="Calibri"/>
              <a:cs typeface="Calibri"/>
            </a:rPr>
            <a:t>he advertisements for memberships can be targeted from the month of April to October to get attention of casual bikers.</a:t>
          </a:r>
        </a:p>
      </dgm:t>
    </dgm:pt>
    <dgm:pt modelId="{947CFB22-31DA-44D5-9184-EB9A7EE16345}" type="parTrans" cxnId="{5F4ECE68-E414-4068-9F71-04BB8C1D2B66}">
      <dgm:prSet/>
      <dgm:spPr/>
      <dgm:t>
        <a:bodyPr/>
        <a:lstStyle/>
        <a:p>
          <a:endParaRPr lang="en-US"/>
        </a:p>
      </dgm:t>
    </dgm:pt>
    <dgm:pt modelId="{465A7C64-9390-4C8E-9EA7-EEA8549B7357}" type="sibTrans" cxnId="{5F4ECE68-E414-4068-9F71-04BB8C1D2B66}">
      <dgm:prSet/>
      <dgm:spPr/>
      <dgm:t>
        <a:bodyPr/>
        <a:lstStyle/>
        <a:p>
          <a:endParaRPr lang="en-US"/>
        </a:p>
      </dgm:t>
    </dgm:pt>
    <dgm:pt modelId="{44691F1E-8698-4D8F-B522-465EA6520EC4}">
      <dgm:prSet phldrT="[Text]"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These months casual bikers uses the bikes for longer duration as compared to  member bikers.</a:t>
          </a:r>
        </a:p>
      </dgm:t>
    </dgm:pt>
    <dgm:pt modelId="{8026E47C-3963-4D34-B017-7368D94C2128}" type="parTrans" cxnId="{A3C0FDD1-338A-4150-BC64-7C4A3F87AFB3}">
      <dgm:prSet/>
      <dgm:spPr/>
      <dgm:t>
        <a:bodyPr/>
        <a:lstStyle/>
        <a:p>
          <a:endParaRPr lang="en-US"/>
        </a:p>
      </dgm:t>
    </dgm:pt>
    <dgm:pt modelId="{759CC748-8972-49AE-B5EF-599041A37EE3}" type="sibTrans" cxnId="{A3C0FDD1-338A-4150-BC64-7C4A3F87AFB3}">
      <dgm:prSet/>
      <dgm:spPr/>
      <dgm:t>
        <a:bodyPr/>
        <a:lstStyle/>
        <a:p>
          <a:endParaRPr lang="en-US"/>
        </a:p>
      </dgm:t>
    </dgm:pt>
    <dgm:pt modelId="{5E2812D0-9915-46B4-A1D6-83E1B4F23536}">
      <dgm:prSet phldrT="[Text]"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2</a:t>
          </a:r>
        </a:p>
      </dgm:t>
    </dgm:pt>
    <dgm:pt modelId="{3AB70D6E-36DE-4788-A37C-28056FC706A2}" type="parTrans" cxnId="{C1C97F27-421A-4E67-BD2B-A6F74916A736}">
      <dgm:prSet/>
      <dgm:spPr/>
      <dgm:t>
        <a:bodyPr/>
        <a:lstStyle/>
        <a:p>
          <a:endParaRPr lang="en-US"/>
        </a:p>
      </dgm:t>
    </dgm:pt>
    <dgm:pt modelId="{7616A272-B9D4-40AB-AE54-415B52DE1147}" type="sibTrans" cxnId="{C1C97F27-421A-4E67-BD2B-A6F74916A736}">
      <dgm:prSet/>
      <dgm:spPr/>
      <dgm:t>
        <a:bodyPr/>
        <a:lstStyle/>
        <a:p>
          <a:endParaRPr lang="en-US"/>
        </a:p>
      </dgm:t>
    </dgm:pt>
    <dgm:pt modelId="{7AF1D803-22B0-44A5-96C7-DD86A9380805}">
      <dgm:prSet phldrT="[Text]"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Casual bikers prefer docked bike much more than electric bike</a:t>
          </a:r>
        </a:p>
      </dgm:t>
    </dgm:pt>
    <dgm:pt modelId="{91BF9E92-E39A-46FF-BB66-683AF5B63EC2}" type="parTrans" cxnId="{4ECF36DB-4C47-4383-818A-3559771967D8}">
      <dgm:prSet/>
      <dgm:spPr/>
      <dgm:t>
        <a:bodyPr/>
        <a:lstStyle/>
        <a:p>
          <a:endParaRPr lang="en-US"/>
        </a:p>
      </dgm:t>
    </dgm:pt>
    <dgm:pt modelId="{B4466CB1-F4ED-48A1-8C24-1429484A94B8}" type="sibTrans" cxnId="{4ECF36DB-4C47-4383-818A-3559771967D8}">
      <dgm:prSet/>
      <dgm:spPr/>
      <dgm:t>
        <a:bodyPr/>
        <a:lstStyle/>
        <a:p>
          <a:endParaRPr lang="en-US"/>
        </a:p>
      </dgm:t>
    </dgm:pt>
    <dgm:pt modelId="{CDBBCC27-2CC8-4673-A0E5-5291C4B6AE27}">
      <dgm:prSet phldrT="[Text]"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the ads focusing on  docked bikes might be more profitable</a:t>
          </a:r>
        </a:p>
      </dgm:t>
    </dgm:pt>
    <dgm:pt modelId="{D809CF68-06E3-47F2-B169-6C86FFAD60AD}" type="parTrans" cxnId="{AAF86141-A1FF-4E81-A2A9-A9ED33A00DC4}">
      <dgm:prSet/>
      <dgm:spPr/>
      <dgm:t>
        <a:bodyPr/>
        <a:lstStyle/>
        <a:p>
          <a:endParaRPr lang="en-US"/>
        </a:p>
      </dgm:t>
    </dgm:pt>
    <dgm:pt modelId="{D3647BB3-C2AF-40DF-8FAD-ED2ECFBE867D}" type="sibTrans" cxnId="{AAF86141-A1FF-4E81-A2A9-A9ED33A00DC4}">
      <dgm:prSet/>
      <dgm:spPr/>
      <dgm:t>
        <a:bodyPr/>
        <a:lstStyle/>
        <a:p>
          <a:endParaRPr lang="en-US"/>
        </a:p>
      </dgm:t>
    </dgm:pt>
    <dgm:pt modelId="{9B094BB8-AACA-44F8-80A7-30E0060B0EB8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3</a:t>
          </a:r>
          <a:endParaRPr lang="en-US" dirty="0"/>
        </a:p>
      </dgm:t>
    </dgm:pt>
    <dgm:pt modelId="{9A9DC1D6-1DEC-43B5-AFA5-2E10C51D281C}" type="parTrans" cxnId="{AA7B3F84-E0F0-4515-92AC-C21BD7597A88}">
      <dgm:prSet/>
      <dgm:spPr/>
      <dgm:t>
        <a:bodyPr/>
        <a:lstStyle/>
        <a:p>
          <a:endParaRPr lang="en-US"/>
        </a:p>
      </dgm:t>
    </dgm:pt>
    <dgm:pt modelId="{94C8B252-D4D6-4E40-A968-BAA708C71DFB}" type="sibTrans" cxnId="{AA7B3F84-E0F0-4515-92AC-C21BD7597A88}">
      <dgm:prSet/>
      <dgm:spPr/>
      <dgm:t>
        <a:bodyPr/>
        <a:lstStyle/>
        <a:p>
          <a:endParaRPr lang="en-US"/>
        </a:p>
      </dgm:t>
    </dgm:pt>
    <dgm:pt modelId="{911327B9-9FC7-40DF-89DE-26949413924B}">
      <dgm:prSet phldrT="[Text]"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Initial in-place advertisements for memberships can be run in the 10 most popular start and end destinations of the bikers</a:t>
          </a:r>
        </a:p>
      </dgm:t>
    </dgm:pt>
    <dgm:pt modelId="{CBEFA321-1E1F-4F0D-9442-8D0B5C106CC6}" type="parTrans" cxnId="{FEBB1F31-E00B-416C-A655-AF3DF167D248}">
      <dgm:prSet/>
      <dgm:spPr/>
      <dgm:t>
        <a:bodyPr/>
        <a:lstStyle/>
        <a:p>
          <a:endParaRPr lang="en-US"/>
        </a:p>
      </dgm:t>
    </dgm:pt>
    <dgm:pt modelId="{F8F86DD6-9E8E-484B-982E-B9E3AE0B15AE}" type="sibTrans" cxnId="{FEBB1F31-E00B-416C-A655-AF3DF167D248}">
      <dgm:prSet/>
      <dgm:spPr/>
      <dgm:t>
        <a:bodyPr/>
        <a:lstStyle/>
        <a:p>
          <a:endParaRPr lang="en-US"/>
        </a:p>
      </dgm:t>
    </dgm:pt>
    <dgm:pt modelId="{DA23E0F6-5421-4EBB-9E24-EB899875348F}" type="pres">
      <dgm:prSet presAssocID="{218BB734-5A08-416D-A469-5DA3697BCB85}" presName="linearFlow" presStyleCnt="0">
        <dgm:presLayoutVars>
          <dgm:dir/>
          <dgm:animLvl val="lvl"/>
          <dgm:resizeHandles val="exact"/>
        </dgm:presLayoutVars>
      </dgm:prSet>
      <dgm:spPr/>
    </dgm:pt>
    <dgm:pt modelId="{93923B55-A143-4D5A-9534-DDE346FFB2AE}" type="pres">
      <dgm:prSet presAssocID="{BB9AECA2-5DD5-4A10-BCD6-3103C25B8CD6}" presName="composite" presStyleCnt="0"/>
      <dgm:spPr/>
    </dgm:pt>
    <dgm:pt modelId="{D3440F19-1992-4709-B3C8-FCF0BCFBA5D1}" type="pres">
      <dgm:prSet presAssocID="{BB9AECA2-5DD5-4A10-BCD6-3103C25B8CD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AFFD17B-2393-46A5-A292-CD1A6EB53D7A}" type="pres">
      <dgm:prSet presAssocID="{BB9AECA2-5DD5-4A10-BCD6-3103C25B8CD6}" presName="descendantText" presStyleLbl="alignAcc1" presStyleIdx="0" presStyleCnt="3">
        <dgm:presLayoutVars>
          <dgm:bulletEnabled val="1"/>
        </dgm:presLayoutVars>
      </dgm:prSet>
      <dgm:spPr/>
    </dgm:pt>
    <dgm:pt modelId="{859BCD25-88AE-4C05-97FC-D41FF72FB003}" type="pres">
      <dgm:prSet presAssocID="{482ECA12-609C-434C-962D-E911024DFA68}" presName="sp" presStyleCnt="0"/>
      <dgm:spPr/>
    </dgm:pt>
    <dgm:pt modelId="{B36F29C3-2907-4B88-9FB4-2339907DAF04}" type="pres">
      <dgm:prSet presAssocID="{5E2812D0-9915-46B4-A1D6-83E1B4F23536}" presName="composite" presStyleCnt="0"/>
      <dgm:spPr/>
    </dgm:pt>
    <dgm:pt modelId="{4259188B-A1FD-4E5F-8FCD-A04D6C3E511E}" type="pres">
      <dgm:prSet presAssocID="{5E2812D0-9915-46B4-A1D6-83E1B4F2353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A857A24-0662-4474-A63A-3634E764869A}" type="pres">
      <dgm:prSet presAssocID="{5E2812D0-9915-46B4-A1D6-83E1B4F23536}" presName="descendantText" presStyleLbl="alignAcc1" presStyleIdx="1" presStyleCnt="3">
        <dgm:presLayoutVars>
          <dgm:bulletEnabled val="1"/>
        </dgm:presLayoutVars>
      </dgm:prSet>
      <dgm:spPr/>
    </dgm:pt>
    <dgm:pt modelId="{C396C638-F337-4897-AD64-1E1F5D79B18A}" type="pres">
      <dgm:prSet presAssocID="{7616A272-B9D4-40AB-AE54-415B52DE1147}" presName="sp" presStyleCnt="0"/>
      <dgm:spPr/>
    </dgm:pt>
    <dgm:pt modelId="{BA6D6E6C-BB1C-46ED-950D-F94F7E97270C}" type="pres">
      <dgm:prSet presAssocID="{9B094BB8-AACA-44F8-80A7-30E0060B0EB8}" presName="composite" presStyleCnt="0"/>
      <dgm:spPr/>
    </dgm:pt>
    <dgm:pt modelId="{396D9A65-5E95-47A7-A126-6E4815113904}" type="pres">
      <dgm:prSet presAssocID="{9B094BB8-AACA-44F8-80A7-30E0060B0EB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9DB8C10-89C7-42E6-AB62-755574567AFA}" type="pres">
      <dgm:prSet presAssocID="{9B094BB8-AACA-44F8-80A7-30E0060B0EB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24CFF06-1C77-418D-AD9F-6F34126CF540}" type="presOf" srcId="{9B094BB8-AACA-44F8-80A7-30E0060B0EB8}" destId="{396D9A65-5E95-47A7-A126-6E4815113904}" srcOrd="0" destOrd="0" presId="urn:microsoft.com/office/officeart/2005/8/layout/chevron2"/>
    <dgm:cxn modelId="{1669ED17-D302-4DBC-8035-9FFAA05D888B}" type="presOf" srcId="{44691F1E-8698-4D8F-B522-465EA6520EC4}" destId="{5AFFD17B-2393-46A5-A292-CD1A6EB53D7A}" srcOrd="0" destOrd="1" presId="urn:microsoft.com/office/officeart/2005/8/layout/chevron2"/>
    <dgm:cxn modelId="{C1C97F27-421A-4E67-BD2B-A6F74916A736}" srcId="{218BB734-5A08-416D-A469-5DA3697BCB85}" destId="{5E2812D0-9915-46B4-A1D6-83E1B4F23536}" srcOrd="1" destOrd="0" parTransId="{3AB70D6E-36DE-4788-A37C-28056FC706A2}" sibTransId="{7616A272-B9D4-40AB-AE54-415B52DE1147}"/>
    <dgm:cxn modelId="{FEBB1F31-E00B-416C-A655-AF3DF167D248}" srcId="{9B094BB8-AACA-44F8-80A7-30E0060B0EB8}" destId="{911327B9-9FC7-40DF-89DE-26949413924B}" srcOrd="0" destOrd="0" parTransId="{CBEFA321-1E1F-4F0D-9442-8D0B5C106CC6}" sibTransId="{F8F86DD6-9E8E-484B-982E-B9E3AE0B15AE}"/>
    <dgm:cxn modelId="{AAF86141-A1FF-4E81-A2A9-A9ED33A00DC4}" srcId="{5E2812D0-9915-46B4-A1D6-83E1B4F23536}" destId="{CDBBCC27-2CC8-4673-A0E5-5291C4B6AE27}" srcOrd="1" destOrd="0" parTransId="{D809CF68-06E3-47F2-B169-6C86FFAD60AD}" sibTransId="{D3647BB3-C2AF-40DF-8FAD-ED2ECFBE867D}"/>
    <dgm:cxn modelId="{FDD31A68-B645-41F8-9B6D-56BC1969D6E8}" srcId="{218BB734-5A08-416D-A469-5DA3697BCB85}" destId="{BB9AECA2-5DD5-4A10-BCD6-3103C25B8CD6}" srcOrd="0" destOrd="0" parTransId="{7C7EE97C-C62A-4636-A22F-7467E6F4BD6E}" sibTransId="{482ECA12-609C-434C-962D-E911024DFA68}"/>
    <dgm:cxn modelId="{5F4ECE68-E414-4068-9F71-04BB8C1D2B66}" srcId="{BB9AECA2-5DD5-4A10-BCD6-3103C25B8CD6}" destId="{A1D12960-5E77-4714-8060-C6F7FA00147A}" srcOrd="0" destOrd="0" parTransId="{947CFB22-31DA-44D5-9184-EB9A7EE16345}" sibTransId="{465A7C64-9390-4C8E-9EA7-EEA8549B7357}"/>
    <dgm:cxn modelId="{E4F0FC70-4EE6-4720-9AE3-16F52BFA9DF1}" type="presOf" srcId="{CDBBCC27-2CC8-4673-A0E5-5291C4B6AE27}" destId="{FA857A24-0662-4474-A63A-3634E764869A}" srcOrd="0" destOrd="1" presId="urn:microsoft.com/office/officeart/2005/8/layout/chevron2"/>
    <dgm:cxn modelId="{AA7B3F84-E0F0-4515-92AC-C21BD7597A88}" srcId="{218BB734-5A08-416D-A469-5DA3697BCB85}" destId="{9B094BB8-AACA-44F8-80A7-30E0060B0EB8}" srcOrd="2" destOrd="0" parTransId="{9A9DC1D6-1DEC-43B5-AFA5-2E10C51D281C}" sibTransId="{94C8B252-D4D6-4E40-A968-BAA708C71DFB}"/>
    <dgm:cxn modelId="{52E0A293-4770-458E-B452-42129EC12587}" type="presOf" srcId="{5E2812D0-9915-46B4-A1D6-83E1B4F23536}" destId="{4259188B-A1FD-4E5F-8FCD-A04D6C3E511E}" srcOrd="0" destOrd="0" presId="urn:microsoft.com/office/officeart/2005/8/layout/chevron2"/>
    <dgm:cxn modelId="{D98C16AA-2A18-44BD-87C1-91159BDFD536}" type="presOf" srcId="{218BB734-5A08-416D-A469-5DA3697BCB85}" destId="{DA23E0F6-5421-4EBB-9E24-EB899875348F}" srcOrd="0" destOrd="0" presId="urn:microsoft.com/office/officeart/2005/8/layout/chevron2"/>
    <dgm:cxn modelId="{FD24AEBD-D8DB-43FD-A8EA-F4A5599DD976}" type="presOf" srcId="{911327B9-9FC7-40DF-89DE-26949413924B}" destId="{F9DB8C10-89C7-42E6-AB62-755574567AFA}" srcOrd="0" destOrd="0" presId="urn:microsoft.com/office/officeart/2005/8/layout/chevron2"/>
    <dgm:cxn modelId="{889BE6C8-EDD1-438D-850D-F961EE708888}" type="presOf" srcId="{BB9AECA2-5DD5-4A10-BCD6-3103C25B8CD6}" destId="{D3440F19-1992-4709-B3C8-FCF0BCFBA5D1}" srcOrd="0" destOrd="0" presId="urn:microsoft.com/office/officeart/2005/8/layout/chevron2"/>
    <dgm:cxn modelId="{93998FCE-18FD-445A-8347-5EC92E9FB2B1}" type="presOf" srcId="{7AF1D803-22B0-44A5-96C7-DD86A9380805}" destId="{FA857A24-0662-4474-A63A-3634E764869A}" srcOrd="0" destOrd="0" presId="urn:microsoft.com/office/officeart/2005/8/layout/chevron2"/>
    <dgm:cxn modelId="{A3C0FDD1-338A-4150-BC64-7C4A3F87AFB3}" srcId="{BB9AECA2-5DD5-4A10-BCD6-3103C25B8CD6}" destId="{44691F1E-8698-4D8F-B522-465EA6520EC4}" srcOrd="1" destOrd="0" parTransId="{8026E47C-3963-4D34-B017-7368D94C2128}" sibTransId="{759CC748-8972-49AE-B5EF-599041A37EE3}"/>
    <dgm:cxn modelId="{4ECF36DB-4C47-4383-818A-3559771967D8}" srcId="{5E2812D0-9915-46B4-A1D6-83E1B4F23536}" destId="{7AF1D803-22B0-44A5-96C7-DD86A9380805}" srcOrd="0" destOrd="0" parTransId="{91BF9E92-E39A-46FF-BB66-683AF5B63EC2}" sibTransId="{B4466CB1-F4ED-48A1-8C24-1429484A94B8}"/>
    <dgm:cxn modelId="{CA35B0DB-57C6-4C38-8993-C31EFB5B5A21}" type="presOf" srcId="{A1D12960-5E77-4714-8060-C6F7FA00147A}" destId="{5AFFD17B-2393-46A5-A292-CD1A6EB53D7A}" srcOrd="0" destOrd="0" presId="urn:microsoft.com/office/officeart/2005/8/layout/chevron2"/>
    <dgm:cxn modelId="{8296528D-9B47-4F42-82C3-AA15806E4471}" type="presParOf" srcId="{DA23E0F6-5421-4EBB-9E24-EB899875348F}" destId="{93923B55-A143-4D5A-9534-DDE346FFB2AE}" srcOrd="0" destOrd="0" presId="urn:microsoft.com/office/officeart/2005/8/layout/chevron2"/>
    <dgm:cxn modelId="{38F2D5C4-9219-4AE2-8CB7-6EB2411FF89C}" type="presParOf" srcId="{93923B55-A143-4D5A-9534-DDE346FFB2AE}" destId="{D3440F19-1992-4709-B3C8-FCF0BCFBA5D1}" srcOrd="0" destOrd="0" presId="urn:microsoft.com/office/officeart/2005/8/layout/chevron2"/>
    <dgm:cxn modelId="{E3EE54BC-B47A-4839-AF8E-86772A032571}" type="presParOf" srcId="{93923B55-A143-4D5A-9534-DDE346FFB2AE}" destId="{5AFFD17B-2393-46A5-A292-CD1A6EB53D7A}" srcOrd="1" destOrd="0" presId="urn:microsoft.com/office/officeart/2005/8/layout/chevron2"/>
    <dgm:cxn modelId="{ABE7AB7D-4E51-4474-B85C-3813485437ED}" type="presParOf" srcId="{DA23E0F6-5421-4EBB-9E24-EB899875348F}" destId="{859BCD25-88AE-4C05-97FC-D41FF72FB003}" srcOrd="1" destOrd="0" presId="urn:microsoft.com/office/officeart/2005/8/layout/chevron2"/>
    <dgm:cxn modelId="{4F4042FA-CC47-4339-8978-115BFC40D194}" type="presParOf" srcId="{DA23E0F6-5421-4EBB-9E24-EB899875348F}" destId="{B36F29C3-2907-4B88-9FB4-2339907DAF04}" srcOrd="2" destOrd="0" presId="urn:microsoft.com/office/officeart/2005/8/layout/chevron2"/>
    <dgm:cxn modelId="{37DF4A10-0CD2-48FC-9A17-226BDC50907A}" type="presParOf" srcId="{B36F29C3-2907-4B88-9FB4-2339907DAF04}" destId="{4259188B-A1FD-4E5F-8FCD-A04D6C3E511E}" srcOrd="0" destOrd="0" presId="urn:microsoft.com/office/officeart/2005/8/layout/chevron2"/>
    <dgm:cxn modelId="{21B5D9EE-6601-42E2-87DF-6C1EA782C730}" type="presParOf" srcId="{B36F29C3-2907-4B88-9FB4-2339907DAF04}" destId="{FA857A24-0662-4474-A63A-3634E764869A}" srcOrd="1" destOrd="0" presId="urn:microsoft.com/office/officeart/2005/8/layout/chevron2"/>
    <dgm:cxn modelId="{85C40612-EAF6-4067-8FF0-67C09A494DC7}" type="presParOf" srcId="{DA23E0F6-5421-4EBB-9E24-EB899875348F}" destId="{C396C638-F337-4897-AD64-1E1F5D79B18A}" srcOrd="3" destOrd="0" presId="urn:microsoft.com/office/officeart/2005/8/layout/chevron2"/>
    <dgm:cxn modelId="{831630ED-A236-4B24-8450-B97AABDC1648}" type="presParOf" srcId="{DA23E0F6-5421-4EBB-9E24-EB899875348F}" destId="{BA6D6E6C-BB1C-46ED-950D-F94F7E97270C}" srcOrd="4" destOrd="0" presId="urn:microsoft.com/office/officeart/2005/8/layout/chevron2"/>
    <dgm:cxn modelId="{1384957D-EF44-4730-BD6C-8467D792580A}" type="presParOf" srcId="{BA6D6E6C-BB1C-46ED-950D-F94F7E97270C}" destId="{396D9A65-5E95-47A7-A126-6E4815113904}" srcOrd="0" destOrd="0" presId="urn:microsoft.com/office/officeart/2005/8/layout/chevron2"/>
    <dgm:cxn modelId="{5C5D0918-44C7-4BD6-95FE-0C5D883FD045}" type="presParOf" srcId="{BA6D6E6C-BB1C-46ED-950D-F94F7E97270C}" destId="{F9DB8C10-89C7-42E6-AB62-755574567A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E6214-4797-42EF-BCE5-1C4A79A2BBF0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does casual and member bikers differ</a:t>
          </a:r>
        </a:p>
      </dsp:txBody>
      <dsp:txXfrm>
        <a:off x="1748064" y="2975"/>
        <a:ext cx="3342605" cy="2005563"/>
      </dsp:txXfrm>
    </dsp:sp>
    <dsp:sp modelId="{5CAE2581-C3B2-4658-A43A-4F81211506C1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Statistics of Casual bikers in the industry</a:t>
          </a:r>
        </a:p>
      </dsp:txBody>
      <dsp:txXfrm>
        <a:off x="5424930" y="2975"/>
        <a:ext cx="3342605" cy="2005563"/>
      </dsp:txXfrm>
    </dsp:sp>
    <dsp:sp modelId="{889B8F59-9A72-4659-B01D-569C2157B72B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Recommendations:</a:t>
          </a: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how to increase the annual memberships among the casual bikers</a:t>
          </a:r>
          <a:endParaRPr lang="en-US" sz="2500" kern="1200" dirty="0">
            <a:latin typeface="Calibri Light" panose="020F0302020204030204"/>
          </a:endParaRPr>
        </a:p>
      </dsp:txBody>
      <dsp:txXfrm>
        <a:off x="3586497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40F19-1992-4709-B3C8-FCF0BCFBA5D1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 Light" panose="020F0302020204030204"/>
            </a:rPr>
            <a:t>1</a:t>
          </a:r>
          <a:endParaRPr lang="en-US" sz="3100" kern="1200" dirty="0"/>
        </a:p>
      </dsp:txBody>
      <dsp:txXfrm rot="-5400000">
        <a:off x="0" y="554579"/>
        <a:ext cx="1105044" cy="473590"/>
      </dsp:txXfrm>
    </dsp:sp>
    <dsp:sp modelId="{5AFFD17B-2393-46A5-A292-CD1A6EB53D7A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</a:t>
          </a:r>
          <a:r>
            <a:rPr lang="en-US" sz="1800" kern="1200" dirty="0">
              <a:latin typeface="Calibri"/>
              <a:cs typeface="Calibri"/>
            </a:rPr>
            <a:t>he advertisements for memberships can be targeted from the month of April to October to get attention of casual bikers.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/>
              <a:cs typeface="Calibri"/>
            </a:rPr>
            <a:t>These months casual bikers uses the bikes for longer duration as compared to  member bikers.</a:t>
          </a:r>
        </a:p>
      </dsp:txBody>
      <dsp:txXfrm rot="-5400000">
        <a:off x="1105044" y="52149"/>
        <a:ext cx="9360464" cy="925930"/>
      </dsp:txXfrm>
    </dsp:sp>
    <dsp:sp modelId="{4259188B-A1FD-4E5F-8FCD-A04D6C3E511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/>
              <a:cs typeface="Calibri"/>
            </a:rPr>
            <a:t>2</a:t>
          </a:r>
        </a:p>
      </dsp:txBody>
      <dsp:txXfrm rot="-5400000">
        <a:off x="0" y="1938873"/>
        <a:ext cx="1105044" cy="473590"/>
      </dsp:txXfrm>
    </dsp:sp>
    <dsp:sp modelId="{FA857A24-0662-4474-A63A-3634E764869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/>
              <a:cs typeface="Calibri"/>
            </a:rPr>
            <a:t>Casual bikers prefer docked bike much more than electric bike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/>
              <a:cs typeface="Calibri"/>
            </a:rPr>
            <a:t>the ads focusing on  docked bikes might be more profitable</a:t>
          </a:r>
        </a:p>
      </dsp:txBody>
      <dsp:txXfrm rot="-5400000">
        <a:off x="1105044" y="1436443"/>
        <a:ext cx="9360464" cy="925930"/>
      </dsp:txXfrm>
    </dsp:sp>
    <dsp:sp modelId="{396D9A65-5E95-47A7-A126-6E4815113904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 Light" panose="020F0302020204030204"/>
            </a:rPr>
            <a:t>3</a:t>
          </a:r>
          <a:endParaRPr lang="en-US" sz="3100" kern="1200" dirty="0"/>
        </a:p>
      </dsp:txBody>
      <dsp:txXfrm rot="-5400000">
        <a:off x="0" y="3323167"/>
        <a:ext cx="1105044" cy="473590"/>
      </dsp:txXfrm>
    </dsp:sp>
    <dsp:sp modelId="{F9DB8C10-89C7-42E6-AB62-755574567AFA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/>
              <a:cs typeface="Calibri"/>
            </a:rPr>
            <a:t>Initial in-place advertisements for memberships can be run in the 10 most popular start and end destinations of the bikers</a:t>
          </a:r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F3C9-FF0E-4145-AE71-4F1909F3836D}" type="datetimeFigureOut"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2F864-C6D3-41AA-91FF-909C7EF626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*This shows that casual riders usually books the bike for longer rides as compared to member riders.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F864-C6D3-41AA-91FF-909C7EF62694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duration of activity of casual bikers is much higher than member bikers during these periods.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behavior of activity in the first quarter and end of the year, is the same for all bikers.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F864-C6D3-41AA-91FF-909C7EF62694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3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 top 10 station names popular among casual bikers.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F864-C6D3-41AA-91FF-909C7EF62694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5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5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7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4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6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0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0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2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231" y="819517"/>
            <a:ext cx="9144000" cy="337185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HOW TO INCREASE ANNUAL MEMBERSHIP AMONG CASUAL BIKERS.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692" y="463757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cs typeface="Calibri"/>
              </a:rPr>
              <a:t>By </a:t>
            </a:r>
            <a:r>
              <a:rPr lang="en-US" dirty="0" err="1">
                <a:cs typeface="Calibri"/>
              </a:rPr>
              <a:t>Songhita</a:t>
            </a:r>
            <a:r>
              <a:rPr lang="en-US" dirty="0">
                <a:cs typeface="Calibri"/>
              </a:rPr>
              <a:t> Misra,</a:t>
            </a:r>
            <a:endParaRPr lang="en-US"/>
          </a:p>
          <a:p>
            <a:pPr algn="r"/>
            <a:r>
              <a:rPr lang="en-US" dirty="0">
                <a:cs typeface="Calibri"/>
              </a:rPr>
              <a:t>Date: 08-11-2022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FFB-BC0A-4295-8689-64BB4A46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6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cs typeface="Calibri Light"/>
              </a:rPr>
              <a:t>Recommendations 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62183CC7-B72E-3580-445B-0021233365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03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AA5A-A5B2-21FE-F67F-B0C18437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7" y="2598208"/>
            <a:ext cx="10515600" cy="13255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cs typeface="Calibri Light"/>
              </a:rPr>
              <a:t>Thank You...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41714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EFFE-4486-C31D-A6ED-1C74EB68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897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cs typeface="Calibri Light"/>
              </a:rPr>
              <a:t>Business Task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7396377-3E62-96FE-CDFE-3510175B40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07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7454-A519-7ED0-5214-F119CC29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98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cs typeface="Calibri Light"/>
              </a:rPr>
              <a:t>Data Source Details And Tools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7D63-FBC0-5745-2EE0-93C6B8E1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Link:</a:t>
            </a:r>
            <a:r>
              <a:rPr lang="en-US" dirty="0">
                <a:ea typeface="+mn-lt"/>
                <a:cs typeface="+mn-lt"/>
                <a:hlinkClick r:id="rId2"/>
              </a:rPr>
              <a:t>https://divvy-tripdata.s3.amazonaws.com/index.html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Dataset year: 2020</a:t>
            </a:r>
          </a:p>
          <a:p>
            <a:r>
              <a:rPr lang="en-US" dirty="0">
                <a:cs typeface="Calibri"/>
              </a:rPr>
              <a:t>License:</a:t>
            </a:r>
            <a:r>
              <a:rPr lang="en-US" dirty="0">
                <a:ea typeface="+mn-lt"/>
                <a:cs typeface="+mn-lt"/>
                <a:hlinkClick r:id="rId3"/>
              </a:rPr>
              <a:t>https://ride.divvybikes.com/data-license-agreement</a:t>
            </a:r>
          </a:p>
          <a:p>
            <a:r>
              <a:rPr lang="en-US" dirty="0">
                <a:cs typeface="Calibri"/>
              </a:rPr>
              <a:t>Data manipulation and cleaning platform: </a:t>
            </a:r>
            <a:r>
              <a:rPr lang="en-US" dirty="0" err="1">
                <a:cs typeface="Calibri"/>
              </a:rPr>
              <a:t>Bigquery</a:t>
            </a:r>
            <a:r>
              <a:rPr lang="en-US" dirty="0">
                <a:cs typeface="Calibri"/>
              </a:rPr>
              <a:t> SQL workspace, Google Spreadsheet</a:t>
            </a:r>
          </a:p>
          <a:p>
            <a:r>
              <a:rPr lang="en-US" dirty="0">
                <a:cs typeface="Calibri"/>
              </a:rPr>
              <a:t>Data visualization platform: Tableau, </a:t>
            </a:r>
            <a:r>
              <a:rPr lang="en-US" dirty="0">
                <a:ea typeface="+mn-lt"/>
                <a:cs typeface="+mn-lt"/>
              </a:rPr>
              <a:t>Google Spreadsheet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66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FFF2-2A5A-128A-F914-0581EED3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2767" cy="76464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cs typeface="Calibri Light"/>
              </a:rPr>
              <a:t>Key Observations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C0A9-130C-1D9E-8F05-3C7AB491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72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Out of the total population, 37.6% of the riders are casual riders while 62.4% of the total population is member riders</a:t>
            </a:r>
            <a:endParaRPr lang="en-US"/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16767915-E6F6-7E6C-E636-FD5CCF8C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861" y="1857972"/>
            <a:ext cx="5898660" cy="368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17450610-311F-F74D-E6B3-655EBADB3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6047" y="1871625"/>
            <a:ext cx="5953369" cy="3673184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78FC4D-6D37-8842-144B-DCCB9A8AC4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17293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2. However, duration of rides by casual rider is much higher than member riders. The duration of casual rider is 31% higher than member riders over the last 1 year.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D807DE-483C-B7B8-1AF7-C11494EA8E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282767" cy="7646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 Light"/>
              </a:rPr>
              <a:t>Key Observations..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4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B99C-37F6-FAE6-7405-4F0CF993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92"/>
            <a:ext cx="10886830" cy="795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The casual bikers and members are most active in the last spring and summer seasons. And the activity gradually decreases through the winters.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07B09C8-6FA9-80FD-5692-3529B3854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84" y="2411034"/>
            <a:ext cx="8881532" cy="40361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A375219-1203-C6B6-7981-3D24F77D11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282767" cy="7646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 Light"/>
              </a:rPr>
              <a:t>Key Observations..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9B7E-1D22-1DD3-6811-D941CA1A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98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Based on duration: Both casual bikers and member bikers prefer docked bike much more than electric bikes.</a:t>
            </a:r>
            <a:endParaRPr lang="en-US" dirty="0"/>
          </a:p>
        </p:txBody>
      </p:sp>
      <p:pic>
        <p:nvPicPr>
          <p:cNvPr id="4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41E1A3B0-82A5-9C31-CFD0-C11DE880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234" y="1413866"/>
            <a:ext cx="6182782" cy="49933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673C25B-CA54-70C4-6BE3-3AC1CF836C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282767" cy="7646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 Light"/>
              </a:rPr>
              <a:t>Key Observations..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E607B-235C-E2C5-1D62-362E9565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26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Based on counts: Both casual bikers and member bikers prefer docked bike much more than electric bikes.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17F0E47-1022-C1FD-E44B-6FD60E6D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83" y="1437894"/>
            <a:ext cx="6457950" cy="39822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6CBBCF0-9B18-21FF-D7BF-5278EB94B5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282767" cy="7646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 Light"/>
              </a:rPr>
              <a:t>Key Observations..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7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F725-4563-0F75-99FE-0B058BDE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958"/>
            <a:ext cx="10515600" cy="509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Top 10 Start and End station names</a:t>
            </a:r>
            <a:endParaRPr lang="en-US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C963442-E1FE-0532-C360-90822115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67" y="1879631"/>
            <a:ext cx="5060950" cy="4844988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F8FD7C5-8B3B-17F6-4C5D-8B1C70B89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233" y="2017214"/>
            <a:ext cx="4859866" cy="465448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706CB97-5CD8-5F27-1C76-63E350451C2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282767" cy="7646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 Light"/>
              </a:rPr>
              <a:t>Key Observations..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1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HOW TO INCREASE ANNUAL MEMBERSHIP AMONG CASUAL BIKERS. A Case Study</vt:lpstr>
      <vt:lpstr>Business Task</vt:lpstr>
      <vt:lpstr>Data Source Details And Tools Used</vt:lpstr>
      <vt:lpstr>Key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 </vt:lpstr>
      <vt:lpstr>Thank You...  Any questions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263</cp:revision>
  <dcterms:created xsi:type="dcterms:W3CDTF">2022-08-11T17:46:43Z</dcterms:created>
  <dcterms:modified xsi:type="dcterms:W3CDTF">2022-08-11T19:18:11Z</dcterms:modified>
</cp:coreProperties>
</file>