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2" r:id="rId5"/>
    <p:sldId id="257" r:id="rId6"/>
    <p:sldId id="263" r:id="rId7"/>
    <p:sldId id="270" r:id="rId8"/>
    <p:sldId id="264" r:id="rId9"/>
    <p:sldId id="271" r:id="rId10"/>
    <p:sldId id="265" r:id="rId11"/>
    <p:sldId id="277" r:id="rId12"/>
    <p:sldId id="278" r:id="rId13"/>
    <p:sldId id="261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172"/>
  </p:normalViewPr>
  <p:slideViewPr>
    <p:cSldViewPr snapToGrid="0" snapToObjects="1">
      <p:cViewPr varScale="1">
        <p:scale>
          <a:sx n="89" d="100"/>
          <a:sy n="89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B650-083C-2C4B-B9FF-A418336314C6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CC40-6B1C-F54D-9573-F2E99A08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solve a data science problem very shortly.</a:t>
            </a:r>
          </a:p>
          <a:p>
            <a:r>
              <a:rPr lang="en-US" dirty="0"/>
              <a:t>But before, we get to that I want to give you an taste of what I think data science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4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Interdisciplinary: requires the study of more than one domain.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Interdisciplinary: requires the study of more than one domain.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Interdisciplinary: requires the study of more than one domain. </a:t>
            </a:r>
          </a:p>
          <a:p>
            <a:r>
              <a:rPr lang="en-US" dirty="0"/>
              <a:t>Scientific: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this question I consulted a reliable, open source </a:t>
            </a:r>
          </a:p>
          <a:p>
            <a:r>
              <a:rPr lang="en-US" dirty="0"/>
              <a:t>place on the internet called Wikipedia.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9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according to Wikipedia…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this definition is 100% correct.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I had a look at a more fun part of the internet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called twitter to find out what people were saying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data scientists and what they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of course totally 100% false. </a:t>
            </a:r>
          </a:p>
          <a:p>
            <a:r>
              <a:rPr lang="en-US" dirty="0"/>
              <a:t>You can use any platform or operating system </a:t>
            </a:r>
          </a:p>
          <a:p>
            <a:r>
              <a:rPr lang="en-US" dirty="0"/>
              <a:t>or cloud provider of your choice to do the data science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one is half true. Because you could live </a:t>
            </a:r>
          </a:p>
          <a:p>
            <a:r>
              <a:rPr lang="en-US" dirty="0"/>
              <a:t>anywhere with an internet connection and do </a:t>
            </a:r>
          </a:p>
          <a:p>
            <a:r>
              <a:rPr lang="en-US" dirty="0"/>
              <a:t>The data science work.</a:t>
            </a:r>
          </a:p>
          <a:p>
            <a:r>
              <a:rPr lang="en-US" dirty="0"/>
              <a:t>And I think that you can’t do data science </a:t>
            </a:r>
          </a:p>
          <a:p>
            <a:r>
              <a:rPr lang="en-US" dirty="0"/>
              <a:t>Without Statistics.</a:t>
            </a:r>
          </a:p>
          <a:p>
            <a:r>
              <a:rPr lang="en-US" dirty="0"/>
              <a:t>There is Statistics at the beginning, middle and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favorite answer for who is a </a:t>
            </a:r>
          </a:p>
          <a:p>
            <a:r>
              <a:rPr lang="en-US" dirty="0"/>
              <a:t>Data scientist.</a:t>
            </a:r>
          </a:p>
          <a:p>
            <a:r>
              <a:rPr lang="en-US" dirty="0"/>
              <a:t>It says,…</a:t>
            </a:r>
          </a:p>
          <a:p>
            <a:endParaRPr lang="en-US" dirty="0"/>
          </a:p>
          <a:p>
            <a:r>
              <a:rPr lang="en-US" dirty="0"/>
              <a:t>This answer makes a point that I think is very valid.</a:t>
            </a:r>
          </a:p>
          <a:p>
            <a:r>
              <a:rPr lang="en-US" dirty="0"/>
              <a:t>That until recently we did not have a description for </a:t>
            </a:r>
          </a:p>
          <a:p>
            <a:r>
              <a:rPr lang="en-US" dirty="0"/>
              <a:t>professionals that did data science work. </a:t>
            </a:r>
          </a:p>
          <a:p>
            <a:endParaRPr lang="en-US" dirty="0"/>
          </a:p>
          <a:p>
            <a:r>
              <a:rPr lang="en-US" dirty="0"/>
              <a:t>By recently I mean the 2010s which is </a:t>
            </a:r>
          </a:p>
          <a:p>
            <a:r>
              <a:rPr lang="en-US" dirty="0"/>
              <a:t>when this role really exploded.</a:t>
            </a:r>
          </a:p>
          <a:p>
            <a:endParaRPr lang="en-US" dirty="0"/>
          </a:p>
          <a:p>
            <a:r>
              <a:rPr lang="en-US" dirty="0"/>
              <a:t>This is partly because people all over the</a:t>
            </a:r>
          </a:p>
          <a:p>
            <a:r>
              <a:rPr lang="en-US" dirty="0"/>
              <a:t>world started to carry a small device which is the smart phone. </a:t>
            </a:r>
          </a:p>
          <a:p>
            <a:r>
              <a:rPr lang="en-US" dirty="0"/>
              <a:t>Which in turn gave companies the access to tons </a:t>
            </a:r>
          </a:p>
          <a:p>
            <a:r>
              <a:rPr lang="en-US" dirty="0"/>
              <a:t>of data to experiment and play with. And this was not possible earlier.</a:t>
            </a:r>
          </a:p>
          <a:p>
            <a:endParaRPr lang="en-US" dirty="0"/>
          </a:p>
          <a:p>
            <a:r>
              <a:rPr lang="en-US" dirty="0"/>
              <a:t>And I want to make an important point here. </a:t>
            </a:r>
          </a:p>
          <a:p>
            <a:r>
              <a:rPr lang="en-US" dirty="0"/>
              <a:t>Which is that data science work is not new, it has </a:t>
            </a:r>
          </a:p>
          <a:p>
            <a:r>
              <a:rPr lang="en-US" dirty="0"/>
              <a:t>been studied ever since the 1950s. But theoretically. </a:t>
            </a:r>
          </a:p>
          <a:p>
            <a:r>
              <a:rPr lang="en-US" dirty="0"/>
              <a:t>And applications in the real world were not feasible. </a:t>
            </a:r>
          </a:p>
          <a:p>
            <a:r>
              <a:rPr lang="en-US" dirty="0"/>
              <a:t>But that changed when smart phones became ubiquitous. </a:t>
            </a:r>
          </a:p>
          <a:p>
            <a:r>
              <a:rPr lang="en-US" dirty="0"/>
              <a:t>Models could be trained with the millions of data points </a:t>
            </a:r>
          </a:p>
          <a:p>
            <a:r>
              <a:rPr lang="en-US" dirty="0"/>
              <a:t>companies were collecting so that models could </a:t>
            </a:r>
          </a:p>
          <a:p>
            <a:r>
              <a:rPr lang="en-US" dirty="0"/>
              <a:t>generalize better and predictions had higher accuracy than before.   </a:t>
            </a:r>
          </a:p>
          <a:p>
            <a:endParaRPr lang="en-US" dirty="0"/>
          </a:p>
          <a:p>
            <a:r>
              <a:rPr lang="en-US" dirty="0"/>
              <a:t>With that short history lesson out of the way, I will be stopping the memes.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0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I lied, but this is a favorite of mine. </a:t>
            </a:r>
          </a:p>
          <a:p>
            <a:r>
              <a:rPr lang="en-US" dirty="0"/>
              <a:t>It’s funny because there is a element of truth here.</a:t>
            </a:r>
          </a:p>
          <a:p>
            <a:endParaRPr lang="en-US" dirty="0"/>
          </a:p>
          <a:p>
            <a:r>
              <a:rPr lang="en-US" dirty="0"/>
              <a:t>The truth is that we’ve been using statistics for 100s of years. </a:t>
            </a:r>
          </a:p>
          <a:p>
            <a:r>
              <a:rPr lang="en-US" dirty="0"/>
              <a:t>According to </a:t>
            </a:r>
            <a:r>
              <a:rPr lang="en-US" dirty="0" err="1"/>
              <a:t>wikipedia</a:t>
            </a:r>
            <a:r>
              <a:rPr lang="en-US" dirty="0"/>
              <a:t> (https://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History_of_statistics</a:t>
            </a:r>
            <a:r>
              <a:rPr lang="en-US" dirty="0"/>
              <a:t>) </a:t>
            </a:r>
          </a:p>
          <a:p>
            <a:r>
              <a:rPr lang="en-US" dirty="0"/>
              <a:t>modern statistics began to get popular in the 18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endParaRPr lang="en-US" dirty="0"/>
          </a:p>
          <a:p>
            <a:r>
              <a:rPr lang="en-US" dirty="0"/>
              <a:t>What helped drive the popularization of data science in the</a:t>
            </a:r>
          </a:p>
          <a:p>
            <a:r>
              <a:rPr lang="en-US" dirty="0"/>
              <a:t>last decade is the widespread use of smart </a:t>
            </a:r>
          </a:p>
          <a:p>
            <a:r>
              <a:rPr lang="en-US" dirty="0"/>
              <a:t>phone like I mentioned in the previous slide.</a:t>
            </a:r>
          </a:p>
          <a:p>
            <a:endParaRPr lang="en-US" dirty="0"/>
          </a:p>
          <a:p>
            <a:r>
              <a:rPr lang="en-US" dirty="0"/>
              <a:t>And the second major reason for the popularity is </a:t>
            </a:r>
          </a:p>
          <a:p>
            <a:r>
              <a:rPr lang="en-US" dirty="0"/>
              <a:t>how cheap computing became. Universities and Companies could</a:t>
            </a:r>
          </a:p>
          <a:p>
            <a:r>
              <a:rPr lang="en-US" dirty="0"/>
              <a:t>Afford faster processors and GPUs overtime.</a:t>
            </a:r>
          </a:p>
          <a:p>
            <a:r>
              <a:rPr lang="en-US" dirty="0"/>
              <a:t>As computing became more accessible and cheaper we </a:t>
            </a:r>
          </a:p>
          <a:p>
            <a:r>
              <a:rPr lang="en-US" dirty="0"/>
              <a:t>Were able to train models faster and with larger data sets.</a:t>
            </a:r>
          </a:p>
          <a:p>
            <a:r>
              <a:rPr lang="en-US" dirty="0"/>
              <a:t>This took ML and AI out of research labs and put it in applications like </a:t>
            </a:r>
          </a:p>
          <a:p>
            <a:r>
              <a:rPr lang="en-US" dirty="0"/>
              <a:t>Recommendation engines, facial recognition, and fraud detection.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I move on. </a:t>
            </a:r>
          </a:p>
          <a:p>
            <a:r>
              <a:rPr lang="en-US" dirty="0"/>
              <a:t>I don’t want you to think of ML or AI as a rebranding of statistics.</a:t>
            </a:r>
          </a:p>
          <a:p>
            <a:r>
              <a:rPr lang="en-US" dirty="0"/>
              <a:t>At the end of the day statistics, ML, AI are just different tools. </a:t>
            </a:r>
          </a:p>
          <a:p>
            <a:r>
              <a:rPr lang="en-US" dirty="0"/>
              <a:t>As a company investing in technology you want to have </a:t>
            </a:r>
          </a:p>
          <a:p>
            <a:r>
              <a:rPr lang="en-US" dirty="0"/>
              <a:t>Different tools in your tool box. So that when you are facing a </a:t>
            </a:r>
          </a:p>
          <a:p>
            <a:r>
              <a:rPr lang="en-US" dirty="0"/>
              <a:t>Problem you can look into your toolbox and pick the most </a:t>
            </a:r>
          </a:p>
          <a:p>
            <a:r>
              <a:rPr lang="en-US" dirty="0"/>
              <a:t>Appropriate tool for the job.</a:t>
            </a:r>
          </a:p>
          <a:p>
            <a:endParaRPr lang="en-US" dirty="0"/>
          </a:p>
          <a:p>
            <a:r>
              <a:rPr lang="en-US" dirty="0"/>
              <a:t>And that’s is why being a data scientist is so exciting- </a:t>
            </a:r>
          </a:p>
          <a:p>
            <a:r>
              <a:rPr lang="en-US" dirty="0"/>
              <a:t>You get to decide which problems you care about and</a:t>
            </a:r>
          </a:p>
          <a:p>
            <a:r>
              <a:rPr lang="en-US" dirty="0"/>
              <a:t>Specialize in the tools that help you solve those problems.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major component of data science. </a:t>
            </a:r>
          </a:p>
          <a:p>
            <a:r>
              <a:rPr lang="en-US" dirty="0"/>
              <a:t>Any my personal favorite and how I got started with data science. </a:t>
            </a:r>
          </a:p>
          <a:p>
            <a:r>
              <a:rPr lang="en-US" dirty="0"/>
              <a:t>So let’s check out our trusty website for a definition.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0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of a human child’s brain at this point.</a:t>
            </a:r>
          </a:p>
          <a:p>
            <a:r>
              <a:rPr lang="en-US" dirty="0"/>
              <a:t>And how the child learns by observation.</a:t>
            </a:r>
          </a:p>
          <a:p>
            <a:r>
              <a:rPr lang="en-US" dirty="0"/>
              <a:t>Over time the child observes more and more </a:t>
            </a:r>
          </a:p>
          <a:p>
            <a:r>
              <a:rPr lang="en-US" dirty="0"/>
              <a:t>Data points and is able to answers questions </a:t>
            </a:r>
          </a:p>
          <a:p>
            <a:r>
              <a:rPr lang="en-US" dirty="0"/>
              <a:t>More correctly or in other words with a higher accuracy.</a:t>
            </a:r>
          </a:p>
          <a:p>
            <a:r>
              <a:rPr lang="en-US" dirty="0"/>
              <a:t>For example the child might call everything that is red and</a:t>
            </a:r>
          </a:p>
          <a:p>
            <a:r>
              <a:rPr lang="en-US" dirty="0"/>
              <a:t>Spherical an apple at the start. But over time as the child</a:t>
            </a:r>
          </a:p>
          <a:p>
            <a:r>
              <a:rPr lang="en-US" dirty="0"/>
              <a:t>Interacts with more objects the child learns that something</a:t>
            </a:r>
          </a:p>
          <a:p>
            <a:r>
              <a:rPr lang="en-US" dirty="0"/>
              <a:t>Is a red ball v/s a red apple.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CC40-6B1C-F54D-9573-F2E99A08D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FEDB-C040-EF45-B0EA-854D19C66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FED41-F594-F24F-99A7-D408458F1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EFE9-6AF1-F841-B7B2-F1081880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8916-1B70-0149-92A5-3222EB9E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36C4-7B66-024F-8849-E798EC3E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5BB6-B803-8A48-805C-2DABEB43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0EAF1-9476-B445-95B1-6D597C28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AAD8-5E85-014B-B02B-16175DDB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1C24-DE79-EC49-A646-ABF4471E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238B-86EF-C648-A132-1CEF60AA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011B4-2658-B043-AE2F-D735ADC5B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90048-670C-E544-A008-EC7A7E6E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11E07-EE2C-F142-B34F-5567ACF0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7B55-64C0-F844-A4C2-05FE5194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5AF8A-0FB9-6743-8D0E-B5070D98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D321-82CE-BA48-A730-7532B831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AC79-1EBF-F043-8C59-9C4AC849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9771-C53B-2A4B-BBFB-74D14284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F7CF-F881-D442-B08B-AAB90668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6622-E043-CD43-B9E4-F0258B44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F360-2333-804A-A3F7-7468083F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CB6E-8BF5-DA42-8EF8-1016FA49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4D39-3445-D845-A76D-9467C08B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BB99-98A9-B047-A9D6-53D5164D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EC201-54E0-8B43-95F9-0DF321FC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2216-3D84-DB45-87D1-F7662C8A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FC3D-E11E-6D46-B6E1-3D30F0C6B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0FBDF-09E6-224B-8791-C7188CDE3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BC309-E3F4-DB43-84CE-581F5384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989DC-1842-A649-A3C9-AA89DD8D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F7DA7-BAA0-2C4B-A031-4978040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0BD9-4D8D-6A4D-A97C-67461395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4DE7-10A4-E942-8264-D9EB94F6D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255F8-998E-6F48-998B-6BF9D65B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089D7-9367-834F-899F-76FBFE39E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F9C2-BA97-EF4B-A28D-04CAF4A0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797C2-80AB-A54D-AD80-25041F94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70F97-0125-254A-AFB6-CDEC9917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7631D-C849-1B46-A298-9154D290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861F-5A9A-EA4C-A893-B04712B0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EFEED-DC32-1546-8CDE-A63DDE0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8F118-11E2-E640-BA27-F25B896E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29DD6-00C5-BA42-80A8-FEE54F68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C3AF9-73DB-9D4B-B3C8-0BCB225C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A1767-850B-AC45-A3DD-1E55AC24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CEE7A-5805-5D4B-AD63-4ED45432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B9B-06C7-2A42-86C6-CC415DB0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5185-914A-594F-AD50-B93B3BBE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8CA43-B444-8446-A98B-BAA33941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910AF-41AC-A440-B754-0A9169C3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95059-D854-4149-A1DB-D1AD0C90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68C2D-B18E-124B-8535-6F295F11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0BA7-9515-4849-A7EB-8714B844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ABDAF-293B-CA48-87A9-49E482DF1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B319E-1D01-4041-925F-48BE3BF80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6201B-F29E-BE43-93D0-6E7299A1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520B4-6D38-4E4A-859C-8DEF73EB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6BEA-0A70-C946-9E9B-95A97FB0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3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A13FE-A15A-DC44-A41E-94540325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95453-57A5-A841-9B5B-D3646902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F105-84B9-7D43-B35E-11F01B6FA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37E4-3D85-614C-8253-709D5EFA93B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C316-2E41-5745-A298-A95AA286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C73A-EF75-0242-BD68-D372DAC4A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909C6-CBDF-FC4A-9D95-504242E1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cmoots/status/42931828786477056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5DD0-4B4A-1546-8819-70586313F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1F23B-44CD-FE4F-B64D-FA28F9695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128734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1CF-C724-3E4E-90FF-E1E51BE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66D-9AD2-F444-8034-CD6E24B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sz="3600" i="1" dirty="0"/>
          </a:p>
          <a:p>
            <a:pPr marL="0" indent="0">
              <a:buNone/>
            </a:pPr>
            <a:endParaRPr lang="en-CA" sz="3600" i="1" dirty="0"/>
          </a:p>
          <a:p>
            <a:pPr marL="0" indent="0">
              <a:buNone/>
            </a:pPr>
            <a:r>
              <a:rPr lang="en-CA" sz="3600" i="1" dirty="0"/>
              <a:t>“Machine learning (ML) is the study of </a:t>
            </a:r>
            <a:r>
              <a:rPr lang="en-CA" sz="3600" b="1" i="1" dirty="0"/>
              <a:t>computer algorithms</a:t>
            </a:r>
            <a:r>
              <a:rPr lang="en-CA" sz="3600" i="1" dirty="0"/>
              <a:t> that can </a:t>
            </a:r>
            <a:r>
              <a:rPr lang="en-CA" sz="3600" b="1" i="1" dirty="0"/>
              <a:t>improve automatically </a:t>
            </a:r>
            <a:r>
              <a:rPr lang="en-CA" sz="3600" i="1" dirty="0"/>
              <a:t>through experience and by the use of </a:t>
            </a:r>
            <a:r>
              <a:rPr lang="en-CA" sz="3600" b="1" i="1" dirty="0"/>
              <a:t>data</a:t>
            </a:r>
            <a:r>
              <a:rPr lang="en-CA" sz="3600" i="1" dirty="0"/>
              <a:t>.”</a:t>
            </a:r>
          </a:p>
          <a:p>
            <a:pPr marL="0" indent="0" algn="r">
              <a:buNone/>
            </a:pPr>
            <a:r>
              <a:rPr lang="en-CA" sz="2000" i="1" dirty="0"/>
              <a:t>- Wikipedia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0426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1CF-C724-3E4E-90FF-E1E51BE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66D-9AD2-F444-8034-CD6E24B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Titanic Dataset on Kaggle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i="1" dirty="0"/>
              <a:t>https://</a:t>
            </a:r>
            <a:r>
              <a:rPr lang="en-US" i="1" dirty="0" err="1"/>
              <a:t>www.kaggle.com</a:t>
            </a:r>
            <a:r>
              <a:rPr lang="en-US" i="1" dirty="0"/>
              <a:t>/c/titanic/</a:t>
            </a:r>
          </a:p>
        </p:txBody>
      </p:sp>
    </p:spTree>
    <p:extLst>
      <p:ext uri="{BB962C8B-B14F-4D97-AF65-F5344CB8AC3E}">
        <p14:creationId xmlns:p14="http://schemas.microsoft.com/office/powerpoint/2010/main" val="27746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1CF-C724-3E4E-90FF-E1E51BE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66D-9AD2-F444-8034-CD6E24B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Titanic Dataset on Kaggle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i="1" dirty="0"/>
              <a:t>https://www.kaggle.com/c/titanic/</a:t>
            </a:r>
          </a:p>
          <a:p>
            <a:pPr marL="0" indent="0">
              <a:buNone/>
            </a:pPr>
            <a:r>
              <a:rPr lang="en-US" i="1" dirty="0"/>
              <a:t>	-Will a given passenger survive or not?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Hypothesis: We can </a:t>
            </a:r>
            <a:r>
              <a:rPr lang="en-CA" b="1" dirty="0"/>
              <a:t>Predict survival on the Titanic based on </a:t>
            </a:r>
            <a:r>
              <a:rPr lang="en-CA" b="1" i="1" dirty="0"/>
              <a:t>Age, Sex, and Ticket Class</a:t>
            </a:r>
            <a:r>
              <a:rPr lang="en-CA" b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2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1CF-C724-3E4E-90FF-E1E51BE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66D-9AD2-F444-8034-CD6E24B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7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274E-8048-E441-BD01-6004F5AD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Data Science?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FE1780-51A0-7C44-B73B-545B98470E6B}"/>
              </a:ext>
            </a:extLst>
          </p:cNvPr>
          <p:cNvSpPr/>
          <p:nvPr/>
        </p:nvSpPr>
        <p:spPr>
          <a:xfrm>
            <a:off x="4364636" y="1690688"/>
            <a:ext cx="3462728" cy="346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  <a:p>
            <a:pPr algn="ctr"/>
            <a:r>
              <a:rPr lang="en-US" dirty="0"/>
              <a:t> Science</a:t>
            </a:r>
          </a:p>
          <a:p>
            <a:pPr algn="ctr"/>
            <a:r>
              <a:rPr lang="en-US" dirty="0"/>
              <a:t> and </a:t>
            </a:r>
          </a:p>
          <a:p>
            <a:pPr algn="ctr"/>
            <a:r>
              <a:rPr lang="en-US" dirty="0"/>
              <a:t>Programming </a:t>
            </a:r>
          </a:p>
          <a:p>
            <a:pPr algn="ctr"/>
            <a:r>
              <a:rPr lang="en-US" dirty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837195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274E-8048-E441-BD01-6004F5AD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Data Science?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FE1780-51A0-7C44-B73B-545B98470E6B}"/>
              </a:ext>
            </a:extLst>
          </p:cNvPr>
          <p:cNvSpPr/>
          <p:nvPr/>
        </p:nvSpPr>
        <p:spPr>
          <a:xfrm>
            <a:off x="4364636" y="1690688"/>
            <a:ext cx="3462728" cy="346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  <a:p>
            <a:pPr algn="ctr"/>
            <a:r>
              <a:rPr lang="en-US" dirty="0"/>
              <a:t>Science 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Programming </a:t>
            </a:r>
          </a:p>
          <a:p>
            <a:pPr algn="ctr"/>
            <a:r>
              <a:rPr lang="en-US" dirty="0"/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4F20BB-F643-F648-AFBF-E17B3266DBDA}"/>
              </a:ext>
            </a:extLst>
          </p:cNvPr>
          <p:cNvSpPr/>
          <p:nvPr/>
        </p:nvSpPr>
        <p:spPr>
          <a:xfrm>
            <a:off x="4741889" y="3102263"/>
            <a:ext cx="3462728" cy="346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Business </a:t>
            </a:r>
          </a:p>
          <a:p>
            <a:pPr algn="ctr"/>
            <a:r>
              <a:rPr lang="en-US" dirty="0"/>
              <a:t>Knowledge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52F87-1990-E646-8B43-F9D21E04DE6C}"/>
              </a:ext>
            </a:extLst>
          </p:cNvPr>
          <p:cNvSpPr txBox="1"/>
          <p:nvPr/>
        </p:nvSpPr>
        <p:spPr>
          <a:xfrm>
            <a:off x="4701919" y="4092315"/>
            <a:ext cx="155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</a:t>
            </a:r>
          </a:p>
          <a:p>
            <a:pPr algn="ctr"/>
            <a:r>
              <a:rPr lang="en-US" dirty="0"/>
              <a:t>Dev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EF6C59-D1AF-BC4B-A695-4FC6E2E1F93B}"/>
              </a:ext>
            </a:extLst>
          </p:cNvPr>
          <p:cNvSpPr/>
          <p:nvPr/>
        </p:nvSpPr>
        <p:spPr>
          <a:xfrm>
            <a:off x="5428953" y="1116069"/>
            <a:ext cx="3462728" cy="3462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Math 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Statistics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A03B2-649B-4340-B3BC-9DEE5FE35F4F}"/>
              </a:ext>
            </a:extLst>
          </p:cNvPr>
          <p:cNvSpPr txBox="1"/>
          <p:nvPr/>
        </p:nvSpPr>
        <p:spPr>
          <a:xfrm>
            <a:off x="6307737" y="3793433"/>
            <a:ext cx="155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07A6-E6DA-3348-A419-32029130BF36}"/>
              </a:ext>
            </a:extLst>
          </p:cNvPr>
          <p:cNvSpPr txBox="1"/>
          <p:nvPr/>
        </p:nvSpPr>
        <p:spPr>
          <a:xfrm>
            <a:off x="5181608" y="2416562"/>
            <a:ext cx="155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</a:t>
            </a:r>
          </a:p>
          <a:p>
            <a:pPr algn="ctr"/>
            <a:r>
              <a:rPr lang="en-US" dirty="0"/>
              <a:t>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A81F2-ABAA-6E4E-BB6B-7604B219C380}"/>
              </a:ext>
            </a:extLst>
          </p:cNvPr>
          <p:cNvSpPr txBox="1"/>
          <p:nvPr/>
        </p:nvSpPr>
        <p:spPr>
          <a:xfrm>
            <a:off x="5325256" y="3190685"/>
            <a:ext cx="155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3258158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12 0.01898 L -0.10612 -0.033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12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3" grpId="0"/>
      <p:bldP spid="7" grpId="0" animBg="1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1CF-C724-3E4E-90FF-E1E51BE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66D-9AD2-F444-8034-CD6E24B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“Data Science </a:t>
            </a:r>
            <a:r>
              <a:rPr lang="en-CA" sz="3600" i="1" dirty="0"/>
              <a:t>is an </a:t>
            </a:r>
            <a:r>
              <a:rPr lang="en-CA" sz="3600" b="1" i="1" dirty="0"/>
              <a:t>interdisciplinary</a:t>
            </a:r>
            <a:r>
              <a:rPr lang="en-CA" sz="3600" i="1" dirty="0"/>
              <a:t> field that uses </a:t>
            </a:r>
            <a:r>
              <a:rPr lang="en-CA" sz="3600" b="1" i="1" dirty="0"/>
              <a:t>scientific</a:t>
            </a:r>
            <a:r>
              <a:rPr lang="en-CA" sz="3600" i="1" dirty="0"/>
              <a:t> methods, processes, algorithms and systems to </a:t>
            </a:r>
            <a:r>
              <a:rPr lang="en-CA" sz="3600" b="1" i="1" dirty="0"/>
              <a:t>extract knowledge </a:t>
            </a:r>
            <a:r>
              <a:rPr lang="en-CA" sz="3600" i="1" dirty="0"/>
              <a:t>and insights from data.</a:t>
            </a:r>
            <a:r>
              <a:rPr lang="en-US" sz="3600" i="1" dirty="0"/>
              <a:t>”</a:t>
            </a:r>
          </a:p>
          <a:p>
            <a:pPr marL="0" indent="0" algn="r">
              <a:buNone/>
            </a:pPr>
            <a:r>
              <a:rPr lang="en-US" sz="2000" i="1" dirty="0"/>
              <a:t>- 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7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1CF-C724-3E4E-90FF-E1E51BE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66D-9AD2-F444-8034-CD6E24B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1CF-C724-3E4E-90FF-E1E51BE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66D-9AD2-F444-8034-CD6E24B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“Data Science </a:t>
            </a:r>
            <a:r>
              <a:rPr lang="en-CA" sz="3600" i="1" dirty="0"/>
              <a:t>is an </a:t>
            </a:r>
            <a:r>
              <a:rPr lang="en-CA" sz="3600" b="1" i="1" dirty="0"/>
              <a:t>interdisciplinary</a:t>
            </a:r>
            <a:r>
              <a:rPr lang="en-CA" sz="3600" i="1" dirty="0"/>
              <a:t> field that uses </a:t>
            </a:r>
            <a:r>
              <a:rPr lang="en-CA" sz="3600" b="1" i="1" dirty="0"/>
              <a:t>scientific</a:t>
            </a:r>
            <a:r>
              <a:rPr lang="en-CA" sz="3600" i="1" dirty="0"/>
              <a:t> methods, processes, algorithms and systems to </a:t>
            </a:r>
            <a:r>
              <a:rPr lang="en-CA" sz="3600" b="1" i="1" dirty="0"/>
              <a:t>extract knowledge </a:t>
            </a:r>
            <a:r>
              <a:rPr lang="en-CA" sz="3600" i="1" dirty="0"/>
              <a:t>and insights from data.</a:t>
            </a:r>
            <a:r>
              <a:rPr lang="en-US" sz="3600" i="1" dirty="0"/>
              <a:t>”</a:t>
            </a:r>
          </a:p>
          <a:p>
            <a:pPr marL="0" indent="0" algn="r">
              <a:buNone/>
            </a:pPr>
            <a:r>
              <a:rPr lang="en-US" sz="2000" i="1" dirty="0"/>
              <a:t>- 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C7B-B3FE-0146-92D4-53E7FF06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6F323-CD8C-F745-A7C0-27FB76E07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698750"/>
            <a:ext cx="7543800" cy="146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46D14-096A-9244-8EC3-505BCB3CE4E1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3"/>
                </a:solidFill>
              </a:rPr>
              <a:t>https://twitter.com/bigdataborat/status/372350993255518208?lang=</a:t>
            </a:r>
            <a:r>
              <a:rPr lang="en-US" sz="1000" dirty="0" err="1">
                <a:solidFill>
                  <a:schemeClr val="accent3"/>
                </a:solidFill>
              </a:rPr>
              <a:t>en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C7B-B3FE-0146-92D4-53E7FF06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 Data Scientist? 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A2EB863E-EB99-C746-BC3F-FC634267B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50" y="2482850"/>
            <a:ext cx="7531100" cy="189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BFA5B-F85D-8049-8239-5FBFF050F0C6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3"/>
                </a:solidFill>
              </a:rPr>
              <a:t>https://twitter.com/mcmoots/status/429318287864770560</a:t>
            </a:r>
          </a:p>
        </p:txBody>
      </p:sp>
    </p:spTree>
    <p:extLst>
      <p:ext uri="{BB962C8B-B14F-4D97-AF65-F5344CB8AC3E}">
        <p14:creationId xmlns:p14="http://schemas.microsoft.com/office/powerpoint/2010/main" val="355167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C7B-B3FE-0146-92D4-53E7FF06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 Data Scientist?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6B9EA-9F71-114D-8F93-E111AE33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2393950"/>
            <a:ext cx="7556500" cy="207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FBA716-8D4B-5647-81BC-09CA77CE1B23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3"/>
                </a:solidFill>
              </a:rPr>
              <a:t>https://twitter.com/josh_wills/status/198093512149958656</a:t>
            </a:r>
          </a:p>
        </p:txBody>
      </p:sp>
    </p:spTree>
    <p:extLst>
      <p:ext uri="{BB962C8B-B14F-4D97-AF65-F5344CB8AC3E}">
        <p14:creationId xmlns:p14="http://schemas.microsoft.com/office/powerpoint/2010/main" val="286925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C7B-B3FE-0146-92D4-53E7FF06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BA716-8D4B-5647-81BC-09CA77CE1B23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3"/>
                </a:solidFill>
              </a:rPr>
              <a:t>Meme source unknown. Based on an original comic by sandserif.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23806-B6A5-2844-9595-CED2003F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272" y="1349149"/>
            <a:ext cx="5385456" cy="526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0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1CF-C724-3E4E-90FF-E1E51BE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b="1" dirty="0"/>
              <a:t>tools”</a:t>
            </a:r>
            <a:r>
              <a:rPr lang="en-US" dirty="0"/>
              <a:t> in the 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66D-9AD2-F444-8034-CD6E24B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Machine Learning</a:t>
            </a:r>
          </a:p>
          <a:p>
            <a:pPr lvl="1"/>
            <a:r>
              <a:rPr lang="en-US" sz="3600" dirty="0"/>
              <a:t>Artificial Intelligence</a:t>
            </a:r>
          </a:p>
          <a:p>
            <a:pPr lvl="1"/>
            <a:r>
              <a:rPr lang="en-US" sz="3600" dirty="0"/>
              <a:t>Knowledge Discovery</a:t>
            </a:r>
          </a:p>
          <a:p>
            <a:pPr lvl="1"/>
            <a:r>
              <a:rPr lang="en-US" sz="3600" dirty="0"/>
              <a:t>Deep Learning</a:t>
            </a:r>
          </a:p>
          <a:p>
            <a:pPr lvl="1"/>
            <a:r>
              <a:rPr lang="en-US" sz="3600" dirty="0"/>
              <a:t>Statistical Learning</a:t>
            </a:r>
          </a:p>
          <a:p>
            <a:pPr lvl="1"/>
            <a:r>
              <a:rPr lang="en-US" sz="3600" dirty="0"/>
              <a:t>Data Mining</a:t>
            </a:r>
          </a:p>
          <a:p>
            <a:pPr lvl="1"/>
            <a:r>
              <a:rPr lang="en-US" sz="3600" dirty="0"/>
              <a:t>Natural Language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9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1CF-C724-3E4E-90FF-E1E51BE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b="1" dirty="0"/>
              <a:t>tools”</a:t>
            </a:r>
            <a:r>
              <a:rPr lang="en-US" dirty="0"/>
              <a:t> in the 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66D-9AD2-F444-8034-CD6E24B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b="1" dirty="0"/>
              <a:t>Machine Learning</a:t>
            </a:r>
          </a:p>
          <a:p>
            <a:pPr lvl="1"/>
            <a:r>
              <a:rPr lang="en-US" sz="3600" dirty="0"/>
              <a:t>Artificial Intelligence</a:t>
            </a:r>
          </a:p>
          <a:p>
            <a:pPr lvl="1"/>
            <a:r>
              <a:rPr lang="en-US" sz="3600" dirty="0"/>
              <a:t>Knowledge Discovery</a:t>
            </a:r>
          </a:p>
          <a:p>
            <a:pPr lvl="1"/>
            <a:r>
              <a:rPr lang="en-US" sz="3600" dirty="0"/>
              <a:t>Deep Learning</a:t>
            </a:r>
          </a:p>
          <a:p>
            <a:pPr lvl="1"/>
            <a:r>
              <a:rPr lang="en-US" sz="3600" dirty="0"/>
              <a:t>Statistical Learning</a:t>
            </a:r>
          </a:p>
          <a:p>
            <a:pPr lvl="1"/>
            <a:r>
              <a:rPr lang="en-US" sz="3600" dirty="0"/>
              <a:t>Data Mining</a:t>
            </a:r>
          </a:p>
          <a:p>
            <a:pPr lvl="1"/>
            <a:r>
              <a:rPr lang="en-US" sz="3600" dirty="0"/>
              <a:t>Natural Language Processing</a:t>
            </a:r>
          </a:p>
          <a:p>
            <a:pPr lvl="1"/>
            <a:endParaRPr lang="en-US" sz="3600" dirty="0"/>
          </a:p>
          <a:p>
            <a:pPr lvl="1"/>
            <a:endParaRPr lang="en-US" dirty="0"/>
          </a:p>
        </p:txBody>
      </p:sp>
      <p:pic>
        <p:nvPicPr>
          <p:cNvPr id="1026" name="Picture 2" descr="Stars Sparkles Sticker for iOS &amp;amp;amp; Android | GIPHY">
            <a:extLst>
              <a:ext uri="{FF2B5EF4-FFF2-40B4-BE49-F238E27FC236}">
                <a16:creationId xmlns:a16="http://schemas.microsoft.com/office/drawing/2014/main" id="{2783A5E8-3E7F-FB4D-8009-0C41032F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9" y="1690688"/>
            <a:ext cx="866774" cy="8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rs Sparkles Sticker for iOS &amp;amp;amp; Android | GIPHY">
            <a:extLst>
              <a:ext uri="{FF2B5EF4-FFF2-40B4-BE49-F238E27FC236}">
                <a16:creationId xmlns:a16="http://schemas.microsoft.com/office/drawing/2014/main" id="{2457F623-1330-E147-A203-9C3F8983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66774" cy="8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12199</TotalTime>
  <Words>1127</Words>
  <Application>Microsoft Macintosh PowerPoint</Application>
  <PresentationFormat>Widescreen</PresentationFormat>
  <Paragraphs>186</Paragraphs>
  <Slides>16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</vt:lpstr>
      <vt:lpstr>What is Data Science?</vt:lpstr>
      <vt:lpstr>What’s Data Science?</vt:lpstr>
      <vt:lpstr>What is Data Science? </vt:lpstr>
      <vt:lpstr>Who is a Data Scientist? </vt:lpstr>
      <vt:lpstr>Who is a Data Scientist? </vt:lpstr>
      <vt:lpstr>What is Data Science? </vt:lpstr>
      <vt:lpstr>The “tools” in the toolbox</vt:lpstr>
      <vt:lpstr>The “tools” in the toolbox</vt:lpstr>
      <vt:lpstr>Machine Learning</vt:lpstr>
      <vt:lpstr>Machine Learning</vt:lpstr>
      <vt:lpstr>Machine Learning</vt:lpstr>
      <vt:lpstr>PowerPoint Presentation</vt:lpstr>
      <vt:lpstr>What’s Data Science?</vt:lpstr>
      <vt:lpstr>What’s Data Science?</vt:lpstr>
      <vt:lpstr>What’s Data Science?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Rhea Rodrigues</dc:creator>
  <cp:lastModifiedBy>Rhea Rodrigues</cp:lastModifiedBy>
  <cp:revision>6</cp:revision>
  <dcterms:created xsi:type="dcterms:W3CDTF">2022-03-06T18:51:44Z</dcterms:created>
  <dcterms:modified xsi:type="dcterms:W3CDTF">2022-03-15T06:11:07Z</dcterms:modified>
</cp:coreProperties>
</file>