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8" r:id="rId3"/>
    <p:sldId id="336" r:id="rId5"/>
    <p:sldId id="333" r:id="rId6"/>
    <p:sldId id="344" r:id="rId7"/>
    <p:sldId id="309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BA9"/>
    <a:srgbClr val="E7F5F9"/>
    <a:srgbClr val="515151"/>
    <a:srgbClr val="626262"/>
    <a:srgbClr val="C02500"/>
    <a:srgbClr val="9A1D00"/>
    <a:srgbClr val="3E6CC0"/>
    <a:srgbClr val="2F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1" autoAdjust="0"/>
    <p:restoredTop sz="88961" autoAdjust="0"/>
  </p:normalViewPr>
  <p:slideViewPr>
    <p:cSldViewPr snapToGrid="0">
      <p:cViewPr varScale="1">
        <p:scale>
          <a:sx n="106" d="100"/>
          <a:sy n="106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6F6CA-DECB-46BE-9A84-C52241234D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需要注意的一点是，你发行的数量需要相对token小数点来设置。例如如果token的小数点是0，而你要发行1000个token，那么发行数量的值1000。但是如果token的小数点是18位，你要发行1000个token，那么发行数量的值是1000000000000000000000（1000后面加上18个0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OpenZeppelin </a:t>
            </a:r>
            <a:r>
              <a:rPr lang="zh-CN" altLang="zh-CN"/>
              <a:t>增强智能合约安全的项目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3936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  <a:lumMod val="0"/>
                  <a:lumOff val="10000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936" y="0"/>
            <a:ext cx="7557166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74370"/>
            <a:ext cx="1219200" cy="7239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29000" y="4281787"/>
            <a:ext cx="2070100" cy="0"/>
          </a:xfrm>
          <a:prstGeom prst="line">
            <a:avLst/>
          </a:prstGeom>
          <a:ln>
            <a:solidFill>
              <a:schemeClr val="accent6">
                <a:lumMod val="9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3400" y="3206366"/>
            <a:ext cx="6457950" cy="84023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138671"/>
            <a:ext cx="28956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418668" y="3748630"/>
            <a:ext cx="21229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66267" y="3190330"/>
            <a:ext cx="2275397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2" y="3133534"/>
            <a:ext cx="2624666" cy="59093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89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6100" y="2773436"/>
            <a:ext cx="6019800" cy="1311128"/>
          </a:xfrm>
        </p:spPr>
        <p:txBody>
          <a:bodyPr wrap="square">
            <a:normAutofit/>
          </a:bodyPr>
          <a:lstStyle>
            <a:lvl1pPr algn="ctr">
              <a:defRPr sz="8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99441" y="751295"/>
            <a:ext cx="1915160" cy="286232"/>
          </a:xfrm>
        </p:spPr>
        <p:txBody>
          <a:bodyPr>
            <a:normAutofit/>
          </a:bodyPr>
          <a:lstStyle>
            <a:lvl1pPr marL="0" indent="0" algn="dist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2.jpe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29920" y="798830"/>
            <a:ext cx="684530" cy="343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1400" b="1">
                <a:solidFill>
                  <a:schemeClr val="bg1"/>
                </a:solidFill>
              </a:rPr>
              <a:t>ERC20</a:t>
            </a:r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9048750" y="4803140"/>
            <a:ext cx="2136140" cy="65595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40000"/>
          </a:bodyPr>
          <a:lstStyle/>
          <a:p>
            <a:pPr>
              <a:lnSpc>
                <a:spcPct val="90000"/>
              </a:lnSpc>
            </a:pPr>
            <a:r>
              <a:rPr lang="en-US" altLang="zh-CN" sz="4800">
                <a:solidFill>
                  <a:schemeClr val="bg1"/>
                </a:solidFill>
              </a:rPr>
              <a:t>Xu Yingjun 2018.10</a:t>
            </a:r>
            <a:endParaRPr lang="en-US" altLang="zh-CN" sz="48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33400" y="3206115"/>
            <a:ext cx="9150985" cy="84010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zh-CN">
                <a:sym typeface="+mn-lt"/>
              </a:rPr>
              <a:t>以太坊上数字资产的发行和流通</a:t>
            </a:r>
            <a:endParaRPr lang="zh-CN" altLang="zh-CN"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lIns="90000" tIns="46800" rIns="90000" bIns="46800">
            <a:normAutofit fontScale="80000"/>
          </a:bodyPr>
          <a:lstStyle/>
          <a:p>
            <a:r>
              <a:rPr lang="zh-CN" altLang="en-US"/>
              <a:t>基于</a:t>
            </a:r>
            <a:r>
              <a:rPr lang="en-US" altLang="zh-CN"/>
              <a:t>POS</a:t>
            </a:r>
            <a:r>
              <a:rPr lang="zh-CN" altLang="zh-CN"/>
              <a:t>的公司奖励糖果币</a:t>
            </a:r>
            <a:endParaRPr lang="zh-CN" altLang="zh-CN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27881" t="18564" r="46940" b="59840"/>
          <a:stretch>
            <a:fillRect/>
          </a:stretch>
        </p:blipFill>
        <p:spPr>
          <a:xfrm>
            <a:off x="2239645" y="1825625"/>
            <a:ext cx="4799330" cy="2700020"/>
          </a:xfrm>
          <a:prstGeom prst="round1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ERC20 </a:t>
            </a:r>
            <a:r>
              <a:rPr lang="zh-CN" altLang="en-US"/>
              <a:t>数字资产合约的实现</a:t>
            </a:r>
            <a:r>
              <a:rPr lang="en-US" altLang="zh-CN"/>
              <a:t>--</a:t>
            </a:r>
            <a:r>
              <a:rPr lang="zh-CN" altLang="zh-CN"/>
              <a:t>创建工程</a:t>
            </a:r>
            <a:endParaRPr lang="zh-CN" altLang="zh-CN"/>
          </a:p>
        </p:txBody>
      </p:sp>
      <p:graphicFrame>
        <p:nvGraphicFramePr>
          <p:cNvPr id="8" name="对象 7"/>
          <p:cNvGraphicFramePr/>
          <p:nvPr/>
        </p:nvGraphicFramePr>
        <p:xfrm>
          <a:off x="2080895" y="5186045"/>
          <a:ext cx="5579110" cy="122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3886200" imgH="866775" progId="Paint.Picture">
                  <p:embed/>
                </p:oleObj>
              </mc:Choice>
              <mc:Fallback>
                <p:oleObj name="" r:id="rId2" imgW="3886200" imgH="86677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0895" y="5186045"/>
                        <a:ext cx="5579110" cy="1221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ERC20 </a:t>
            </a:r>
            <a:r>
              <a:rPr lang="zh-CN" altLang="en-US"/>
              <a:t>数字资产合约的实现</a:t>
            </a:r>
            <a:r>
              <a:rPr lang="en-US" altLang="zh-CN"/>
              <a:t>--</a:t>
            </a:r>
            <a:r>
              <a:rPr lang="zh-CN" altLang="zh-CN"/>
              <a:t>编写智能合约</a:t>
            </a:r>
            <a:endParaRPr lang="zh-CN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960120" y="1336040"/>
            <a:ext cx="10393680" cy="3581400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Contract</a:t>
            </a:r>
            <a:r>
              <a:rPr lang="zh-CN" altLang="zh-CN"/>
              <a:t>创建</a:t>
            </a:r>
            <a:r>
              <a:rPr lang="en-US" altLang="zh-CN"/>
              <a:t>XYXCoin.sol</a:t>
            </a:r>
            <a:r>
              <a:rPr lang="zh-CN" altLang="zh-CN"/>
              <a:t>的合约</a:t>
            </a:r>
            <a:br>
              <a:rPr lang="zh-CN" altLang="zh-CN"/>
            </a:br>
            <a:r>
              <a:rPr lang="en-US" altLang="zh-CN"/>
              <a:t>contract</a:t>
            </a:r>
            <a:r>
              <a:rPr lang="zh-CN" altLang="zh-CN"/>
              <a:t>目录</a:t>
            </a:r>
            <a:r>
              <a:rPr lang="en-US" altLang="zh-CN"/>
              <a:t>-----</a:t>
            </a:r>
            <a:r>
              <a:rPr lang="zh-CN" altLang="en-US"/>
              <a:t>合约文件</a:t>
            </a:r>
            <a:br>
              <a:rPr lang="zh-CN" altLang="en-US"/>
            </a:br>
            <a:r>
              <a:rPr lang="en-US" altLang="zh-CN"/>
              <a:t>migration</a:t>
            </a:r>
            <a:r>
              <a:rPr lang="zh-CN" altLang="en-US"/>
              <a:t>目录</a:t>
            </a:r>
            <a:r>
              <a:rPr lang="en-US" altLang="zh-CN"/>
              <a:t>---</a:t>
            </a:r>
            <a:r>
              <a:rPr lang="zh-CN" altLang="en-US"/>
              <a:t>部署脚本</a:t>
            </a:r>
            <a:endParaRPr lang="zh-CN" altLang="en-US"/>
          </a:p>
          <a:p>
            <a:r>
              <a:rPr lang="en-US" altLang="zh-CN"/>
              <a:t>truffle.js  </a:t>
            </a:r>
            <a:r>
              <a:rPr lang="zh-CN" altLang="zh-CN"/>
              <a:t>配置文件</a:t>
            </a:r>
            <a:endParaRPr lang="zh-CN" altLang="zh-CN"/>
          </a:p>
          <a:p>
            <a:r>
              <a:rPr lang="en-US" altLang="zh-CN"/>
              <a:t>test </a:t>
            </a:r>
            <a:r>
              <a:rPr lang="zh-CN" altLang="zh-CN"/>
              <a:t>目录</a:t>
            </a:r>
            <a:r>
              <a:rPr lang="en-US" altLang="zh-CN"/>
              <a:t>--</a:t>
            </a:r>
            <a:r>
              <a:rPr lang="zh-CN" altLang="en-US"/>
              <a:t>测试脚本</a:t>
            </a:r>
            <a:endParaRPr lang="zh-CN" altLang="en-US"/>
          </a:p>
          <a:p>
            <a:r>
              <a:rPr lang="en-US" altLang="zh-CN"/>
              <a:t>SRC</a:t>
            </a:r>
            <a:r>
              <a:rPr lang="zh-CN" altLang="en-US"/>
              <a:t>目录</a:t>
            </a:r>
            <a:r>
              <a:rPr lang="en-US" altLang="zh-CN"/>
              <a:t>---</a:t>
            </a:r>
            <a:r>
              <a:rPr lang="zh-CN" altLang="en-US"/>
              <a:t>前端代码</a:t>
            </a:r>
            <a:endParaRPr lang="zh-CN" altLang="en-US"/>
          </a:p>
          <a:p>
            <a:endParaRPr lang="zh-CN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4225" cy="1325880"/>
          </a:xfrm>
        </p:spPr>
        <p:txBody>
          <a:bodyPr/>
          <a:p>
            <a:r>
              <a:rPr lang="en-US" altLang="zh-CN"/>
              <a:t>ERC20 </a:t>
            </a:r>
            <a:r>
              <a:rPr lang="zh-CN" altLang="en-US"/>
              <a:t>数字资产合约的实现</a:t>
            </a:r>
            <a:r>
              <a:rPr lang="en-US" altLang="zh-CN"/>
              <a:t>--</a:t>
            </a:r>
            <a:r>
              <a:rPr lang="zh-CN" altLang="en-US"/>
              <a:t>编译部署</a:t>
            </a:r>
            <a:r>
              <a:rPr lang="zh-CN" altLang="zh-CN"/>
              <a:t>智能合约</a:t>
            </a:r>
            <a:endParaRPr lang="zh-CN" altLang="zh-CN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155700" y="1342390"/>
          <a:ext cx="8451215" cy="391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657725" imgH="3286125" progId="Paint.Picture">
                  <p:embed/>
                </p:oleObj>
              </mc:Choice>
              <mc:Fallback>
                <p:oleObj name="" r:id="rId1" imgW="4657725" imgH="32861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5700" y="1342390"/>
                        <a:ext cx="8451215" cy="3919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766695" y="5401945"/>
          <a:ext cx="6449060" cy="125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295775" imgH="1257300" progId="Paint.Picture">
                  <p:embed/>
                </p:oleObj>
              </mc:Choice>
              <mc:Fallback>
                <p:oleObj name="" r:id="rId3" imgW="4295775" imgH="12573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6695" y="5401945"/>
                        <a:ext cx="6449060" cy="125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ERC20 </a:t>
            </a:r>
            <a:r>
              <a:rPr lang="zh-CN" altLang="en-US"/>
              <a:t>数字资产合约的实现</a:t>
            </a:r>
            <a:r>
              <a:rPr lang="en-US" altLang="zh-CN"/>
              <a:t>--Ganache</a:t>
            </a: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960120" y="1336040"/>
            <a:ext cx="10393680" cy="484124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zh-CN" sz="1400"/>
              <a:t>智能合约必须要部署到链上进行测试，Truffle官方推荐使用以下两种客户端：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●  Ganache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●  truffle develop</a:t>
            </a:r>
            <a:br>
              <a:rPr lang="zh-CN" altLang="zh-CN" sz="1400"/>
            </a:br>
            <a:r>
              <a:rPr lang="zh-CN" altLang="zh-CN" sz="1400"/>
              <a:t>Ganache现在有两个版本，一个是带图形界面的版本，下载地址：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https://github.com/trufflesuite/ganache/releases</a:t>
            </a:r>
            <a:br>
              <a:rPr lang="zh-CN" altLang="zh-CN" sz="1400"/>
            </a:br>
            <a:r>
              <a:rPr lang="zh-CN" altLang="zh-CN" sz="1400"/>
              <a:t>还有一个就是命令行版本了，下载方法：</a:t>
            </a:r>
            <a:br>
              <a:rPr lang="zh-CN" altLang="zh-CN" sz="1400"/>
            </a:br>
            <a:r>
              <a:rPr lang="zh-CN" altLang="zh-CN" sz="1400"/>
              <a:t>sudo npm install -g ganache-cli</a:t>
            </a:r>
            <a:br>
              <a:rPr lang="zh-CN" altLang="zh-CN" sz="1400"/>
            </a:br>
            <a:r>
              <a:rPr lang="zh-CN" altLang="zh-CN" sz="1400"/>
              <a:t>具体的命令行参数配置参见github：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https://github.com/trufflesuite/ganache-cli</a:t>
            </a:r>
            <a:br>
              <a:rPr lang="zh-CN" altLang="zh-CN" sz="1400"/>
            </a:br>
            <a:r>
              <a:rPr lang="zh-CN" altLang="zh-CN" sz="1400"/>
              <a:t>Ganache默认运行在7545端口，可以在界面右上方的“设置”里进行更改。运行后默认创建10个账号，每个账号里有100ETH的余额。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要部署到链上，需要把IP、端口、网络ID告诉truffle。修改truffle.js：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module.exports = {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    networks: {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        development: {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            host: 'localhost',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            port: '7545',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            network_id: '*' // Match any network id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        }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    }</a:t>
            </a:r>
            <a:br>
              <a:rPr lang="zh-CN" altLang="zh-CN" sz="1400"/>
            </a:br>
            <a:r>
              <a:rPr lang="zh-CN" altLang="zh-CN" sz="1400"/>
              <a:t>然用下面两条命令编译和部署：</a:t>
            </a:r>
            <a:br>
              <a:rPr lang="zh-CN" altLang="zh-CN" sz="1400"/>
            </a:br>
            <a:r>
              <a:rPr lang="zh-CN" altLang="zh-CN" sz="1400"/>
              <a:t>truffle compile</a:t>
            </a:r>
            <a:br>
              <a:rPr lang="zh-CN" altLang="zh-CN" sz="1400"/>
            </a:br>
            <a:r>
              <a:rPr lang="zh-CN" altLang="zh-CN" sz="1400"/>
              <a:t>truffle migrate</a:t>
            </a:r>
            <a:endParaRPr lang="zh-CN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ERC20 </a:t>
            </a:r>
            <a:r>
              <a:rPr lang="zh-CN" altLang="en-US"/>
              <a:t>数字资产合约的实现</a:t>
            </a:r>
            <a:r>
              <a:rPr lang="en-US" altLang="zh-CN"/>
              <a:t>--</a:t>
            </a:r>
            <a:r>
              <a:t>测试合约</a:t>
            </a:r>
            <a:r>
              <a:rPr lang="en-US"/>
              <a:t>	</a:t>
            </a:r>
            <a:endParaRPr 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960120" y="1336040"/>
            <a:ext cx="10393680" cy="484124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zh-CN" sz="1400"/>
              <a:t>智能合约必须要部署到链上进行测试，Truffle官方推荐使用以下两种客户端：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●  Ganache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●  truffle develop</a:t>
            </a:r>
            <a:br>
              <a:rPr lang="zh-CN" altLang="zh-CN" sz="1400"/>
            </a:br>
            <a:r>
              <a:rPr lang="zh-CN" altLang="zh-CN" sz="1400"/>
              <a:t>Ganache现在有两个版本，一个是带图形界面的版本，下载地址：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https://github.com/trufflesuite/ganache/releases</a:t>
            </a:r>
            <a:br>
              <a:rPr lang="zh-CN" altLang="zh-CN" sz="1400"/>
            </a:br>
            <a:r>
              <a:rPr lang="zh-CN" altLang="zh-CN" sz="1400"/>
              <a:t>还有一个就是命令行版本了，下载方法：</a:t>
            </a:r>
            <a:br>
              <a:rPr lang="zh-CN" altLang="zh-CN" sz="1400"/>
            </a:br>
            <a:r>
              <a:rPr lang="zh-CN" altLang="zh-CN" sz="1400"/>
              <a:t>sudo npm install -g ganache-cli</a:t>
            </a:r>
            <a:br>
              <a:rPr lang="zh-CN" altLang="zh-CN" sz="1400"/>
            </a:br>
            <a:r>
              <a:rPr lang="zh-CN" altLang="zh-CN" sz="1400"/>
              <a:t>具体的命令行参数配置参见github：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https://github.com/trufflesuite/ganache-cli</a:t>
            </a:r>
            <a:br>
              <a:rPr lang="zh-CN" altLang="zh-CN" sz="1400"/>
            </a:br>
            <a:r>
              <a:rPr lang="zh-CN" altLang="zh-CN" sz="1400"/>
              <a:t>Ganache默认运行在7545端口，可以在界面右上方的“设置”里进行更改。运行后默认创建10个账号，每个账号里有100ETH的余额。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要部署到链上，需要把IP、端口、网络ID告诉truffle。修改truffle.js：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module.exports = {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    networks: {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        development: {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            host: 'localhost',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            port: '7545',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            network_id: '*' // Match any network id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        }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    }</a:t>
            </a:r>
            <a:br>
              <a:rPr lang="zh-CN" altLang="zh-CN" sz="1400"/>
            </a:br>
            <a:r>
              <a:rPr lang="zh-CN" altLang="zh-CN" sz="1400"/>
              <a:t>然用下面两条命令编译和部署：</a:t>
            </a:r>
            <a:br>
              <a:rPr lang="zh-CN" altLang="zh-CN" sz="1400"/>
            </a:br>
            <a:r>
              <a:rPr lang="zh-CN" altLang="zh-CN" sz="1400"/>
              <a:t>truffle compile</a:t>
            </a:r>
            <a:br>
              <a:rPr lang="zh-CN" altLang="zh-CN" sz="1400"/>
            </a:br>
            <a:r>
              <a:rPr lang="zh-CN" altLang="zh-CN" sz="1400"/>
              <a:t>truffle migrate</a:t>
            </a:r>
            <a:endParaRPr lang="zh-CN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635" y="0"/>
            <a:ext cx="25019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0" y="366653"/>
            <a:ext cx="121920" cy="1102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502534" y="444075"/>
            <a:ext cx="6051169" cy="131488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1880196" y="434968"/>
            <a:ext cx="1333682" cy="1333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>
                <a:latin typeface="+mj-lt"/>
                <a:ea typeface="+mj-ea"/>
                <a:cs typeface="+mj-cs"/>
              </a:rPr>
              <a:t>定义</a:t>
            </a:r>
            <a:endParaRPr lang="zh-CN" altLang="zh-CN" sz="1400">
              <a:latin typeface="+mj-lt"/>
              <a:ea typeface="+mj-ea"/>
              <a:cs typeface="+mj-cs"/>
            </a:endParaRPr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2502534" y="2334518"/>
            <a:ext cx="6051169" cy="131488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1880196" y="2325411"/>
            <a:ext cx="1333682" cy="1333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+mj-lt"/>
                <a:ea typeface="+mj-ea"/>
                <a:cs typeface="+mj-cs"/>
              </a:rPr>
              <a:t>发行流通</a:t>
            </a:r>
            <a:endParaRPr lang="zh-CN" altLang="en-US" sz="1400">
              <a:latin typeface="+mj-lt"/>
              <a:ea typeface="+mj-ea"/>
              <a:cs typeface="+mj-cs"/>
            </a:endParaRPr>
          </a:p>
        </p:txBody>
      </p:sp>
      <p:sp>
        <p:nvSpPr>
          <p:cNvPr id="35" name="矩形 34"/>
          <p:cNvSpPr/>
          <p:nvPr>
            <p:custDataLst>
              <p:tags r:id="rId7"/>
            </p:custDataLst>
          </p:nvPr>
        </p:nvSpPr>
        <p:spPr>
          <a:xfrm>
            <a:off x="2502534" y="4224961"/>
            <a:ext cx="6051169" cy="131488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>
            <p:custDataLst>
              <p:tags r:id="rId8"/>
            </p:custDataLst>
          </p:nvPr>
        </p:nvSpPr>
        <p:spPr>
          <a:xfrm>
            <a:off x="1880196" y="4200234"/>
            <a:ext cx="1333682" cy="1333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+mj-lt"/>
                <a:ea typeface="+mj-ea"/>
                <a:cs typeface="+mj-cs"/>
              </a:rPr>
              <a:t>标准</a:t>
            </a:r>
            <a:endParaRPr lang="zh-CN" altLang="en-US" sz="1400">
              <a:latin typeface="+mj-lt"/>
              <a:ea typeface="+mj-ea"/>
              <a:cs typeface="+mj-cs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260500" y="656223"/>
            <a:ext cx="3209778" cy="5232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Agency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3329683" y="477413"/>
            <a:ext cx="4869859" cy="129123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ctr" anchorCtr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400" b="1"/>
              <a:t>以太坊上的数字资产定义</a:t>
            </a:r>
            <a:endParaRPr lang="zh-CN" altLang="en-US" sz="2400" b="1"/>
          </a:p>
        </p:txBody>
      </p: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3329683" y="2367856"/>
            <a:ext cx="4869859" cy="129123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400" b="1"/>
              <a:t>数字资产的发行与流通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>
            <p:custDataLst>
              <p:tags r:id="rId12"/>
            </p:custDataLst>
          </p:nvPr>
        </p:nvSpPr>
        <p:spPr>
          <a:xfrm>
            <a:off x="3329683" y="4258299"/>
            <a:ext cx="4869859" cy="129123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400" b="1"/>
              <a:t>ERC20 代币合约标准</a:t>
            </a:r>
            <a:endParaRPr lang="zh-CN" altLang="en-US" sz="2400" b="1"/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43480" y="-1"/>
            <a:ext cx="4555788" cy="6858000"/>
            <a:chOff x="-43480" y="-1"/>
            <a:chExt cx="4555788" cy="6858000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642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43480" y="-1"/>
              <a:ext cx="4555788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450205" y="3133725"/>
            <a:ext cx="6466205" cy="591185"/>
          </a:xfrm>
        </p:spPr>
        <p:txBody>
          <a:bodyPr lIns="90000" tIns="46800" rIns="90000" bIns="46800">
            <a:normAutofit fontScale="90000"/>
          </a:bodyPr>
          <a:lstStyle/>
          <a:p>
            <a:br>
              <a:rPr lang="zh-CN" altLang="en-US" b="1"/>
            </a:br>
            <a:r>
              <a:rPr lang="zh-CN" altLang="en-US" b="1">
                <a:sym typeface="+mn-ea"/>
              </a:rPr>
              <a:t>以太坊上的数字资产定义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数字资产定义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目标</a:t>
            </a:r>
            <a:r>
              <a:rPr lang="en-US" altLang="zh-CN"/>
              <a:t>-</a:t>
            </a:r>
            <a:r>
              <a:rPr lang="zh-CN" altLang="en-US"/>
              <a:t>让数字资产以智能合约的形式运行在</a:t>
            </a:r>
            <a:r>
              <a:rPr lang="en-US" altLang="zh-CN"/>
              <a:t>EVM</a:t>
            </a:r>
            <a:r>
              <a:rPr lang="zh-CN" altLang="zh-CN"/>
              <a:t>上</a:t>
            </a:r>
            <a:endParaRPr lang="zh-CN" altLang="zh-CN"/>
          </a:p>
          <a:p>
            <a:r>
              <a:rPr lang="en-US" altLang="zh-CN"/>
              <a:t>2 </a:t>
            </a:r>
            <a:r>
              <a:rPr lang="zh-CN" altLang="en-US" b="1"/>
              <a:t>账本</a:t>
            </a:r>
            <a:r>
              <a:rPr lang="en-US" altLang="zh-CN"/>
              <a:t>-</a:t>
            </a:r>
            <a:r>
              <a:rPr lang="zh-CN" altLang="en-US"/>
              <a:t>记录在</a:t>
            </a:r>
            <a:r>
              <a:rPr lang="zh-CN" altLang="en-US" b="1"/>
              <a:t>代币合约</a:t>
            </a:r>
            <a:r>
              <a:rPr lang="zh-CN" altLang="en-US"/>
              <a:t>，数字资产存储在可执行代码中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挖矿</a:t>
            </a:r>
            <a:r>
              <a:rPr lang="en-US" altLang="zh-CN"/>
              <a:t>-</a:t>
            </a:r>
            <a:r>
              <a:rPr lang="zh-CN" altLang="en-US"/>
              <a:t>无需挖矿，合约创建者直接在合约代码中实现</a:t>
            </a:r>
            <a:r>
              <a:rPr lang="en-US" altLang="zh-CN"/>
              <a:t>“</a:t>
            </a:r>
            <a:r>
              <a:rPr lang="zh-CN" altLang="en-US"/>
              <a:t>铸币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4 </a:t>
            </a:r>
            <a:r>
              <a:rPr lang="zh-CN" altLang="en-US"/>
              <a:t>流通</a:t>
            </a:r>
            <a:r>
              <a:rPr lang="en-US" altLang="zh-CN"/>
              <a:t>-</a:t>
            </a:r>
            <a:r>
              <a:rPr lang="zh-CN" altLang="en-US"/>
              <a:t>通过调用智能合约的函数进行转账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>
            <p:custDataLst>
              <p:tags r:id="rId1"/>
            </p:custDataLst>
          </p:nvPr>
        </p:nvSpPr>
        <p:spPr>
          <a:xfrm>
            <a:off x="0" y="2380615"/>
            <a:ext cx="114300" cy="1798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3295" y="492125"/>
            <a:ext cx="8333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Token的名称</a:t>
            </a:r>
            <a:endParaRPr lang="zh-CN" altLang="en-US"/>
          </a:p>
          <a:p>
            <a:r>
              <a:rPr lang="zh-CN" altLang="en-US"/>
              <a:t>Token的标识</a:t>
            </a:r>
            <a:endParaRPr lang="zh-CN" altLang="en-US"/>
          </a:p>
          <a:p>
            <a:r>
              <a:rPr lang="zh-CN" altLang="en-US"/>
              <a:t>Token的小数位</a:t>
            </a:r>
            <a:endParaRPr lang="zh-CN" altLang="en-US"/>
          </a:p>
          <a:p>
            <a:r>
              <a:rPr lang="zh-CN" altLang="en-US"/>
              <a:t>Token发型量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62990" y="2136775"/>
            <a:ext cx="63030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名称：MyFreeCoin</a:t>
            </a:r>
            <a:endParaRPr lang="zh-CN" altLang="en-US"/>
          </a:p>
          <a:p>
            <a:r>
              <a:rPr lang="zh-CN" altLang="en-US"/>
              <a:t>标识：MFC</a:t>
            </a:r>
            <a:endParaRPr lang="zh-CN" altLang="en-US"/>
          </a:p>
          <a:p>
            <a:r>
              <a:rPr lang="zh-CN" altLang="en-US"/>
              <a:t>小数位： 18</a:t>
            </a:r>
            <a:endParaRPr lang="zh-CN" altLang="en-US"/>
          </a:p>
          <a:p>
            <a:r>
              <a:rPr lang="zh-CN" altLang="en-US"/>
              <a:t>发行量： 10000</a:t>
            </a:r>
            <a:endParaRPr lang="zh-CN" altLang="en-US"/>
          </a:p>
          <a:p>
            <a:r>
              <a:rPr lang="zh-CN" altLang="en-US"/>
              <a:t>小数位是18位，表示MFC这个Token最小可以到 .0000000000000000001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82065" y="3890010"/>
            <a:ext cx="90017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需要注意的一点是，你发行的数量需要相对token小数点来设置。例如如果token的小数点是0，而你要发行1000个token，那么发行数量的值1000。但是如果token的小数点是18位，你要发行1000个token，那么发行数量的值是1000000000000000000000（1000后面加上18个0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。 300000, " xyxtoken", 18,  "xyx"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数字资产的发行与流通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铸币</a:t>
            </a:r>
            <a:r>
              <a:rPr lang="en-US" altLang="zh-CN"/>
              <a:t>--</a:t>
            </a:r>
            <a:r>
              <a:rPr lang="zh-CN" altLang="en-US"/>
              <a:t>调用合约的铸币函数完成铸币，那么总数则增加相应的数量</a:t>
            </a:r>
            <a:endParaRPr lang="zh-CN" altLang="zh-CN"/>
          </a:p>
          <a:p>
            <a:r>
              <a:rPr lang="en-US" altLang="zh-CN"/>
              <a:t>2 </a:t>
            </a:r>
            <a:r>
              <a:rPr lang="zh-CN" altLang="en-US"/>
              <a:t>转账</a:t>
            </a:r>
            <a:r>
              <a:rPr lang="en-US" altLang="zh-CN"/>
              <a:t>-</a:t>
            </a:r>
            <a:r>
              <a:rPr lang="zh-CN" altLang="en-US"/>
              <a:t>合约记录所有人的余额，是个总账本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销毁</a:t>
            </a:r>
            <a:r>
              <a:rPr lang="en-US" altLang="zh-CN"/>
              <a:t>-</a:t>
            </a:r>
            <a:r>
              <a:rPr lang="zh-CN" altLang="en-US"/>
              <a:t>销毁代币减少供应量，是数字货币的回收功能，如</a:t>
            </a:r>
            <a:r>
              <a:rPr lang="en-US" altLang="zh-CN"/>
              <a:t>EOS</a:t>
            </a:r>
            <a:endParaRPr lang="en-US" altLang="zh-CN"/>
          </a:p>
          <a:p>
            <a:r>
              <a:rPr lang="en-US" altLang="zh-CN"/>
              <a:t>4 ERC20</a:t>
            </a:r>
            <a:r>
              <a:rPr lang="zh-CN" altLang="zh-CN"/>
              <a:t>代币合约标准，实现数字资产的所有函数和事件记录。统一发币标准，使得投资者可以查看数字资产的分发 转账记录，和转账状态。如果项目方要在以太坊上发行代币来进行融资，一定会按照这个标准来实现相应的函数。</a:t>
            </a:r>
            <a:endParaRPr lang="zh-CN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标准规定了哪些内容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获得代币总供应量</a:t>
            </a:r>
            <a:endParaRPr lang="zh-CN" altLang="en-US"/>
          </a:p>
          <a:p>
            <a:r>
              <a:rPr lang="zh-CN" altLang="en-US"/>
              <a:t>获得账户余额</a:t>
            </a:r>
            <a:endParaRPr lang="zh-CN" altLang="en-US"/>
          </a:p>
          <a:p>
            <a:r>
              <a:rPr lang="zh-CN" altLang="en-US"/>
              <a:t>转让代币</a:t>
            </a:r>
            <a:endParaRPr lang="zh-CN" altLang="en-US"/>
          </a:p>
          <a:p>
            <a:r>
              <a:rPr lang="zh-CN" altLang="en-US"/>
              <a:t>批准花费代币</a:t>
            </a:r>
            <a:br>
              <a:rPr lang="zh-CN" altLang="en-US"/>
            </a:br>
            <a:r>
              <a:rPr lang="zh-CN" altLang="en-US"/>
              <a:t>变量</a:t>
            </a:r>
            <a:br>
              <a:rPr lang="zh-CN" altLang="en-US"/>
            </a:br>
            <a:r>
              <a:rPr lang="zh-CN" altLang="en-US"/>
              <a:t>   合约名称</a:t>
            </a:r>
            <a:r>
              <a:rPr lang="en-US" altLang="zh-CN"/>
              <a:t>:</a:t>
            </a:r>
            <a:r>
              <a:rPr lang="zh-CN" altLang="en-US"/>
              <a:t>数字资产完整名称，通常是字符串常亮</a:t>
            </a:r>
            <a:endParaRPr lang="zh-CN" altLang="en-US"/>
          </a:p>
          <a:p>
            <a:r>
              <a:rPr lang="zh-CN" altLang="en-US"/>
              <a:t>   合约代号：简称如</a:t>
            </a:r>
            <a:r>
              <a:rPr lang="en-US" altLang="zh-CN"/>
              <a:t>EOS</a:t>
            </a:r>
            <a:endParaRPr lang="zh-CN" altLang="en-US"/>
          </a:p>
          <a:p>
            <a:r>
              <a:rPr lang="zh-CN" altLang="en-US"/>
              <a:t>   合约进制</a:t>
            </a:r>
            <a:r>
              <a:rPr lang="en-US" altLang="zh-CN"/>
              <a:t>:</a:t>
            </a:r>
            <a:r>
              <a:rPr lang="zh-CN" altLang="zh-CN"/>
              <a:t>小数点，指定代币的最小精度值 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函数功能：总供应量、余额、转账，从他人处转账 允许量值 限额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事件：转账 </a:t>
            </a:r>
            <a:r>
              <a:rPr lang="en-US" altLang="zh-CN"/>
              <a:t>Transfer   </a:t>
            </a:r>
            <a:r>
              <a:rPr lang="zh-CN" altLang="zh-CN"/>
              <a:t>允许</a:t>
            </a:r>
            <a:r>
              <a:rPr lang="en-US" altLang="zh-CN"/>
              <a:t>Approval,</a:t>
            </a:r>
            <a:r>
              <a:rPr lang="zh-CN" altLang="zh-CN"/>
              <a:t>允许他人从本账户转出代币</a:t>
            </a:r>
            <a:endParaRPr lang="zh-CN" altLang="zh-CN"/>
          </a:p>
          <a:p>
            <a:endParaRPr lang="zh-CN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ERC20 </a:t>
            </a:r>
            <a:r>
              <a:rPr lang="zh-CN" altLang="en-US"/>
              <a:t>数字资产合约的实现</a:t>
            </a:r>
            <a:r>
              <a:rPr lang="en-US" altLang="zh-CN"/>
              <a:t>--</a:t>
            </a:r>
            <a:r>
              <a:rPr lang="zh-CN" altLang="en-US"/>
              <a:t>开发环境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Node JS6+ with npm</a:t>
            </a:r>
            <a:endParaRPr lang="en-US" altLang="zh-CN"/>
          </a:p>
          <a:p>
            <a:r>
              <a:rPr lang="en-US" altLang="zh-CN"/>
              <a:t>Git</a:t>
            </a:r>
            <a:endParaRPr lang="en-US" altLang="zh-CN"/>
          </a:p>
          <a:p>
            <a:r>
              <a:rPr lang="en-US" altLang="zh-CN"/>
              <a:t>Compile/Migrate: truffle</a:t>
            </a:r>
            <a:endParaRPr lang="en-US" altLang="zh-CN"/>
          </a:p>
          <a:p>
            <a:r>
              <a:rPr lang="en-US" altLang="zh-CN"/>
              <a:t>Ethereum private test chain:ganache</a:t>
            </a:r>
            <a:endParaRPr lang="en-US" altLang="zh-CN"/>
          </a:p>
          <a:p>
            <a:r>
              <a:rPr lang="en-US" altLang="zh-CN"/>
              <a:t>http://truffleframework.com/ganache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ERC20 </a:t>
            </a:r>
            <a:r>
              <a:rPr lang="zh-CN" altLang="en-US"/>
              <a:t>数字资产合约的实现</a:t>
            </a:r>
            <a:r>
              <a:rPr lang="en-US" altLang="zh-CN"/>
              <a:t>--</a:t>
            </a:r>
            <a:r>
              <a:rPr lang="zh-CN" altLang="zh-CN"/>
              <a:t>创建工程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truffle box ,need install truffle firstly,</a:t>
            </a:r>
            <a:br>
              <a:rPr lang="en-US" altLang="zh-CN"/>
            </a:br>
            <a:r>
              <a:rPr lang="en-US" altLang="zh-CN"/>
              <a:t>npm -g install truffle</a:t>
            </a:r>
            <a:endParaRPr lang="en-US" altLang="zh-CN"/>
          </a:p>
          <a:p>
            <a:r>
              <a:rPr lang="en-US" altLang="zh-CN"/>
              <a:t>http://truffleframework.com/boxes</a:t>
            </a:r>
            <a:endParaRPr lang="en-US" altLang="zh-CN"/>
          </a:p>
          <a:p>
            <a:r>
              <a:rPr lang="zh-CN" altLang="zh-CN"/>
              <a:t>两种方式创建工程项目</a:t>
            </a:r>
            <a:endParaRPr lang="en-US" altLang="zh-CN"/>
          </a:p>
          <a:p>
            <a:r>
              <a:rPr lang="en-US" altLang="zh-CN"/>
              <a:t>1. truffle unbox &lt;box name&gt; </a:t>
            </a:r>
            <a:r>
              <a:rPr lang="zh-CN" altLang="en-US"/>
              <a:t>，修改现有的项目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2. truffle init   </a:t>
            </a:r>
            <a:r>
              <a:rPr lang="zh-CN" altLang="en-US"/>
              <a:t>创建全新的项目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1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7*i*1"/>
  <p:tag name="KSO_WM_TEMPLATE_CATEGORY" val="custom"/>
  <p:tag name="KSO_WM_TEMPLATE_INDEX" val="20189023"/>
  <p:tag name="KSO_WM_UNIT_INDEX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3"/>
  <p:tag name="KSO_WM_UNIT_ID" val="custom20189023_7*l_h_i*1_1_1"/>
</p:tagLst>
</file>

<file path=ppt/tags/tag12.xml><?xml version="1.0" encoding="utf-8"?>
<p:tagLst xmlns:p="http://schemas.openxmlformats.org/presentationml/2006/main">
  <p:tag name="KSO_WM_TEMPLATE_CATEGORY" val="custom"/>
  <p:tag name="KSO_WM_TEMPLATE_INDEX" val="20189023"/>
  <p:tag name="KSO_WM_UNIT_TYPE" val="l_h_a"/>
  <p:tag name="KSO_WM_UNIT_INDEX" val="1_1_1"/>
  <p:tag name="KSO_WM_UNIT_LAYERLEVEL" val="1_1_1"/>
  <p:tag name="KSO_WM_UNIT_VALUE" val="3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9023_7*l_h_a*1_1_1"/>
  <p:tag name="KSO_WM_UNIT_PRESET_TEXT" val="LOREM IPSUM"/>
</p:tagLst>
</file>

<file path=ppt/tags/tag13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3"/>
  <p:tag name="KSO_WM_UNIT_ID" val="custom20189023_7*l_h_i*1_2_1"/>
</p:tagLst>
</file>

<file path=ppt/tags/tag14.xml><?xml version="1.0" encoding="utf-8"?>
<p:tagLst xmlns:p="http://schemas.openxmlformats.org/presentationml/2006/main">
  <p:tag name="KSO_WM_TEMPLATE_CATEGORY" val="custom"/>
  <p:tag name="KSO_WM_TEMPLATE_INDEX" val="20189023"/>
  <p:tag name="KSO_WM_UNIT_TYPE" val="l_h_a"/>
  <p:tag name="KSO_WM_UNIT_INDEX" val="1_2_1"/>
  <p:tag name="KSO_WM_UNIT_LAYERLEVEL" val="1_1_1"/>
  <p:tag name="KSO_WM_UNIT_VALUE" val="3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9023_7*l_h_a*1_2_1"/>
  <p:tag name="KSO_WM_UNIT_PRESET_TEXT" val="LOREM IPSUM"/>
</p:tagLst>
</file>

<file path=ppt/tags/tag15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3"/>
  <p:tag name="KSO_WM_UNIT_ID" val="custom20189023_7*l_h_i*1_3_1"/>
</p:tagLst>
</file>

<file path=ppt/tags/tag16.xml><?xml version="1.0" encoding="utf-8"?>
<p:tagLst xmlns:p="http://schemas.openxmlformats.org/presentationml/2006/main">
  <p:tag name="KSO_WM_TEMPLATE_CATEGORY" val="custom"/>
  <p:tag name="KSO_WM_TEMPLATE_INDEX" val="20189023"/>
  <p:tag name="KSO_WM_UNIT_TYPE" val="l_h_a"/>
  <p:tag name="KSO_WM_UNIT_INDEX" val="1_3_1"/>
  <p:tag name="KSO_WM_UNIT_LAYERLEVEL" val="1_1_1"/>
  <p:tag name="KSO_WM_UNIT_VALUE" val="3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9023_7*l_h_a*1_3_1"/>
  <p:tag name="KSO_WM_UNIT_PRESET_TEXT" val="LOREM IPSUM"/>
</p:tagLst>
</file>

<file path=ppt/tags/tag17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3_7*a*1"/>
  <p:tag name="KSO_WM_UNIT_PRESET_TEXT" val="发展前景"/>
</p:tagLst>
</file>

<file path=ppt/tags/tag18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1_1"/>
  <p:tag name="KSO_WM_UNIT_LAYERLEVEL" val="1_1_1"/>
  <p:tag name="KSO_WM_UNIT_VALUE" val="10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9023_7*l_h_f*1_1_1"/>
  <p:tag name="KSO_WM_UNIT_PRESET_TEXT" val="Lorem ipsum dolor sit amet, consectetur adipisicing elit.Lorem ipsum dolor sit amet, consectetur adipisicing elit.Lorem ipsum dolor sit amet."/>
</p:tagLst>
</file>

<file path=ppt/tags/tag19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10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9023_7*l_h_f*1_2_1"/>
  <p:tag name="KSO_WM_UNIT_PRESET_TEXT" val="Lorem ipsum dolor sit amet, consectetur adipisicing elit.Lorem ipsum dolor sit amet, consectetur adipisicing elit.Lorem ipsum dolor sit amet.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20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3_1"/>
  <p:tag name="KSO_WM_UNIT_LAYERLEVEL" val="1_1_1"/>
  <p:tag name="KSO_WM_UNIT_VALUE" val="10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9023_7*l_h_f*1_3_1"/>
  <p:tag name="KSO_WM_UNIT_PRESET_TEXT" val="Lorem ipsum dolor sit amet, consectetur adipisicing elit.Lorem ipsum dolor sit amet, consectetur adipisicing elit.Lorem ipsum dolor sit amet."/>
</p:tagLst>
</file>

<file path=ppt/tags/tag21.xml><?xml version="1.0" encoding="utf-8"?>
<p:tagLst xmlns:p="http://schemas.openxmlformats.org/presentationml/2006/main">
  <p:tag name="KSO_WM_TAG_VERSION" val="1.0"/>
  <p:tag name="KSO_WM_SLIDE_ITEM_CNT" val="3"/>
  <p:tag name="KSO_WM_SLIDE_LAYOUT" val="a_h_l"/>
  <p:tag name="KSO_WM_SLIDE_LAYOUT_CNT" val="1_1_1"/>
  <p:tag name="KSO_WM_SLIDE_TYPE" val="text"/>
  <p:tag name="KSO_WM_SLIDE_SUBTYPE" val="diag"/>
  <p:tag name="KSO_WM_BEAUTIFY_FLAG" val="#wm#"/>
  <p:tag name="KSO_WM_SLIDE_POSITION" val="31*104"/>
  <p:tag name="KSO_WM_SLIDE_SIZE" val="838*384"/>
  <p:tag name="KSO_WM_COMBINE_RELATE_SLIDE_ID" val="background20185108_7"/>
  <p:tag name="KSO_WM_TEMPLATE_CATEGORY" val="custom"/>
  <p:tag name="KSO_WM_TEMPLATE_INDEX" val="20189023"/>
  <p:tag name="KSO_WM_SLIDE_ID" val="custom20189023_7"/>
  <p:tag name="KSO_WM_SLIDE_INDEX" val="7"/>
  <p:tag name="KSO_WM_DIAGRAM_GROUP_CODE" val="l1-3"/>
  <p:tag name="KSO_WM_TEMPLATE_SUBCATEGORY" val="combine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8*i*0"/>
  <p:tag name="KSO_WM_TEMPLATE_CATEGORY" val="custom"/>
  <p:tag name="KSO_WM_TEMPLATE_INDEX" val="20189023"/>
  <p:tag name="KSO_WM_UNIT_INDEX" val="0"/>
</p:tagLst>
</file>

<file path=ppt/tags/tag23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8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8*i*4"/>
  <p:tag name="KSO_WM_TEMPLATE_CATEGORY" val="custom"/>
  <p:tag name="KSO_WM_TEMPLATE_INDEX" val="20189023"/>
  <p:tag name="KSO_WM_UNIT_INDEX" val="4"/>
</p:tagLst>
</file>

<file path=ppt/tags/tag25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8*a*1"/>
  <p:tag name="KSO_WM_UNIT_PRESET_TEXT" val="产品运营"/>
</p:tagLst>
</file>

<file path=ppt/tags/tag26.xml><?xml version="1.0" encoding="utf-8"?>
<p:tagLst xmlns:p="http://schemas.openxmlformats.org/presentationml/2006/main">
  <p:tag name="KSO_WM_TAG_VERSION" val="1.0"/>
  <p:tag name="KSO_WM_SLIDE_ITEM_CNT" val="3"/>
  <p:tag name="KSO_WM_SLIDE_LAYOUT" val="a_e_f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8"/>
  <p:tag name="KSO_WM_TEMPLATE_CATEGORY" val="custom"/>
  <p:tag name="KSO_WM_TEMPLATE_INDEX" val="20189023"/>
  <p:tag name="KSO_WM_SLIDE_ID" val="custom20189023_8"/>
  <p:tag name="KSO_WM_SLIDE_INDEX" val="8"/>
  <p:tag name="KSO_WM_TEMPLATE_SUBCATEGORY" val="combine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9023"/>
</p:tagLst>
</file>

<file path=ppt/tags/tag2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5*i*6"/>
  <p:tag name="KSO_WM_TEMPLATE_CATEGORY" val="custom"/>
  <p:tag name="KSO_WM_TEMPLATE_INDEX" val="20189023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SLIDE_ITEM_CNT" val="4"/>
  <p:tag name="KSO_WM_SLIDE_LAYOUT" val="a_f_l"/>
  <p:tag name="KSO_WM_SLIDE_LAYOUT_CNT" val="1_1_1"/>
  <p:tag name="KSO_WM_SLIDE_TYPE" val="text"/>
  <p:tag name="KSO_WM_SLIDE_SUBTYPE" val="diag"/>
  <p:tag name="KSO_WM_BEAUTIFY_FLAG" val="#wm#"/>
  <p:tag name="KSO_WM_SLIDE_POSITION" val="37*149"/>
  <p:tag name="KSO_WM_SLIDE_SIZE" val="890*239"/>
  <p:tag name="KSO_WM_COMBINE_RELATE_SLIDE_ID" val="background20185108_5"/>
  <p:tag name="KSO_WM_TEMPLATE_CATEGORY" val="custom"/>
  <p:tag name="KSO_WM_TEMPLATE_INDEX" val="20189023"/>
  <p:tag name="KSO_WM_SLIDE_ID" val="custom20189023_5"/>
  <p:tag name="KSO_WM_SLIDE_INDEX" val="5"/>
  <p:tag name="KSO_WM_DIAGRAM_GROUP_CODE" val="l1-2"/>
  <p:tag name="KSO_WM_TEMPLATE_SUBCATEGORY" val="combine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8_1"/>
  <p:tag name="KSO_WM_TEMPLATE_CATEGORY" val="custom"/>
  <p:tag name="KSO_WM_TEMPLATE_INDEX" val="20189023"/>
  <p:tag name="KSO_WM_TEMPLATE_SUBCATEGORY" val="combine"/>
  <p:tag name="KSO_WM_TEMPLATE_THUMBS_INDEX" val="1、2、3、4、5、7、10、12、13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9023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9023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9023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9023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9023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9023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9023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9023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9023"/>
</p:tagLst>
</file>

<file path=ppt/tags/tag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UNIT_ID" val="custom20189023_1*f*1"/>
  <p:tag name="KSO_WM_UNIT_PRESET_TEXT" val="BUSINESS PLAN"/>
</p:tagLst>
</file>

<file path=ppt/tags/tag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c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ID" val="custom20189023_1*c*1"/>
  <p:tag name="KSO_WM_UNIT_PRESET_TEXT" val="2018"/>
</p:tagLst>
</file>

<file path=ppt/tags/tag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b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b*1"/>
  <p:tag name="KSO_WM_UNIT_PRESET_TEXT" val="Add your company name here"/>
</p:tagLst>
</file>

<file path=ppt/tags/tag8.xml><?xml version="1.0" encoding="utf-8"?>
<p:tagLst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</p:tagLst>
</file>

<file path=ppt/tags/tag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7*i*0"/>
  <p:tag name="KSO_WM_TEMPLATE_CATEGORY" val="custom"/>
  <p:tag name="KSO_WM_TEMPLATE_INDEX" val="20189023"/>
  <p:tag name="KSO_WM_UNIT_INDEX" val="0"/>
</p:tagLst>
</file>

<file path=ppt/theme/theme1.xml><?xml version="1.0" encoding="utf-8"?>
<a:theme xmlns:a="http://schemas.openxmlformats.org/drawingml/2006/main" name="1_Office 主题​​">
  <a:themeElements>
    <a:clrScheme name="自定义 310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2623</Words>
  <Application>WPS 演示</Application>
  <PresentationFormat>宽屏</PresentationFormat>
  <Paragraphs>131</Paragraphs>
  <Slides>14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Impact</vt:lpstr>
      <vt:lpstr>微软雅黑</vt:lpstr>
      <vt:lpstr>Arial Unicode MS</vt:lpstr>
      <vt:lpstr>等线</vt:lpstr>
      <vt:lpstr>1_Office 主题​​</vt:lpstr>
      <vt:lpstr>Paint.Picture</vt:lpstr>
      <vt:lpstr>Paint.Picture</vt:lpstr>
      <vt:lpstr>Paint.Picture</vt:lpstr>
      <vt:lpstr>以太坊上数字资产的发行和流通</vt:lpstr>
      <vt:lpstr>PowerPoint 演示文稿</vt:lpstr>
      <vt:lpstr> 以太坊上的数字资产定义</vt:lpstr>
      <vt:lpstr>PowerPoint 演示文稿</vt:lpstr>
      <vt:lpstr>PowerPoint 演示文稿</vt:lpstr>
      <vt:lpstr>数字资产定义</vt:lpstr>
      <vt:lpstr>PowerPoint 演示文稿</vt:lpstr>
      <vt:lpstr>标准规定了哪些内容</vt:lpstr>
      <vt:lpstr>ERC20 数字资产合约的实现--开发环境	</vt:lpstr>
      <vt:lpstr>ERC20 数字资产合约的实现--创建工程</vt:lpstr>
      <vt:lpstr>ERC20 数字资产合约的实现--创建工程</vt:lpstr>
      <vt:lpstr>ERC20 数字资产合约的实现--编写智能合约</vt:lpstr>
      <vt:lpstr>ERC20 数字资产合约的实现--编写智能合约</vt:lpstr>
      <vt:lpstr>ERC20 数字资产合约的实现--Ganache测试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小邪</cp:lastModifiedBy>
  <cp:revision>66</cp:revision>
  <dcterms:created xsi:type="dcterms:W3CDTF">2018-04-25T07:02:00Z</dcterms:created>
  <dcterms:modified xsi:type="dcterms:W3CDTF">2018-10-19T10:31:41Z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