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openDmnd">
          <a:fgClr>
            <a:schemeClr val="accent1"/>
          </a:fgClr>
          <a:bgClr>
            <a:schemeClr val="bg1"/>
          </a:bgClr>
        </a:pattFill>
        <a:effectLst/>
      </p:bgPr>
    </p:bg>
    <p:spTree>
      <p:nvGrpSpPr>
        <p:cNvPr id="1" name=""/>
        <p:cNvGrpSpPr/>
        <p:nvPr/>
      </p:nvGrpSpPr>
      <p:grpSpPr/>
      <p:pic>
        <p:nvPicPr>
          <p:cNvPr id="4" name="图片 3" descr="background.jp"/>
          <p:cNvPicPr>
            <a:picLocks noChangeAspect="1"/>
          </p:cNvPicPr>
          <p:nvPr/>
        </p:nvPicPr>
        <p:blipFill>
          <a:blip r:embed="rId1"/>
          <a:stretch>
            <a:fillRect/>
          </a:stretch>
        </p:blipFill>
        <p:spPr>
          <a:xfrm>
            <a:off x="-62865" y="-27940"/>
            <a:ext cx="12317095" cy="8217535"/>
          </a:xfrm>
          <a:prstGeom prst="rect">
            <a:avLst/>
          </a:prstGeom>
        </p:spPr>
      </p:pic>
      <p:sp>
        <p:nvSpPr>
          <p:cNvPr id="2" name="标题 1"/>
          <p:cNvSpPr>
            <a:spLocks noGrp="1"/>
          </p:cNvSpPr>
          <p:nvPr>
            <p:ph type="ctrTitle"/>
          </p:nvPr>
        </p:nvSpPr>
        <p:spPr>
          <a:xfrm>
            <a:off x="1524000" y="1122363"/>
            <a:ext cx="9144000" cy="2387600"/>
          </a:xfrm>
        </p:spPr>
        <p:txBody>
          <a:bodyPr/>
          <a:p>
            <a:r>
              <a:rPr lang="zh-CN" altLang="zh-CN" sz="8000" b="1">
                <a:ln w="9525" cmpd="sng">
                  <a:solidFill>
                    <a:schemeClr val="accent1"/>
                  </a:solidFill>
                  <a:prstDash val="solid"/>
                </a:ln>
                <a:solidFill>
                  <a:srgbClr val="70AD47">
                    <a:tint val="1000"/>
                  </a:srgbClr>
                </a:solidFill>
                <a:effectLst>
                  <a:glow rad="38100">
                    <a:schemeClr val="accent1">
                      <a:alpha val="40000"/>
                    </a:schemeClr>
                  </a:glow>
                </a:effectLst>
              </a:rPr>
              <a:t>区块链技术基础</a:t>
            </a:r>
            <a:endParaRPr lang="zh-CN" altLang="zh-CN" sz="80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副标题 2"/>
          <p:cNvSpPr>
            <a:spLocks noGrp="1"/>
          </p:cNvSpPr>
          <p:nvPr>
            <p:ph type="subTitle" idx="1"/>
          </p:nvPr>
        </p:nvSpPr>
        <p:spPr>
          <a:xfrm>
            <a:off x="6532245" y="5061585"/>
            <a:ext cx="5252720" cy="1865630"/>
          </a:xfrm>
        </p:spPr>
        <p:txBody>
          <a:bodyPr>
            <a:normAutofit/>
          </a:bodyPr>
          <a:p>
            <a:br>
              <a:rPr lang="zh-CN" altLang="en-US"/>
            </a:br>
            <a:br>
              <a:rPr lang="zh-CN" altLang="en-US"/>
            </a:br>
            <a:r>
              <a:rPr lang="en-US" altLang="zh-CN">
                <a:solidFill>
                  <a:schemeClr val="bg1"/>
                </a:solidFill>
              </a:rPr>
              <a:t>Jack Xu </a:t>
            </a:r>
            <a:br>
              <a:rPr lang="en-US" altLang="zh-CN">
                <a:solidFill>
                  <a:schemeClr val="bg1"/>
                </a:solidFill>
              </a:rPr>
            </a:br>
            <a:r>
              <a:rPr lang="en-US" altLang="zh-CN">
                <a:solidFill>
                  <a:schemeClr val="bg1"/>
                </a:solidFill>
              </a:rPr>
              <a:t>2018 10</a:t>
            </a:r>
            <a:endParaRPr lang="en-US" altLang="zh-CN">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55575" y="84455"/>
            <a:ext cx="11390630" cy="6042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273685"/>
            <a:ext cx="10515600" cy="62839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365125"/>
            <a:ext cx="10514965" cy="6496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365125"/>
            <a:ext cx="10685145" cy="62249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252095"/>
            <a:ext cx="10598150" cy="6562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273685"/>
            <a:ext cx="10714355" cy="58426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725170" y="365125"/>
            <a:ext cx="10628630" cy="5965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365125"/>
            <a:ext cx="11005820" cy="55486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365125"/>
            <a:ext cx="10514965" cy="5776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365125"/>
            <a:ext cx="10607040" cy="57194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区块链如何产生与价值</a:t>
            </a:r>
            <a:endParaRPr lang="zh-CN" altLang="en-US"/>
          </a:p>
        </p:txBody>
      </p:sp>
      <p:sp>
        <p:nvSpPr>
          <p:cNvPr id="3" name="内容占位符 2"/>
          <p:cNvSpPr>
            <a:spLocks noGrp="1"/>
          </p:cNvSpPr>
          <p:nvPr>
            <p:ph idx="1"/>
          </p:nvPr>
        </p:nvSpPr>
        <p:spPr/>
        <p:txBody>
          <a:bodyPr/>
          <a:p>
            <a:r>
              <a:rPr lang="zh-CN" altLang="en-US"/>
              <a:t>互联网的贸易，主要借助第三方信用机构来处理电子</a:t>
            </a:r>
            <a:r>
              <a:rPr lang="zh-CN" altLang="en-US">
                <a:solidFill>
                  <a:srgbClr val="FF0000"/>
                </a:solidFill>
              </a:rPr>
              <a:t>支付</a:t>
            </a:r>
            <a:r>
              <a:rPr lang="zh-CN" altLang="en-US"/>
              <a:t>信息，这类系统仍然内生性地受制于</a:t>
            </a:r>
            <a:r>
              <a:rPr lang="en-US" altLang="zh-CN"/>
              <a:t>“</a:t>
            </a:r>
            <a:r>
              <a:rPr lang="zh-CN" altLang="en-US"/>
              <a:t>基于信任的模式</a:t>
            </a:r>
            <a:r>
              <a:rPr lang="en-US" altLang="zh-CN"/>
              <a:t>”</a:t>
            </a:r>
            <a:r>
              <a:rPr lang="zh-CN" altLang="en-US"/>
              <a:t>。</a:t>
            </a:r>
            <a:endParaRPr lang="zh-CN" altLang="en-US"/>
          </a:p>
          <a:p>
            <a:endParaRPr lang="zh-CN" altLang="en-US"/>
          </a:p>
          <a:p>
            <a:r>
              <a:rPr lang="zh-CN" altLang="en-US"/>
              <a:t>区块链技术是构建在比特币区块链网络与交易信息加密传输的基础技术，它基于密码学而不是基于信用，使适合达成一致的</a:t>
            </a:r>
            <a:r>
              <a:rPr lang="zh-CN" altLang="en-US">
                <a:solidFill>
                  <a:srgbClr val="FF0000"/>
                </a:solidFill>
              </a:rPr>
              <a:t>双方直接支付</a:t>
            </a:r>
            <a:r>
              <a:rPr lang="zh-CN" altLang="en-US"/>
              <a:t>，从而不需要第三方的参与。</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rcRect l="9366" t="9893" r="12379" b="18050"/>
          <a:stretch>
            <a:fillRect/>
          </a:stretch>
        </p:blipFill>
        <p:spPr>
          <a:xfrm>
            <a:off x="5080" y="-121285"/>
            <a:ext cx="12229465" cy="7232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99745" y="241935"/>
            <a:ext cx="11595735" cy="66344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722630" y="365125"/>
            <a:ext cx="10795635" cy="52209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71145" y="201930"/>
            <a:ext cx="11772900" cy="66503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742950" y="365125"/>
            <a:ext cx="10918190" cy="5530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52780" y="182245"/>
            <a:ext cx="11178540" cy="6099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99745" y="139065"/>
            <a:ext cx="10728325" cy="67119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Words>
  <Application>WPS 演示</Application>
  <PresentationFormat>宽屏</PresentationFormat>
  <Paragraphs>10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Calibri Light</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小邪</cp:lastModifiedBy>
  <cp:revision>23</cp:revision>
  <dcterms:created xsi:type="dcterms:W3CDTF">2018-10-22T07:14:29Z</dcterms:created>
  <dcterms:modified xsi:type="dcterms:W3CDTF">2018-10-22T09:37:49Z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