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3" r:id="rId2"/>
    <p:sldId id="257" r:id="rId3"/>
    <p:sldId id="258" r:id="rId4"/>
    <p:sldId id="263" r:id="rId5"/>
    <p:sldId id="273" r:id="rId6"/>
    <p:sldId id="278" r:id="rId7"/>
    <p:sldId id="283" r:id="rId8"/>
    <p:sldId id="279" r:id="rId9"/>
    <p:sldId id="261" r:id="rId10"/>
    <p:sldId id="260" r:id="rId11"/>
    <p:sldId id="270" r:id="rId12"/>
    <p:sldId id="284" r:id="rId13"/>
    <p:sldId id="285" r:id="rId14"/>
    <p:sldId id="286" r:id="rId15"/>
    <p:sldId id="288" r:id="rId16"/>
    <p:sldId id="290" r:id="rId17"/>
    <p:sldId id="292" r:id="rId18"/>
    <p:sldId id="282" r:id="rId19"/>
  </p:sldIdLst>
  <p:sldSz cx="9144000" cy="5141913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8B54B"/>
    <a:srgbClr val="EAE621"/>
    <a:srgbClr val="470104"/>
    <a:srgbClr val="A2897B"/>
    <a:srgbClr val="E4402F"/>
    <a:srgbClr val="FFFDEF"/>
    <a:srgbClr val="CBAB8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6" autoAdjust="0"/>
    <p:restoredTop sz="94660"/>
  </p:normalViewPr>
  <p:slideViewPr>
    <p:cSldViewPr showGuides="1">
      <p:cViewPr>
        <p:scale>
          <a:sx n="100" d="100"/>
          <a:sy n="100" d="100"/>
        </p:scale>
        <p:origin x="414" y="432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12FD-5A5D-4212-BA1A-BE6A382C84A7}" type="datetimeFigureOut">
              <a:rPr lang="zh-CN" altLang="en-US" smtClean="0"/>
              <a:pPr/>
              <a:t>2017/8/5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2CFBE-1407-414C-AC03-95A5BCF50F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128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3983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8607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84703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81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79989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7526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28726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614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7177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5423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96691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812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37995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850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110429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 advClick="0" advTm="5000">
        <p15:prstTrans prst="origami"/>
      </p:transition>
    </mc:Choice>
    <mc:Fallback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096177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 advClick="0" advTm="5000">
        <p15:prstTrans prst="origami"/>
      </p:transition>
    </mc:Choice>
    <mc:Fallback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34"/>
            <a:ext cx="2057400" cy="32886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34"/>
            <a:ext cx="6019800" cy="32886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557786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 advClick="0" advTm="5000">
        <p15:prstTrans prst="origami"/>
      </p:transition>
    </mc:Choice>
    <mc:Fallback>
      <p:transition spd="slow" advClick="0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11"/>
            <a:ext cx="8229600" cy="85698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E8E7D-93FE-4B3A-B633-EA01295481D6}" type="datetime1">
              <a:rPr lang="zh-CN" altLang="en-US"/>
              <a:pPr>
                <a:defRPr/>
              </a:pPr>
              <a:t>2017/8/5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ea"/>
              </a:defRPr>
            </a:lvl1pPr>
          </a:lstStyle>
          <a:p>
            <a:pPr>
              <a:defRPr/>
            </a:pPr>
            <a:fld id="{A282927D-C46D-4D29-B17B-B5BF9B96B8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824095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 advClick="0" advTm="5000">
        <p15:prstTrans prst="origami"/>
      </p:transition>
    </mc:Choice>
    <mc:Fallback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202992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 advClick="0" advTm="5000">
        <p15:prstTrans prst="origami"/>
      </p:transition>
    </mc:Choice>
    <mc:Fallback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156"/>
            <a:ext cx="7772400" cy="10212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363"/>
            <a:ext cx="7772400" cy="11247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252496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 advClick="0" advTm="5000">
        <p15:prstTrans prst="origami"/>
      </p:transition>
    </mc:Choice>
    <mc:Fallback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2017/8/5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486081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 advClick="0" advTm="5000">
        <p15:prstTrans prst="origami"/>
      </p:transition>
    </mc:Choice>
    <mc:Fallback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80"/>
            <a:ext cx="4040188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653"/>
            <a:ext cx="4040188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0980"/>
            <a:ext cx="4041775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0653"/>
            <a:ext cx="4041775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2017/8/5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56432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 advClick="0" advTm="5000">
        <p15:prstTrans prst="origami"/>
      </p:transition>
    </mc:Choice>
    <mc:Fallback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2017/8/5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343441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 advClick="0" advTm="5000">
        <p15:prstTrans prst="origami"/>
      </p:transition>
    </mc:Choice>
    <mc:Fallback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2017/8/5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709918" y="361176"/>
            <a:ext cx="7886700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rgbClr val="A2897B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709918" y="598656"/>
            <a:ext cx="78867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1" name="圆角矩形 20"/>
          <p:cNvSpPr/>
          <p:nvPr userDrawn="1"/>
        </p:nvSpPr>
        <p:spPr>
          <a:xfrm>
            <a:off x="279049" y="412730"/>
            <a:ext cx="393739" cy="393739"/>
          </a:xfrm>
          <a:prstGeom prst="roundRect">
            <a:avLst>
              <a:gd name="adj" fmla="val 12258"/>
            </a:avLst>
          </a:prstGeom>
          <a:solidFill>
            <a:srgbClr val="FFFDEF"/>
          </a:solidFill>
          <a:ln w="6350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41918" y="423644"/>
            <a:ext cx="46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rgbClr val="E4402F"/>
                </a:solidFill>
                <a:latin typeface="Impact" panose="020B0806030902050204" pitchFamily="34" charset="0"/>
                <a:ea typeface="微软雅黑 Light" panose="020B0502040204020203" pitchFamily="34" charset="-122"/>
              </a:rPr>
              <a:pPr algn="ctr"/>
              <a:t>‹#›</a:t>
            </a:fld>
            <a:endParaRPr lang="zh-CN" altLang="en-US" dirty="0">
              <a:solidFill>
                <a:srgbClr val="E4402F"/>
              </a:solidFill>
              <a:latin typeface="Impact" panose="020B080603090205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33515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 advClick="0" advTm="5000">
        <p15:prstTrans prst="origami"/>
      </p:transition>
    </mc:Choice>
    <mc:Fallback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24"/>
            <a:ext cx="3008313" cy="871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84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993"/>
            <a:ext cx="3008313" cy="3517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2017/8/5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410978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 advClick="0" advTm="5000">
        <p15:prstTrans prst="origami"/>
      </p:transition>
    </mc:Choice>
    <mc:Fallback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9339"/>
            <a:ext cx="5486400" cy="4249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439"/>
            <a:ext cx="5486400" cy="3085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262"/>
            <a:ext cx="5486400" cy="6034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2017/8/5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560935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 advClick="0" advTm="5000">
        <p15:prstTrans prst="origami"/>
      </p:transition>
    </mc:Choice>
    <mc:Fallback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8DD4-A9AD-4113-82BD-DB389D9CB606}" type="datetimeFigureOut">
              <a:rPr lang="zh-CN" altLang="en-US" smtClean="0"/>
              <a:pPr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1100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 advClick="0" advTm="5000">
        <p15:prstTrans prst="origami"/>
      </p:transition>
    </mc:Choice>
    <mc:Fallback>
      <p:transition spd="slow" advClick="0" advTm="5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8853" y="319544"/>
            <a:ext cx="9162853" cy="42484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4" name="文本框 543"/>
          <p:cNvSpPr txBox="1"/>
          <p:nvPr/>
        </p:nvSpPr>
        <p:spPr>
          <a:xfrm>
            <a:off x="1314679" y="2074158"/>
            <a:ext cx="6479659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68B5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VUE——</a:t>
            </a:r>
            <a:r>
              <a:rPr lang="zh-CN" altLang="en-US" sz="4800" b="1" dirty="0" smtClean="0">
                <a:solidFill>
                  <a:srgbClr val="68B54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达令项目答辩</a:t>
            </a:r>
            <a:endParaRPr lang="zh-CN" altLang="en-US" sz="4800" b="1" dirty="0">
              <a:solidFill>
                <a:srgbClr val="68B5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6" name="文本框 545"/>
          <p:cNvSpPr txBox="1"/>
          <p:nvPr/>
        </p:nvSpPr>
        <p:spPr>
          <a:xfrm>
            <a:off x="3330454" y="3209736"/>
            <a:ext cx="244810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答辩人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:H5-1702B 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何静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Kozuka Gothic Pro EL" panose="020B0200000000000000" pitchFamily="34" charset="-128"/>
              <a:ea typeface="Kozuka Gothic Pro EL" panose="020B0200000000000000" pitchFamily="34" charset="-128"/>
              <a:cs typeface="Segoe UI Semilight" panose="020B0402040204020203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258366" y="3075012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75" b="47199"/>
          <a:stretch/>
        </p:blipFill>
        <p:spPr>
          <a:xfrm flipH="1">
            <a:off x="22894" y="372"/>
            <a:ext cx="8149505" cy="2714972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369260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 advClick="0" advTm="4083">
        <p14:vortex dir="r"/>
      </p:transition>
    </mc:Choice>
    <mc:Fallback>
      <p:transition spd="slow" advClick="0" advTm="408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" grpId="0"/>
      <p:bldP spid="5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-18853" y="319544"/>
            <a:ext cx="9162853" cy="42484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47" name="Freeform 3"/>
          <p:cNvSpPr>
            <a:spLocks/>
          </p:cNvSpPr>
          <p:nvPr/>
        </p:nvSpPr>
        <p:spPr bwMode="auto">
          <a:xfrm>
            <a:off x="824557" y="2578968"/>
            <a:ext cx="2085975" cy="503238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rgbClr val="68B54B"/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8" name="Freeform 4"/>
          <p:cNvSpPr>
            <a:spLocks/>
          </p:cNvSpPr>
          <p:nvPr/>
        </p:nvSpPr>
        <p:spPr bwMode="auto">
          <a:xfrm>
            <a:off x="2696220" y="2658343"/>
            <a:ext cx="2089150" cy="503238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68B54B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9" name="Freeform 5"/>
          <p:cNvSpPr>
            <a:spLocks/>
          </p:cNvSpPr>
          <p:nvPr/>
        </p:nvSpPr>
        <p:spPr bwMode="auto">
          <a:xfrm>
            <a:off x="4502795" y="2578968"/>
            <a:ext cx="2084387" cy="503238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rgbClr val="68B54B"/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0" name="Freeform 6"/>
          <p:cNvSpPr>
            <a:spLocks/>
          </p:cNvSpPr>
          <p:nvPr/>
        </p:nvSpPr>
        <p:spPr bwMode="auto">
          <a:xfrm>
            <a:off x="6374457" y="2656756"/>
            <a:ext cx="2085975" cy="503237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68B54B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151" name="Group 7"/>
          <p:cNvGrpSpPr>
            <a:grpSpLocks/>
          </p:cNvGrpSpPr>
          <p:nvPr/>
        </p:nvGrpSpPr>
        <p:grpSpPr bwMode="auto">
          <a:xfrm>
            <a:off x="4680595" y="2777406"/>
            <a:ext cx="152400" cy="190500"/>
            <a:chOff x="0" y="0"/>
            <a:chExt cx="96" cy="120"/>
          </a:xfrm>
        </p:grpSpPr>
        <p:sp>
          <p:nvSpPr>
            <p:cNvPr id="6152" name="Freeform 8"/>
            <p:cNvSpPr>
              <a:spLocks noEditPoints="1"/>
            </p:cNvSpPr>
            <p:nvPr/>
          </p:nvSpPr>
          <p:spPr bwMode="auto">
            <a:xfrm>
              <a:off x="0" y="0"/>
              <a:ext cx="96" cy="120"/>
            </a:xfrm>
            <a:custGeom>
              <a:avLst/>
              <a:gdLst>
                <a:gd name="T0" fmla="*/ 0 w 96"/>
                <a:gd name="T1" fmla="*/ 0 h 120"/>
                <a:gd name="T2" fmla="*/ 0 w 96"/>
                <a:gd name="T3" fmla="*/ 120 h 120"/>
                <a:gd name="T4" fmla="*/ 66 w 96"/>
                <a:gd name="T5" fmla="*/ 120 h 120"/>
                <a:gd name="T6" fmla="*/ 96 w 96"/>
                <a:gd name="T7" fmla="*/ 89 h 120"/>
                <a:gd name="T8" fmla="*/ 96 w 96"/>
                <a:gd name="T9" fmla="*/ 0 h 120"/>
                <a:gd name="T10" fmla="*/ 0 w 96"/>
                <a:gd name="T11" fmla="*/ 0 h 120"/>
                <a:gd name="T12" fmla="*/ 9 w 96"/>
                <a:gd name="T13" fmla="*/ 11 h 120"/>
                <a:gd name="T14" fmla="*/ 86 w 96"/>
                <a:gd name="T15" fmla="*/ 11 h 120"/>
                <a:gd name="T16" fmla="*/ 86 w 96"/>
                <a:gd name="T17" fmla="*/ 82 h 120"/>
                <a:gd name="T18" fmla="*/ 60 w 96"/>
                <a:gd name="T19" fmla="*/ 82 h 120"/>
                <a:gd name="T20" fmla="*/ 60 w 96"/>
                <a:gd name="T21" fmla="*/ 109 h 120"/>
                <a:gd name="T22" fmla="*/ 9 w 96"/>
                <a:gd name="T23" fmla="*/ 109 h 120"/>
                <a:gd name="T24" fmla="*/ 9 w 96"/>
                <a:gd name="T25" fmla="*/ 11 h 120"/>
                <a:gd name="T26" fmla="*/ 80 w 96"/>
                <a:gd name="T27" fmla="*/ 92 h 120"/>
                <a:gd name="T28" fmla="*/ 69 w 96"/>
                <a:gd name="T29" fmla="*/ 101 h 120"/>
                <a:gd name="T30" fmla="*/ 69 w 96"/>
                <a:gd name="T31" fmla="*/ 92 h 120"/>
                <a:gd name="T32" fmla="*/ 80 w 96"/>
                <a:gd name="T33" fmla="*/ 9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20">
                  <a:moveTo>
                    <a:pt x="0" y="0"/>
                  </a:moveTo>
                  <a:lnTo>
                    <a:pt x="0" y="120"/>
                  </a:lnTo>
                  <a:lnTo>
                    <a:pt x="66" y="120"/>
                  </a:lnTo>
                  <a:lnTo>
                    <a:pt x="96" y="89"/>
                  </a:lnTo>
                  <a:lnTo>
                    <a:pt x="96" y="0"/>
                  </a:lnTo>
                  <a:lnTo>
                    <a:pt x="0" y="0"/>
                  </a:lnTo>
                  <a:close/>
                  <a:moveTo>
                    <a:pt x="9" y="11"/>
                  </a:moveTo>
                  <a:lnTo>
                    <a:pt x="86" y="11"/>
                  </a:lnTo>
                  <a:lnTo>
                    <a:pt x="86" y="82"/>
                  </a:lnTo>
                  <a:lnTo>
                    <a:pt x="60" y="82"/>
                  </a:lnTo>
                  <a:lnTo>
                    <a:pt x="60" y="109"/>
                  </a:lnTo>
                  <a:lnTo>
                    <a:pt x="9" y="109"/>
                  </a:lnTo>
                  <a:lnTo>
                    <a:pt x="9" y="11"/>
                  </a:lnTo>
                  <a:close/>
                  <a:moveTo>
                    <a:pt x="80" y="92"/>
                  </a:moveTo>
                  <a:lnTo>
                    <a:pt x="69" y="101"/>
                  </a:lnTo>
                  <a:lnTo>
                    <a:pt x="69" y="92"/>
                  </a:lnTo>
                  <a:lnTo>
                    <a:pt x="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27" y="33"/>
              <a:ext cx="42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27" y="61"/>
              <a:ext cx="27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55" name="Group 11"/>
          <p:cNvGrpSpPr>
            <a:grpSpLocks/>
          </p:cNvGrpSpPr>
          <p:nvPr/>
        </p:nvGrpSpPr>
        <p:grpSpPr bwMode="auto">
          <a:xfrm>
            <a:off x="6553845" y="2785343"/>
            <a:ext cx="185737" cy="173038"/>
            <a:chOff x="0" y="0"/>
            <a:chExt cx="117" cy="109"/>
          </a:xfrm>
          <a:solidFill>
            <a:srgbClr val="68B54B"/>
          </a:solidFill>
        </p:grpSpPr>
        <p:sp>
          <p:nvSpPr>
            <p:cNvPr id="6156" name="Freeform 12"/>
            <p:cNvSpPr>
              <a:spLocks noEditPoints="1"/>
            </p:cNvSpPr>
            <p:nvPr/>
          </p:nvSpPr>
          <p:spPr bwMode="auto">
            <a:xfrm>
              <a:off x="0" y="0"/>
              <a:ext cx="117" cy="109"/>
            </a:xfrm>
            <a:custGeom>
              <a:avLst/>
              <a:gdLst>
                <a:gd name="T0" fmla="*/ 100 w 117"/>
                <a:gd name="T1" fmla="*/ 38 h 109"/>
                <a:gd name="T2" fmla="*/ 100 w 117"/>
                <a:gd name="T3" fmla="*/ 0 h 109"/>
                <a:gd name="T4" fmla="*/ 0 w 117"/>
                <a:gd name="T5" fmla="*/ 0 h 109"/>
                <a:gd name="T6" fmla="*/ 0 w 117"/>
                <a:gd name="T7" fmla="*/ 82 h 109"/>
                <a:gd name="T8" fmla="*/ 24 w 117"/>
                <a:gd name="T9" fmla="*/ 82 h 109"/>
                <a:gd name="T10" fmla="*/ 24 w 117"/>
                <a:gd name="T11" fmla="*/ 109 h 109"/>
                <a:gd name="T12" fmla="*/ 54 w 117"/>
                <a:gd name="T13" fmla="*/ 82 h 109"/>
                <a:gd name="T14" fmla="*/ 57 w 117"/>
                <a:gd name="T15" fmla="*/ 82 h 109"/>
                <a:gd name="T16" fmla="*/ 57 w 117"/>
                <a:gd name="T17" fmla="*/ 99 h 109"/>
                <a:gd name="T18" fmla="*/ 60 w 117"/>
                <a:gd name="T19" fmla="*/ 99 h 109"/>
                <a:gd name="T20" fmla="*/ 117 w 117"/>
                <a:gd name="T21" fmla="*/ 99 h 109"/>
                <a:gd name="T22" fmla="*/ 117 w 117"/>
                <a:gd name="T23" fmla="*/ 43 h 109"/>
                <a:gd name="T24" fmla="*/ 117 w 117"/>
                <a:gd name="T25" fmla="*/ 38 h 109"/>
                <a:gd name="T26" fmla="*/ 100 w 117"/>
                <a:gd name="T27" fmla="*/ 38 h 109"/>
                <a:gd name="T28" fmla="*/ 51 w 117"/>
                <a:gd name="T29" fmla="*/ 71 h 109"/>
                <a:gd name="T30" fmla="*/ 34 w 117"/>
                <a:gd name="T31" fmla="*/ 86 h 109"/>
                <a:gd name="T32" fmla="*/ 34 w 117"/>
                <a:gd name="T33" fmla="*/ 71 h 109"/>
                <a:gd name="T34" fmla="*/ 10 w 117"/>
                <a:gd name="T35" fmla="*/ 71 h 109"/>
                <a:gd name="T36" fmla="*/ 10 w 117"/>
                <a:gd name="T37" fmla="*/ 9 h 109"/>
                <a:gd name="T38" fmla="*/ 90 w 117"/>
                <a:gd name="T39" fmla="*/ 9 h 109"/>
                <a:gd name="T40" fmla="*/ 90 w 117"/>
                <a:gd name="T41" fmla="*/ 38 h 109"/>
                <a:gd name="T42" fmla="*/ 57 w 117"/>
                <a:gd name="T43" fmla="*/ 38 h 109"/>
                <a:gd name="T44" fmla="*/ 57 w 117"/>
                <a:gd name="T45" fmla="*/ 71 h 109"/>
                <a:gd name="T46" fmla="*/ 51 w 117"/>
                <a:gd name="T47" fmla="*/ 71 h 109"/>
                <a:gd name="T48" fmla="*/ 108 w 117"/>
                <a:gd name="T49" fmla="*/ 89 h 109"/>
                <a:gd name="T50" fmla="*/ 67 w 117"/>
                <a:gd name="T51" fmla="*/ 89 h 109"/>
                <a:gd name="T52" fmla="*/ 67 w 117"/>
                <a:gd name="T53" fmla="*/ 47 h 109"/>
                <a:gd name="T54" fmla="*/ 108 w 117"/>
                <a:gd name="T55" fmla="*/ 47 h 109"/>
                <a:gd name="T56" fmla="*/ 108 w 117"/>
                <a:gd name="T57" fmla="*/ 8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09">
                  <a:moveTo>
                    <a:pt x="100" y="38"/>
                  </a:moveTo>
                  <a:lnTo>
                    <a:pt x="100" y="0"/>
                  </a:lnTo>
                  <a:lnTo>
                    <a:pt x="0" y="0"/>
                  </a:lnTo>
                  <a:lnTo>
                    <a:pt x="0" y="82"/>
                  </a:lnTo>
                  <a:lnTo>
                    <a:pt x="24" y="82"/>
                  </a:lnTo>
                  <a:lnTo>
                    <a:pt x="24" y="109"/>
                  </a:lnTo>
                  <a:lnTo>
                    <a:pt x="54" y="82"/>
                  </a:lnTo>
                  <a:lnTo>
                    <a:pt x="57" y="82"/>
                  </a:lnTo>
                  <a:lnTo>
                    <a:pt x="57" y="99"/>
                  </a:lnTo>
                  <a:lnTo>
                    <a:pt x="60" y="99"/>
                  </a:lnTo>
                  <a:lnTo>
                    <a:pt x="117" y="99"/>
                  </a:lnTo>
                  <a:lnTo>
                    <a:pt x="117" y="43"/>
                  </a:lnTo>
                  <a:lnTo>
                    <a:pt x="117" y="38"/>
                  </a:lnTo>
                  <a:lnTo>
                    <a:pt x="100" y="38"/>
                  </a:lnTo>
                  <a:close/>
                  <a:moveTo>
                    <a:pt x="51" y="71"/>
                  </a:moveTo>
                  <a:lnTo>
                    <a:pt x="34" y="86"/>
                  </a:lnTo>
                  <a:lnTo>
                    <a:pt x="34" y="71"/>
                  </a:lnTo>
                  <a:lnTo>
                    <a:pt x="10" y="71"/>
                  </a:lnTo>
                  <a:lnTo>
                    <a:pt x="10" y="9"/>
                  </a:lnTo>
                  <a:lnTo>
                    <a:pt x="90" y="9"/>
                  </a:lnTo>
                  <a:lnTo>
                    <a:pt x="90" y="38"/>
                  </a:lnTo>
                  <a:lnTo>
                    <a:pt x="57" y="38"/>
                  </a:lnTo>
                  <a:lnTo>
                    <a:pt x="57" y="71"/>
                  </a:lnTo>
                  <a:lnTo>
                    <a:pt x="51" y="71"/>
                  </a:lnTo>
                  <a:close/>
                  <a:moveTo>
                    <a:pt x="108" y="89"/>
                  </a:moveTo>
                  <a:lnTo>
                    <a:pt x="67" y="89"/>
                  </a:lnTo>
                  <a:lnTo>
                    <a:pt x="67" y="47"/>
                  </a:lnTo>
                  <a:lnTo>
                    <a:pt x="108" y="47"/>
                  </a:lnTo>
                  <a:lnTo>
                    <a:pt x="108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75" y="64"/>
              <a:ext cx="10" cy="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90" y="64"/>
              <a:ext cx="9" cy="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59" name="Group 15"/>
          <p:cNvGrpSpPr>
            <a:grpSpLocks/>
          </p:cNvGrpSpPr>
          <p:nvPr/>
        </p:nvGrpSpPr>
        <p:grpSpPr bwMode="auto">
          <a:xfrm>
            <a:off x="2840682" y="2778993"/>
            <a:ext cx="185738" cy="187325"/>
            <a:chOff x="0" y="0"/>
            <a:chExt cx="117" cy="118"/>
          </a:xfrm>
          <a:solidFill>
            <a:srgbClr val="68B54B"/>
          </a:solidFill>
        </p:grpSpPr>
        <p:sp>
          <p:nvSpPr>
            <p:cNvPr id="6160" name="Freeform 16"/>
            <p:cNvSpPr>
              <a:spLocks noEditPoints="1"/>
            </p:cNvSpPr>
            <p:nvPr/>
          </p:nvSpPr>
          <p:spPr bwMode="auto">
            <a:xfrm>
              <a:off x="0" y="0"/>
              <a:ext cx="117" cy="118"/>
            </a:xfrm>
            <a:custGeom>
              <a:avLst/>
              <a:gdLst>
                <a:gd name="T0" fmla="*/ 117 w 117"/>
                <a:gd name="T1" fmla="*/ 21 h 118"/>
                <a:gd name="T2" fmla="*/ 107 w 117"/>
                <a:gd name="T3" fmla="*/ 21 h 118"/>
                <a:gd name="T4" fmla="*/ 78 w 117"/>
                <a:gd name="T5" fmla="*/ 21 h 118"/>
                <a:gd name="T6" fmla="*/ 78 w 117"/>
                <a:gd name="T7" fmla="*/ 0 h 118"/>
                <a:gd name="T8" fmla="*/ 39 w 117"/>
                <a:gd name="T9" fmla="*/ 0 h 118"/>
                <a:gd name="T10" fmla="*/ 39 w 117"/>
                <a:gd name="T11" fmla="*/ 21 h 118"/>
                <a:gd name="T12" fmla="*/ 11 w 117"/>
                <a:gd name="T13" fmla="*/ 21 h 118"/>
                <a:gd name="T14" fmla="*/ 0 w 117"/>
                <a:gd name="T15" fmla="*/ 21 h 118"/>
                <a:gd name="T16" fmla="*/ 0 w 117"/>
                <a:gd name="T17" fmla="*/ 31 h 118"/>
                <a:gd name="T18" fmla="*/ 11 w 117"/>
                <a:gd name="T19" fmla="*/ 31 h 118"/>
                <a:gd name="T20" fmla="*/ 11 w 117"/>
                <a:gd name="T21" fmla="*/ 118 h 118"/>
                <a:gd name="T22" fmla="*/ 107 w 117"/>
                <a:gd name="T23" fmla="*/ 118 h 118"/>
                <a:gd name="T24" fmla="*/ 107 w 117"/>
                <a:gd name="T25" fmla="*/ 31 h 118"/>
                <a:gd name="T26" fmla="*/ 117 w 117"/>
                <a:gd name="T27" fmla="*/ 31 h 118"/>
                <a:gd name="T28" fmla="*/ 117 w 117"/>
                <a:gd name="T29" fmla="*/ 21 h 118"/>
                <a:gd name="T30" fmla="*/ 50 w 117"/>
                <a:gd name="T31" fmla="*/ 10 h 118"/>
                <a:gd name="T32" fmla="*/ 68 w 117"/>
                <a:gd name="T33" fmla="*/ 10 h 118"/>
                <a:gd name="T34" fmla="*/ 68 w 117"/>
                <a:gd name="T35" fmla="*/ 21 h 118"/>
                <a:gd name="T36" fmla="*/ 50 w 117"/>
                <a:gd name="T37" fmla="*/ 21 h 118"/>
                <a:gd name="T38" fmla="*/ 50 w 117"/>
                <a:gd name="T39" fmla="*/ 10 h 118"/>
                <a:gd name="T40" fmla="*/ 95 w 117"/>
                <a:gd name="T41" fmla="*/ 105 h 118"/>
                <a:gd name="T42" fmla="*/ 21 w 117"/>
                <a:gd name="T43" fmla="*/ 105 h 118"/>
                <a:gd name="T44" fmla="*/ 21 w 117"/>
                <a:gd name="T45" fmla="*/ 31 h 118"/>
                <a:gd name="T46" fmla="*/ 39 w 117"/>
                <a:gd name="T47" fmla="*/ 31 h 118"/>
                <a:gd name="T48" fmla="*/ 78 w 117"/>
                <a:gd name="T49" fmla="*/ 31 h 118"/>
                <a:gd name="T50" fmla="*/ 95 w 117"/>
                <a:gd name="T51" fmla="*/ 31 h 118"/>
                <a:gd name="T52" fmla="*/ 95 w 117"/>
                <a:gd name="T53" fmla="*/ 10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18">
                  <a:moveTo>
                    <a:pt x="117" y="21"/>
                  </a:moveTo>
                  <a:lnTo>
                    <a:pt x="107" y="21"/>
                  </a:lnTo>
                  <a:lnTo>
                    <a:pt x="78" y="21"/>
                  </a:lnTo>
                  <a:lnTo>
                    <a:pt x="78" y="0"/>
                  </a:lnTo>
                  <a:lnTo>
                    <a:pt x="39" y="0"/>
                  </a:lnTo>
                  <a:lnTo>
                    <a:pt x="39" y="21"/>
                  </a:lnTo>
                  <a:lnTo>
                    <a:pt x="11" y="21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118"/>
                  </a:lnTo>
                  <a:lnTo>
                    <a:pt x="107" y="118"/>
                  </a:lnTo>
                  <a:lnTo>
                    <a:pt x="107" y="31"/>
                  </a:lnTo>
                  <a:lnTo>
                    <a:pt x="117" y="31"/>
                  </a:lnTo>
                  <a:lnTo>
                    <a:pt x="117" y="21"/>
                  </a:lnTo>
                  <a:close/>
                  <a:moveTo>
                    <a:pt x="50" y="10"/>
                  </a:moveTo>
                  <a:lnTo>
                    <a:pt x="68" y="10"/>
                  </a:lnTo>
                  <a:lnTo>
                    <a:pt x="68" y="21"/>
                  </a:lnTo>
                  <a:lnTo>
                    <a:pt x="50" y="21"/>
                  </a:lnTo>
                  <a:lnTo>
                    <a:pt x="50" y="10"/>
                  </a:lnTo>
                  <a:close/>
                  <a:moveTo>
                    <a:pt x="95" y="105"/>
                  </a:moveTo>
                  <a:lnTo>
                    <a:pt x="21" y="105"/>
                  </a:lnTo>
                  <a:lnTo>
                    <a:pt x="21" y="31"/>
                  </a:lnTo>
                  <a:lnTo>
                    <a:pt x="39" y="31"/>
                  </a:lnTo>
                  <a:lnTo>
                    <a:pt x="78" y="31"/>
                  </a:lnTo>
                  <a:lnTo>
                    <a:pt x="95" y="31"/>
                  </a:lnTo>
                  <a:lnTo>
                    <a:pt x="95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Rectangle 17"/>
            <p:cNvSpPr>
              <a:spLocks noChangeArrowheads="1"/>
            </p:cNvSpPr>
            <p:nvPr/>
          </p:nvSpPr>
          <p:spPr bwMode="auto">
            <a:xfrm>
              <a:off x="36" y="48"/>
              <a:ext cx="12" cy="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Rectangle 18"/>
            <p:cNvSpPr>
              <a:spLocks noChangeArrowheads="1"/>
            </p:cNvSpPr>
            <p:nvPr/>
          </p:nvSpPr>
          <p:spPr bwMode="auto">
            <a:xfrm>
              <a:off x="69" y="48"/>
              <a:ext cx="11" cy="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63" name="Group 19"/>
          <p:cNvGrpSpPr>
            <a:grpSpLocks/>
          </p:cNvGrpSpPr>
          <p:nvPr/>
        </p:nvGrpSpPr>
        <p:grpSpPr bwMode="auto">
          <a:xfrm>
            <a:off x="969020" y="2777406"/>
            <a:ext cx="166687" cy="190500"/>
            <a:chOff x="0" y="0"/>
            <a:chExt cx="105" cy="120"/>
          </a:xfrm>
        </p:grpSpPr>
        <p:sp>
          <p:nvSpPr>
            <p:cNvPr id="6164" name="Freeform 20"/>
            <p:cNvSpPr>
              <a:spLocks/>
            </p:cNvSpPr>
            <p:nvPr/>
          </p:nvSpPr>
          <p:spPr bwMode="auto">
            <a:xfrm>
              <a:off x="18" y="47"/>
              <a:ext cx="53" cy="26"/>
            </a:xfrm>
            <a:custGeom>
              <a:avLst/>
              <a:gdLst>
                <a:gd name="T0" fmla="*/ 18 w 35"/>
                <a:gd name="T1" fmla="*/ 11 h 17"/>
                <a:gd name="T2" fmla="*/ 7 w 35"/>
                <a:gd name="T3" fmla="*/ 0 h 17"/>
                <a:gd name="T4" fmla="*/ 0 w 35"/>
                <a:gd name="T5" fmla="*/ 0 h 17"/>
                <a:gd name="T6" fmla="*/ 18 w 35"/>
                <a:gd name="T7" fmla="*/ 17 h 17"/>
                <a:gd name="T8" fmla="*/ 35 w 35"/>
                <a:gd name="T9" fmla="*/ 0 h 17"/>
                <a:gd name="T10" fmla="*/ 28 w 35"/>
                <a:gd name="T11" fmla="*/ 0 h 17"/>
                <a:gd name="T12" fmla="*/ 18 w 35"/>
                <a:gd name="T1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7">
                  <a:moveTo>
                    <a:pt x="18" y="11"/>
                  </a:moveTo>
                  <a:cubicBezTo>
                    <a:pt x="12" y="11"/>
                    <a:pt x="7" y="6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8" y="17"/>
                    <a:pt x="18" y="17"/>
                  </a:cubicBezTo>
                  <a:cubicBezTo>
                    <a:pt x="27" y="17"/>
                    <a:pt x="35" y="10"/>
                    <a:pt x="3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3" y="11"/>
                    <a:pt x="18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Freeform 21"/>
            <p:cNvSpPr>
              <a:spLocks noEditPoints="1"/>
            </p:cNvSpPr>
            <p:nvPr/>
          </p:nvSpPr>
          <p:spPr bwMode="auto">
            <a:xfrm>
              <a:off x="0" y="0"/>
              <a:ext cx="105" cy="120"/>
            </a:xfrm>
            <a:custGeom>
              <a:avLst/>
              <a:gdLst>
                <a:gd name="T0" fmla="*/ 105 w 105"/>
                <a:gd name="T1" fmla="*/ 0 h 120"/>
                <a:gd name="T2" fmla="*/ 23 w 105"/>
                <a:gd name="T3" fmla="*/ 0 h 120"/>
                <a:gd name="T4" fmla="*/ 23 w 105"/>
                <a:gd name="T5" fmla="*/ 18 h 120"/>
                <a:gd name="T6" fmla="*/ 0 w 105"/>
                <a:gd name="T7" fmla="*/ 18 h 120"/>
                <a:gd name="T8" fmla="*/ 0 w 105"/>
                <a:gd name="T9" fmla="*/ 120 h 120"/>
                <a:gd name="T10" fmla="*/ 89 w 105"/>
                <a:gd name="T11" fmla="*/ 120 h 120"/>
                <a:gd name="T12" fmla="*/ 89 w 105"/>
                <a:gd name="T13" fmla="*/ 97 h 120"/>
                <a:gd name="T14" fmla="*/ 105 w 105"/>
                <a:gd name="T15" fmla="*/ 97 h 120"/>
                <a:gd name="T16" fmla="*/ 105 w 105"/>
                <a:gd name="T17" fmla="*/ 0 h 120"/>
                <a:gd name="T18" fmla="*/ 78 w 105"/>
                <a:gd name="T19" fmla="*/ 109 h 120"/>
                <a:gd name="T20" fmla="*/ 11 w 105"/>
                <a:gd name="T21" fmla="*/ 109 h 120"/>
                <a:gd name="T22" fmla="*/ 11 w 105"/>
                <a:gd name="T23" fmla="*/ 29 h 120"/>
                <a:gd name="T24" fmla="*/ 23 w 105"/>
                <a:gd name="T25" fmla="*/ 29 h 120"/>
                <a:gd name="T26" fmla="*/ 78 w 105"/>
                <a:gd name="T27" fmla="*/ 29 h 120"/>
                <a:gd name="T28" fmla="*/ 78 w 105"/>
                <a:gd name="T29" fmla="*/ 97 h 120"/>
                <a:gd name="T30" fmla="*/ 78 w 105"/>
                <a:gd name="T31" fmla="*/ 109 h 120"/>
                <a:gd name="T32" fmla="*/ 96 w 105"/>
                <a:gd name="T33" fmla="*/ 86 h 120"/>
                <a:gd name="T34" fmla="*/ 89 w 105"/>
                <a:gd name="T35" fmla="*/ 86 h 120"/>
                <a:gd name="T36" fmla="*/ 89 w 105"/>
                <a:gd name="T37" fmla="*/ 18 h 120"/>
                <a:gd name="T38" fmla="*/ 32 w 105"/>
                <a:gd name="T39" fmla="*/ 18 h 120"/>
                <a:gd name="T40" fmla="*/ 32 w 105"/>
                <a:gd name="T41" fmla="*/ 11 h 120"/>
                <a:gd name="T42" fmla="*/ 96 w 105"/>
                <a:gd name="T43" fmla="*/ 11 h 120"/>
                <a:gd name="T44" fmla="*/ 96 w 105"/>
                <a:gd name="T45" fmla="*/ 8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20">
                  <a:moveTo>
                    <a:pt x="105" y="0"/>
                  </a:moveTo>
                  <a:lnTo>
                    <a:pt x="23" y="0"/>
                  </a:lnTo>
                  <a:lnTo>
                    <a:pt x="23" y="18"/>
                  </a:lnTo>
                  <a:lnTo>
                    <a:pt x="0" y="18"/>
                  </a:lnTo>
                  <a:lnTo>
                    <a:pt x="0" y="120"/>
                  </a:lnTo>
                  <a:lnTo>
                    <a:pt x="89" y="120"/>
                  </a:lnTo>
                  <a:lnTo>
                    <a:pt x="89" y="97"/>
                  </a:lnTo>
                  <a:lnTo>
                    <a:pt x="105" y="97"/>
                  </a:lnTo>
                  <a:lnTo>
                    <a:pt x="105" y="0"/>
                  </a:lnTo>
                  <a:close/>
                  <a:moveTo>
                    <a:pt x="78" y="109"/>
                  </a:moveTo>
                  <a:lnTo>
                    <a:pt x="11" y="109"/>
                  </a:lnTo>
                  <a:lnTo>
                    <a:pt x="11" y="29"/>
                  </a:lnTo>
                  <a:lnTo>
                    <a:pt x="23" y="29"/>
                  </a:lnTo>
                  <a:lnTo>
                    <a:pt x="78" y="29"/>
                  </a:lnTo>
                  <a:lnTo>
                    <a:pt x="78" y="97"/>
                  </a:lnTo>
                  <a:lnTo>
                    <a:pt x="78" y="109"/>
                  </a:lnTo>
                  <a:close/>
                  <a:moveTo>
                    <a:pt x="96" y="86"/>
                  </a:moveTo>
                  <a:lnTo>
                    <a:pt x="89" y="86"/>
                  </a:lnTo>
                  <a:lnTo>
                    <a:pt x="89" y="18"/>
                  </a:lnTo>
                  <a:lnTo>
                    <a:pt x="32" y="18"/>
                  </a:lnTo>
                  <a:lnTo>
                    <a:pt x="32" y="11"/>
                  </a:lnTo>
                  <a:lnTo>
                    <a:pt x="96" y="11"/>
                  </a:lnTo>
                  <a:lnTo>
                    <a:pt x="96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1184920" y="2764706"/>
            <a:ext cx="14414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ctr"/>
            <a:r>
              <a:rPr lang="zh-CN" altLang="en-US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获取数据并传值</a:t>
            </a:r>
            <a:endParaRPr lang="en-US" altLang="zh-CN" sz="1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2987824" y="2764706"/>
            <a:ext cx="158417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ctr"/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进入购物车获得数据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4906020" y="2764706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ctr"/>
            <a:r>
              <a:rPr lang="zh-CN" altLang="en-US" sz="12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逻辑处理</a:t>
            </a:r>
            <a:endParaRPr lang="en-US" altLang="zh-CN" sz="12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6811020" y="2764706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ctr"/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数据跟新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683568" y="1418828"/>
            <a:ext cx="194391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 smtClean="0">
                <a:solidFill>
                  <a:schemeClr val="accent4">
                    <a:lumMod val="10000"/>
                  </a:schemeClr>
                </a:solidFill>
              </a:rPr>
              <a:t>点击购物车按钮，将点击商品的</a:t>
            </a:r>
            <a:r>
              <a:rPr lang="en-US" altLang="zh-CN" sz="1200" dirty="0" smtClean="0">
                <a:solidFill>
                  <a:schemeClr val="accent4">
                    <a:lumMod val="10000"/>
                  </a:schemeClr>
                </a:solidFill>
              </a:rPr>
              <a:t>id</a:t>
            </a:r>
            <a:r>
              <a:rPr lang="zh-CN" altLang="en-US" sz="1200" dirty="0" smtClean="0">
                <a:solidFill>
                  <a:schemeClr val="accent4">
                    <a:lumMod val="10000"/>
                  </a:schemeClr>
                </a:solidFill>
              </a:rPr>
              <a:t>传回，根据</a:t>
            </a:r>
            <a:r>
              <a:rPr lang="en-US" altLang="zh-CN" sz="1200" dirty="0" smtClean="0">
                <a:solidFill>
                  <a:schemeClr val="accent4">
                    <a:lumMod val="10000"/>
                  </a:schemeClr>
                </a:solidFill>
              </a:rPr>
              <a:t>Id</a:t>
            </a:r>
            <a:r>
              <a:rPr lang="zh-CN" altLang="en-US" sz="1200" dirty="0" smtClean="0">
                <a:solidFill>
                  <a:schemeClr val="accent4">
                    <a:lumMod val="10000"/>
                  </a:schemeClr>
                </a:solidFill>
              </a:rPr>
              <a:t>从后台获取相应商品的信息，将商品的信息上传到后台</a:t>
            </a:r>
            <a:endParaRPr lang="zh-CN" altLang="en-US" sz="12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4355976" y="1778868"/>
            <a:ext cx="216024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购物车加减：根据后台传入的商品数量进行加减实时上传数据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删除：后台删除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+DOM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操作删除页面信息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2954982" y="3267943"/>
            <a:ext cx="1439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从根据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Id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从后台拉取数据，并做页面渲染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6634807" y="3267943"/>
            <a:ext cx="14398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每一次数据发生改变时都先将改变后的数据上传到后台，然后再重新拉取数据渲染到页面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1427807" y="3312393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rgbClr val="68B54B"/>
                </a:solidFill>
              </a:rPr>
              <a:t>01</a:t>
            </a: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5128270" y="3312393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>
                <a:solidFill>
                  <a:srgbClr val="68B54B"/>
                </a:solidFill>
              </a:rPr>
              <a:t>03</a:t>
            </a: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3331220" y="1778868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>
                <a:solidFill>
                  <a:srgbClr val="68B54B"/>
                </a:solidFill>
              </a:rPr>
              <a:t>02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7031682" y="1778868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>
                <a:solidFill>
                  <a:srgbClr val="68B54B"/>
                </a:solidFill>
              </a:rPr>
              <a:t>04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-18853" y="0"/>
            <a:ext cx="7499001" cy="1285318"/>
            <a:chOff x="-18853" y="0"/>
            <a:chExt cx="7499001" cy="1285318"/>
          </a:xfrm>
        </p:grpSpPr>
        <p:sp>
          <p:nvSpPr>
            <p:cNvPr id="37" name="TextBox 82"/>
            <p:cNvSpPr txBox="1"/>
            <p:nvPr/>
          </p:nvSpPr>
          <p:spPr>
            <a:xfrm>
              <a:off x="3419872" y="338708"/>
              <a:ext cx="2448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176924"/>
              <a:r>
                <a:rPr lang="zh-CN" altLang="en-US" sz="2400" dirty="0" smtClean="0">
                  <a:solidFill>
                    <a:srgbClr val="92D05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项目功能与技术</a:t>
              </a:r>
              <a:endParaRPr lang="en-US" altLang="zh-CN" sz="2400" dirty="0" smtClean="0">
                <a:solidFill>
                  <a:srgbClr val="92D05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7982" b="47199"/>
            <a:stretch/>
          </p:blipFill>
          <p:spPr>
            <a:xfrm flipH="1">
              <a:off x="-18853" y="0"/>
              <a:ext cx="2358605" cy="1285318"/>
            </a:xfrm>
            <a:prstGeom prst="rect">
              <a:avLst/>
            </a:prstGeom>
            <a:noFill/>
          </p:spPr>
        </p:pic>
        <p:cxnSp>
          <p:nvCxnSpPr>
            <p:cNvPr id="39" name="直接连接符 38"/>
            <p:cNvCxnSpPr/>
            <p:nvPr/>
          </p:nvCxnSpPr>
          <p:spPr>
            <a:xfrm>
              <a:off x="1691680" y="626740"/>
              <a:ext cx="151216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012160" y="626740"/>
              <a:ext cx="14679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3635896" y="8427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购物车实现原理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09111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 advClick="0" advTm="7208">
        <p15:prstTrans prst="origami"/>
      </p:transition>
    </mc:Choice>
    <mc:Fallback>
      <p:transition spd="slow" advClick="0" advTm="72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/>
      <p:bldP spid="6148" grpId="0" animBg="1"/>
      <p:bldP spid="6149" grpId="0" animBg="1"/>
      <p:bldP spid="6150" grpId="0" animBg="1"/>
      <p:bldP spid="6166" grpId="0"/>
      <p:bldP spid="6167" grpId="0"/>
      <p:bldP spid="6168" grpId="0"/>
      <p:bldP spid="6169" grpId="0"/>
      <p:bldP spid="6170" grpId="0"/>
      <p:bldP spid="6171" grpId="0"/>
      <p:bldP spid="6172" grpId="0"/>
      <p:bldP spid="6173" grpId="0"/>
      <p:bldP spid="6174" grpId="0"/>
      <p:bldP spid="6175" grpId="0"/>
      <p:bldP spid="6176" grpId="0"/>
      <p:bldP spid="61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-18853" y="319544"/>
            <a:ext cx="9162853" cy="42484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338" name="Freeform 2" descr="0x786"/>
          <p:cNvSpPr>
            <a:spLocks/>
          </p:cNvSpPr>
          <p:nvPr/>
        </p:nvSpPr>
        <p:spPr bwMode="auto">
          <a:xfrm>
            <a:off x="1331640" y="1542231"/>
            <a:ext cx="1223962" cy="1227137"/>
          </a:xfrm>
          <a:custGeom>
            <a:avLst/>
            <a:gdLst>
              <a:gd name="T0" fmla="*/ 371 w 741"/>
              <a:gd name="T1" fmla="*/ 0 h 741"/>
              <a:gd name="T2" fmla="*/ 0 w 741"/>
              <a:gd name="T3" fmla="*/ 371 h 741"/>
              <a:gd name="T4" fmla="*/ 371 w 741"/>
              <a:gd name="T5" fmla="*/ 741 h 741"/>
              <a:gd name="T6" fmla="*/ 741 w 741"/>
              <a:gd name="T7" fmla="*/ 371 h 741"/>
              <a:gd name="T8" fmla="*/ 741 w 741"/>
              <a:gd name="T9" fmla="*/ 0 h 741"/>
              <a:gd name="T10" fmla="*/ 371 w 741"/>
              <a:gd name="T11" fmla="*/ 0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1" h="741">
                <a:moveTo>
                  <a:pt x="371" y="0"/>
                </a:moveTo>
                <a:cubicBezTo>
                  <a:pt x="166" y="0"/>
                  <a:pt x="0" y="166"/>
                  <a:pt x="0" y="371"/>
                </a:cubicBezTo>
                <a:cubicBezTo>
                  <a:pt x="0" y="575"/>
                  <a:pt x="166" y="741"/>
                  <a:pt x="371" y="741"/>
                </a:cubicBezTo>
                <a:cubicBezTo>
                  <a:pt x="575" y="741"/>
                  <a:pt x="741" y="575"/>
                  <a:pt x="741" y="371"/>
                </a:cubicBezTo>
                <a:cubicBezTo>
                  <a:pt x="741" y="0"/>
                  <a:pt x="741" y="0"/>
                  <a:pt x="741" y="0"/>
                </a:cubicBezTo>
                <a:lnTo>
                  <a:pt x="371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9525" cmpd="sng">
            <a:solidFill>
              <a:srgbClr val="68B54B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627784" y="1706860"/>
            <a:ext cx="2616101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ctr"/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第一种是根据输入内容搜索：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利用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V-model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绑定输入框的内容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利用自定义过滤器，使用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indexof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判断绑定的数据是否可以在数据中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找到，找到就返回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key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值，通过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key</a:t>
            </a:r>
          </a:p>
          <a:p>
            <a:pPr fontAlgn="ctr"/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值从后台获取相应的数据。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第二种是热门搜索，通过点击已给的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选项进行搜索，其实就是跨页面传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值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</a:p>
          <a:p>
            <a:pPr fontAlgn="ctr"/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351" name="Freeform 15" descr="0115mvtps00039"/>
          <p:cNvSpPr>
            <a:spLocks/>
          </p:cNvSpPr>
          <p:nvPr/>
        </p:nvSpPr>
        <p:spPr bwMode="auto">
          <a:xfrm>
            <a:off x="5121002" y="1542231"/>
            <a:ext cx="1223963" cy="1227137"/>
          </a:xfrm>
          <a:custGeom>
            <a:avLst/>
            <a:gdLst>
              <a:gd name="T0" fmla="*/ 371 w 741"/>
              <a:gd name="T1" fmla="*/ 0 h 741"/>
              <a:gd name="T2" fmla="*/ 0 w 741"/>
              <a:gd name="T3" fmla="*/ 371 h 741"/>
              <a:gd name="T4" fmla="*/ 371 w 741"/>
              <a:gd name="T5" fmla="*/ 741 h 741"/>
              <a:gd name="T6" fmla="*/ 741 w 741"/>
              <a:gd name="T7" fmla="*/ 371 h 741"/>
              <a:gd name="T8" fmla="*/ 741 w 741"/>
              <a:gd name="T9" fmla="*/ 0 h 741"/>
              <a:gd name="T10" fmla="*/ 371 w 741"/>
              <a:gd name="T11" fmla="*/ 0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1" h="741">
                <a:moveTo>
                  <a:pt x="371" y="0"/>
                </a:moveTo>
                <a:cubicBezTo>
                  <a:pt x="166" y="0"/>
                  <a:pt x="0" y="166"/>
                  <a:pt x="0" y="371"/>
                </a:cubicBezTo>
                <a:cubicBezTo>
                  <a:pt x="0" y="575"/>
                  <a:pt x="166" y="741"/>
                  <a:pt x="371" y="741"/>
                </a:cubicBezTo>
                <a:cubicBezTo>
                  <a:pt x="575" y="741"/>
                  <a:pt x="741" y="575"/>
                  <a:pt x="741" y="371"/>
                </a:cubicBezTo>
                <a:cubicBezTo>
                  <a:pt x="741" y="0"/>
                  <a:pt x="741" y="0"/>
                  <a:pt x="741" y="0"/>
                </a:cubicBezTo>
                <a:lnTo>
                  <a:pt x="371" y="0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9525" cmpd="sng">
            <a:solidFill>
              <a:srgbClr val="68B54B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6444208" y="1634852"/>
            <a:ext cx="2539157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ctr"/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根据每次登录时的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ID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，进行对用户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信息以及购物车信息的管理。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利用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get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获取后台数据，主要是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用于获取数据对页面进行选择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利用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POST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上传数据，主要是为了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把数据上传到后台以便之后调取使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用和保存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利用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PUT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更新数据，主要用于发生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改变的数据处理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利用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delete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删除数据，主要用于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购物车商品的删除，需配合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DOM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操作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一起使用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ctr"/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363" name="Freeform 27" descr="u=290065061,2920051158&amp;fm=15&amp;gp=0"/>
          <p:cNvSpPr>
            <a:spLocks/>
          </p:cNvSpPr>
          <p:nvPr/>
        </p:nvSpPr>
        <p:spPr bwMode="auto">
          <a:xfrm>
            <a:off x="1331640" y="3145606"/>
            <a:ext cx="1223962" cy="1225550"/>
          </a:xfrm>
          <a:custGeom>
            <a:avLst/>
            <a:gdLst>
              <a:gd name="T0" fmla="*/ 371 w 741"/>
              <a:gd name="T1" fmla="*/ 0 h 740"/>
              <a:gd name="T2" fmla="*/ 0 w 741"/>
              <a:gd name="T3" fmla="*/ 370 h 740"/>
              <a:gd name="T4" fmla="*/ 371 w 741"/>
              <a:gd name="T5" fmla="*/ 740 h 740"/>
              <a:gd name="T6" fmla="*/ 741 w 741"/>
              <a:gd name="T7" fmla="*/ 370 h 740"/>
              <a:gd name="T8" fmla="*/ 741 w 741"/>
              <a:gd name="T9" fmla="*/ 0 h 740"/>
              <a:gd name="T10" fmla="*/ 371 w 741"/>
              <a:gd name="T11" fmla="*/ 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1" h="740">
                <a:moveTo>
                  <a:pt x="371" y="0"/>
                </a:moveTo>
                <a:cubicBezTo>
                  <a:pt x="166" y="0"/>
                  <a:pt x="0" y="165"/>
                  <a:pt x="0" y="370"/>
                </a:cubicBezTo>
                <a:cubicBezTo>
                  <a:pt x="0" y="574"/>
                  <a:pt x="166" y="740"/>
                  <a:pt x="371" y="740"/>
                </a:cubicBezTo>
                <a:cubicBezTo>
                  <a:pt x="575" y="740"/>
                  <a:pt x="741" y="574"/>
                  <a:pt x="741" y="370"/>
                </a:cubicBezTo>
                <a:cubicBezTo>
                  <a:pt x="741" y="0"/>
                  <a:pt x="741" y="0"/>
                  <a:pt x="741" y="0"/>
                </a:cubicBezTo>
                <a:lnTo>
                  <a:pt x="371" y="0"/>
                </a:lnTo>
                <a:close/>
              </a:path>
            </a:pathLst>
          </a:custGeom>
          <a:blipFill dpi="0" rotWithShape="1">
            <a:blip r:embed="rId5" cstate="print"/>
            <a:srcRect/>
            <a:stretch>
              <a:fillRect/>
            </a:stretch>
          </a:blipFill>
          <a:ln w="9525" cmpd="sng">
            <a:solidFill>
              <a:srgbClr val="68B54B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74" name="Freeform 38" descr="u=2137848116,541256983&amp;fm=15&amp;gp=0"/>
          <p:cNvSpPr>
            <a:spLocks/>
          </p:cNvSpPr>
          <p:nvPr/>
        </p:nvSpPr>
        <p:spPr bwMode="auto">
          <a:xfrm>
            <a:off x="5121002" y="3145606"/>
            <a:ext cx="1223963" cy="1225550"/>
          </a:xfrm>
          <a:custGeom>
            <a:avLst/>
            <a:gdLst>
              <a:gd name="T0" fmla="*/ 371 w 741"/>
              <a:gd name="T1" fmla="*/ 0 h 740"/>
              <a:gd name="T2" fmla="*/ 0 w 741"/>
              <a:gd name="T3" fmla="*/ 370 h 740"/>
              <a:gd name="T4" fmla="*/ 371 w 741"/>
              <a:gd name="T5" fmla="*/ 740 h 740"/>
              <a:gd name="T6" fmla="*/ 741 w 741"/>
              <a:gd name="T7" fmla="*/ 370 h 740"/>
              <a:gd name="T8" fmla="*/ 741 w 741"/>
              <a:gd name="T9" fmla="*/ 0 h 740"/>
              <a:gd name="T10" fmla="*/ 371 w 741"/>
              <a:gd name="T11" fmla="*/ 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1" h="740">
                <a:moveTo>
                  <a:pt x="371" y="0"/>
                </a:moveTo>
                <a:cubicBezTo>
                  <a:pt x="166" y="0"/>
                  <a:pt x="0" y="165"/>
                  <a:pt x="0" y="370"/>
                </a:cubicBezTo>
                <a:cubicBezTo>
                  <a:pt x="0" y="574"/>
                  <a:pt x="166" y="740"/>
                  <a:pt x="371" y="740"/>
                </a:cubicBezTo>
                <a:cubicBezTo>
                  <a:pt x="575" y="740"/>
                  <a:pt x="741" y="574"/>
                  <a:pt x="741" y="370"/>
                </a:cubicBezTo>
                <a:cubicBezTo>
                  <a:pt x="741" y="0"/>
                  <a:pt x="741" y="0"/>
                  <a:pt x="741" y="0"/>
                </a:cubicBezTo>
                <a:lnTo>
                  <a:pt x="371" y="0"/>
                </a:lnTo>
                <a:close/>
              </a:path>
            </a:pathLst>
          </a:custGeom>
          <a:blipFill dpi="0" rotWithShape="1">
            <a:blip r:embed="rId6" cstate="print"/>
            <a:srcRect/>
            <a:stretch>
              <a:fillRect/>
            </a:stretch>
          </a:blipFill>
          <a:ln w="9525" cmpd="sng">
            <a:solidFill>
              <a:srgbClr val="68B54B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-18853" y="0"/>
            <a:ext cx="7499001" cy="1285318"/>
            <a:chOff x="-18853" y="0"/>
            <a:chExt cx="7499001" cy="1285318"/>
          </a:xfrm>
        </p:grpSpPr>
        <p:sp>
          <p:nvSpPr>
            <p:cNvPr id="74" name="TextBox 82"/>
            <p:cNvSpPr txBox="1"/>
            <p:nvPr/>
          </p:nvSpPr>
          <p:spPr>
            <a:xfrm>
              <a:off x="3275856" y="319544"/>
              <a:ext cx="2448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176924"/>
              <a:r>
                <a:rPr lang="zh-CN" altLang="en-US" sz="2400" dirty="0" smtClean="0">
                  <a:solidFill>
                    <a:srgbClr val="92D05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项目功能与技术</a:t>
              </a:r>
              <a:endParaRPr lang="en-US" altLang="zh-CN" sz="2400" dirty="0" smtClean="0">
                <a:solidFill>
                  <a:srgbClr val="92D05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75" name="图片 7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7982" b="47199"/>
            <a:stretch/>
          </p:blipFill>
          <p:spPr>
            <a:xfrm flipH="1">
              <a:off x="-18853" y="0"/>
              <a:ext cx="2358605" cy="1285318"/>
            </a:xfrm>
            <a:prstGeom prst="rect">
              <a:avLst/>
            </a:prstGeom>
            <a:noFill/>
          </p:spPr>
        </p:pic>
        <p:cxnSp>
          <p:nvCxnSpPr>
            <p:cNvPr id="76" name="直接连接符 75"/>
            <p:cNvCxnSpPr/>
            <p:nvPr/>
          </p:nvCxnSpPr>
          <p:spPr>
            <a:xfrm>
              <a:off x="1691680" y="626740"/>
              <a:ext cx="144016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5940152" y="626740"/>
              <a:ext cx="153999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1331640" y="98678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模糊搜索实现原理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860032" y="98678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后台数据存储实现原理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05898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 advClick="0" advTm="3967">
        <p15:prstTrans prst="origami"/>
      </p:transition>
    </mc:Choice>
    <mc:Fallback>
      <p:transition spd="slow" advClick="0" advTm="396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43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22" dur="150" fill="hold"/>
                                        <p:tgtEl>
                                          <p:spTgt spid="143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mph" presetSubtype="0" autoRev="1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Scale>
                                      <p:cBhvr>
                                        <p:cTn id="33" dur="150" fill="hold"/>
                                        <p:tgtEl>
                                          <p:spTgt spid="1436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4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4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grpId="1" nodeType="withEffect">
                                  <p:stCondLst>
                                    <p:cond delay="5700"/>
                                  </p:stCondLst>
                                  <p:childTnLst>
                                    <p:animScale>
                                      <p:cBhvr>
                                        <p:cTn id="40" dur="150" fill="hold"/>
                                        <p:tgtEl>
                                          <p:spTgt spid="1437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  <p:bldP spid="14338" grpId="1" animBg="1"/>
      <p:bldP spid="14339" grpId="0"/>
      <p:bldP spid="14351" grpId="0" animBg="1"/>
      <p:bldP spid="14351" grpId="1" animBg="1"/>
      <p:bldP spid="14352" grpId="0"/>
      <p:bldP spid="14363" grpId="0" animBg="1"/>
      <p:bldP spid="14363" grpId="1" animBg="1"/>
      <p:bldP spid="14374" grpId="0" animBg="1"/>
      <p:bldP spid="1437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8853" y="319544"/>
            <a:ext cx="9162853" cy="42484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75" b="47199"/>
          <a:stretch/>
        </p:blipFill>
        <p:spPr>
          <a:xfrm>
            <a:off x="2391222" y="1634852"/>
            <a:ext cx="5205114" cy="1642376"/>
          </a:xfrm>
          <a:prstGeom prst="rect">
            <a:avLst/>
          </a:prstGeom>
          <a:noFill/>
        </p:spPr>
      </p:pic>
      <p:sp>
        <p:nvSpPr>
          <p:cNvPr id="6" name="TextBox 11"/>
          <p:cNvSpPr txBox="1"/>
          <p:nvPr/>
        </p:nvSpPr>
        <p:spPr>
          <a:xfrm>
            <a:off x="3507689" y="2186378"/>
            <a:ext cx="236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Part.3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Subtitle 9"/>
          <p:cNvSpPr txBox="1">
            <a:spLocks/>
          </p:cNvSpPr>
          <p:nvPr/>
        </p:nvSpPr>
        <p:spPr>
          <a:xfrm>
            <a:off x="2771800" y="2832709"/>
            <a:ext cx="3744416" cy="380744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 defTabSz="1176924"/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项目问题与解决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1680" y="1634852"/>
            <a:ext cx="5904656" cy="1944216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5749902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 advClick="0" advTm="2220">
        <p15:prstTrans prst="origami"/>
      </p:transition>
    </mc:Choice>
    <mc:Fallback>
      <p:transition spd="slow" advClick="0" advTm="222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-18853" y="410716"/>
            <a:ext cx="9162853" cy="42484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"/>
          <p:cNvSpPr>
            <a:spLocks noChangeArrowheads="1"/>
          </p:cNvSpPr>
          <p:nvPr/>
        </p:nvSpPr>
        <p:spPr bwMode="auto">
          <a:xfrm>
            <a:off x="5873796" y="2499581"/>
            <a:ext cx="2802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sym typeface="Calibri" pitchFamily="34" charset="0"/>
              </a:rPr>
              <a:t>查看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sym typeface="Calibri" pitchFamily="34" charset="0"/>
              </a:rPr>
              <a:t>API</a:t>
            </a:r>
          </a:p>
          <a:p>
            <a:pPr>
              <a:defRPr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sym typeface="Calibri" pitchFamily="34" charset="0"/>
              </a:rPr>
              <a:t>上网查方法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sym typeface="Calibri" pitchFamily="34" charset="0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sym typeface="Calibri" pitchFamily="34" charset="0"/>
              </a:rPr>
              <a:t>咨询老师和同学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4" name="矩形 4"/>
          <p:cNvSpPr>
            <a:spLocks noChangeArrowheads="1"/>
          </p:cNvSpPr>
          <p:nvPr/>
        </p:nvSpPr>
        <p:spPr bwMode="auto">
          <a:xfrm>
            <a:off x="4539121" y="4013589"/>
            <a:ext cx="2802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sym typeface="Calibri" pitchFamily="34" charset="0"/>
              </a:rPr>
              <a:t>问题基本上处理完毕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5" name="矩形 5"/>
          <p:cNvSpPr>
            <a:spLocks noChangeArrowheads="1"/>
          </p:cNvSpPr>
          <p:nvPr/>
        </p:nvSpPr>
        <p:spPr bwMode="auto">
          <a:xfrm>
            <a:off x="301804" y="2526560"/>
            <a:ext cx="28010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sym typeface="Calibri" pitchFamily="34" charset="0"/>
              </a:rPr>
              <a:t>购物车及跨页面传值、模糊搜索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6" name="文本框 17"/>
          <p:cNvSpPr>
            <a:spLocks noChangeArrowheads="1"/>
          </p:cNvSpPr>
          <p:nvPr/>
        </p:nvSpPr>
        <p:spPr bwMode="auto">
          <a:xfrm>
            <a:off x="4539121" y="3716818"/>
            <a:ext cx="5950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ctr">
              <a:defRPr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结果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7" name="组合 18"/>
          <p:cNvGrpSpPr>
            <a:grpSpLocks/>
          </p:cNvGrpSpPr>
          <p:nvPr/>
        </p:nvGrpSpPr>
        <p:grpSpPr bwMode="auto">
          <a:xfrm flipV="1">
            <a:off x="2766388" y="1659186"/>
            <a:ext cx="1674296" cy="1674296"/>
            <a:chOff x="0" y="0"/>
            <a:chExt cx="1676077" cy="1676077"/>
          </a:xfrm>
          <a:solidFill>
            <a:srgbClr val="68B54B"/>
          </a:solidFill>
        </p:grpSpPr>
        <p:sp>
          <p:nvSpPr>
            <p:cNvPr id="28" name="等腰三角形 20"/>
            <p:cNvSpPr>
              <a:spLocks noChangeArrowheads="1"/>
            </p:cNvSpPr>
            <p:nvPr/>
          </p:nvSpPr>
          <p:spPr bwMode="auto">
            <a:xfrm rot="-1800000">
              <a:off x="25519" y="1187198"/>
              <a:ext cx="184493" cy="159046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zh-CN" sz="1799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9" name="组合 21"/>
          <p:cNvGrpSpPr>
            <a:grpSpLocks/>
          </p:cNvGrpSpPr>
          <p:nvPr/>
        </p:nvGrpSpPr>
        <p:grpSpPr bwMode="auto">
          <a:xfrm>
            <a:off x="4411841" y="1506782"/>
            <a:ext cx="1726667" cy="1674296"/>
            <a:chOff x="0" y="0"/>
            <a:chExt cx="1727085" cy="1676077"/>
          </a:xfrm>
          <a:solidFill>
            <a:srgbClr val="68B54B"/>
          </a:solidFill>
        </p:grpSpPr>
        <p:sp>
          <p:nvSpPr>
            <p:cNvPr id="30" name="等腰三角形 23"/>
            <p:cNvSpPr>
              <a:spLocks noChangeArrowheads="1"/>
            </p:cNvSpPr>
            <p:nvPr/>
          </p:nvSpPr>
          <p:spPr bwMode="auto">
            <a:xfrm rot="9000000">
              <a:off x="1542592" y="465184"/>
              <a:ext cx="184493" cy="159046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zh-CN" sz="1799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1" name="组合 24"/>
          <p:cNvGrpSpPr>
            <a:grpSpLocks/>
          </p:cNvGrpSpPr>
          <p:nvPr/>
        </p:nvGrpSpPr>
        <p:grpSpPr bwMode="auto">
          <a:xfrm rot="19968150" flipH="1">
            <a:off x="3875951" y="2300461"/>
            <a:ext cx="1675883" cy="1675883"/>
            <a:chOff x="0" y="0"/>
            <a:chExt cx="1676077" cy="1676077"/>
          </a:xfrm>
          <a:solidFill>
            <a:srgbClr val="68B54B"/>
          </a:solidFill>
        </p:grpSpPr>
        <p:sp>
          <p:nvSpPr>
            <p:cNvPr id="32" name="等腰三角形 26"/>
            <p:cNvSpPr>
              <a:spLocks noChangeArrowheads="1"/>
            </p:cNvSpPr>
            <p:nvPr/>
          </p:nvSpPr>
          <p:spPr bwMode="auto">
            <a:xfrm rot="-8798005">
              <a:off x="1386929" y="1313540"/>
              <a:ext cx="184493" cy="159046"/>
            </a:xfrm>
            <a:prstGeom prst="triangle">
              <a:avLst>
                <a:gd name="adj" fmla="val 50000"/>
              </a:avLst>
            </a:prstGeom>
            <a:grpFill/>
            <a:ln w="12700">
              <a:noFill/>
              <a:bevel/>
              <a:headEnd/>
              <a:tailEnd/>
            </a:ln>
            <a:extLst/>
          </p:spPr>
          <p:txBody>
            <a:bodyPr anchor="ctr"/>
            <a:lstStyle/>
            <a:p>
              <a:pPr algn="ctr">
                <a:defRPr/>
              </a:pPr>
              <a:endParaRPr lang="zh-CN" altLang="zh-CN" sz="1799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33" name="文本框 27"/>
          <p:cNvSpPr>
            <a:spLocks noChangeArrowheads="1"/>
          </p:cNvSpPr>
          <p:nvPr/>
        </p:nvSpPr>
        <p:spPr bwMode="auto">
          <a:xfrm>
            <a:off x="5873384" y="2202811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ctr">
              <a:defRPr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解决方法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4" name="文本框 28"/>
          <p:cNvSpPr>
            <a:spLocks noChangeArrowheads="1"/>
          </p:cNvSpPr>
          <p:nvPr/>
        </p:nvSpPr>
        <p:spPr bwMode="auto">
          <a:xfrm>
            <a:off x="2097474" y="2228203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fontAlgn="ctr">
              <a:defRPr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技术难点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7664" name="组合 31"/>
          <p:cNvGrpSpPr>
            <a:grpSpLocks/>
          </p:cNvGrpSpPr>
          <p:nvPr/>
        </p:nvGrpSpPr>
        <p:grpSpPr bwMode="auto">
          <a:xfrm>
            <a:off x="3448845" y="1418828"/>
            <a:ext cx="2012329" cy="1971066"/>
            <a:chOff x="0" y="0"/>
            <a:chExt cx="2492305" cy="2440670"/>
          </a:xfrm>
          <a:solidFill>
            <a:srgbClr val="68B54B"/>
          </a:solidFill>
        </p:grpSpPr>
        <p:sp>
          <p:nvSpPr>
            <p:cNvPr id="36" name="任意多边形 32"/>
            <p:cNvSpPr>
              <a:spLocks noChangeArrowheads="1"/>
            </p:cNvSpPr>
            <p:nvPr/>
          </p:nvSpPr>
          <p:spPr bwMode="auto">
            <a:xfrm>
              <a:off x="121863" y="0"/>
              <a:ext cx="2370442" cy="2369926"/>
            </a:xfrm>
            <a:custGeom>
              <a:avLst/>
              <a:gdLst>
                <a:gd name="T0" fmla="*/ 1185065 w 2370130"/>
                <a:gd name="T1" fmla="*/ 0 h 2370130"/>
                <a:gd name="T2" fmla="*/ 2211361 w 2370130"/>
                <a:gd name="T3" fmla="*/ 592532 h 2370130"/>
                <a:gd name="T4" fmla="*/ 2211361 w 2370130"/>
                <a:gd name="T5" fmla="*/ 1777597 h 2370130"/>
                <a:gd name="T6" fmla="*/ 1185065 w 2370130"/>
                <a:gd name="T7" fmla="*/ 1185065 h 2370130"/>
                <a:gd name="T8" fmla="*/ 1185065 w 2370130"/>
                <a:gd name="T9" fmla="*/ 0 h 2370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70130"/>
                <a:gd name="T16" fmla="*/ 0 h 2370130"/>
                <a:gd name="T17" fmla="*/ 2370130 w 2370130"/>
                <a:gd name="T18" fmla="*/ 2370130 h 23701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70130" h="2370130">
                  <a:moveTo>
                    <a:pt x="1185065" y="0"/>
                  </a:moveTo>
                  <a:cubicBezTo>
                    <a:pt x="1608448" y="0"/>
                    <a:pt x="1999670" y="225872"/>
                    <a:pt x="2211361" y="592532"/>
                  </a:cubicBezTo>
                  <a:cubicBezTo>
                    <a:pt x="2423052" y="959192"/>
                    <a:pt x="2423052" y="1410937"/>
                    <a:pt x="2211361" y="1777597"/>
                  </a:cubicBezTo>
                  <a:lnTo>
                    <a:pt x="1185065" y="1185065"/>
                  </a:lnTo>
                  <a:lnTo>
                    <a:pt x="1185065" y="0"/>
                  </a:lnTo>
                  <a:close/>
                </a:path>
              </a:pathLst>
            </a:custGeom>
            <a:grpFill/>
            <a:ln w="12700">
              <a:noFill/>
              <a:miter lim="800000"/>
              <a:headEnd/>
              <a:tailEnd/>
            </a:ln>
          </p:spPr>
          <p:txBody>
            <a:bodyPr lIns="1325038" tIns="474030" rIns="314095" bIns="1179207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1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TEXT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48" name="任意多边形 33"/>
            <p:cNvSpPr>
              <a:spLocks noChangeArrowheads="1"/>
            </p:cNvSpPr>
            <p:nvPr/>
          </p:nvSpPr>
          <p:spPr bwMode="auto">
            <a:xfrm>
              <a:off x="0" y="70744"/>
              <a:ext cx="2370442" cy="2369926"/>
            </a:xfrm>
            <a:custGeom>
              <a:avLst/>
              <a:gdLst>
                <a:gd name="T0" fmla="*/ 2211361 w 2370130"/>
                <a:gd name="T1" fmla="*/ 1777598 h 2370130"/>
                <a:gd name="T2" fmla="*/ 1185065 w 2370130"/>
                <a:gd name="T3" fmla="*/ 2370131 h 2370130"/>
                <a:gd name="T4" fmla="*/ 158769 w 2370130"/>
                <a:gd name="T5" fmla="*/ 1777599 h 2370130"/>
                <a:gd name="T6" fmla="*/ 1185065 w 2370130"/>
                <a:gd name="T7" fmla="*/ 1185065 h 2370130"/>
                <a:gd name="T8" fmla="*/ 2211361 w 2370130"/>
                <a:gd name="T9" fmla="*/ 1777598 h 2370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70130"/>
                <a:gd name="T16" fmla="*/ 0 h 2370130"/>
                <a:gd name="T17" fmla="*/ 2370130 w 2370130"/>
                <a:gd name="T18" fmla="*/ 2370130 h 23701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70130" h="2370130">
                  <a:moveTo>
                    <a:pt x="2211361" y="1777598"/>
                  </a:moveTo>
                  <a:cubicBezTo>
                    <a:pt x="1999670" y="2144258"/>
                    <a:pt x="1608448" y="2370131"/>
                    <a:pt x="1185065" y="2370131"/>
                  </a:cubicBezTo>
                  <a:cubicBezTo>
                    <a:pt x="761682" y="2370131"/>
                    <a:pt x="370460" y="2144259"/>
                    <a:pt x="158769" y="1777599"/>
                  </a:cubicBezTo>
                  <a:lnTo>
                    <a:pt x="1185065" y="1185065"/>
                  </a:lnTo>
                  <a:lnTo>
                    <a:pt x="2211361" y="1777598"/>
                  </a:lnTo>
                  <a:close/>
                </a:path>
              </a:pathLst>
            </a:custGeom>
            <a:grpFill/>
            <a:ln w="12700">
              <a:noFill/>
              <a:miter lim="800000"/>
              <a:headEnd/>
              <a:tailEnd/>
            </a:ln>
          </p:spPr>
          <p:txBody>
            <a:bodyPr lIns="685583" tIns="1531797" rIns="685582" bIns="177854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1000" dirty="0">
                  <a:solidFill>
                    <a:schemeClr val="bg1"/>
                  </a:solidFill>
                  <a:cs typeface="Calibri" pitchFamily="34" charset="0"/>
                  <a:sym typeface="Calibri" pitchFamily="34" charset="0"/>
                </a:rPr>
                <a:t>TEXT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49" name="任意多边形 34"/>
            <p:cNvSpPr>
              <a:spLocks noChangeArrowheads="1"/>
            </p:cNvSpPr>
            <p:nvPr/>
          </p:nvSpPr>
          <p:spPr bwMode="auto">
            <a:xfrm>
              <a:off x="0" y="70744"/>
              <a:ext cx="2370442" cy="2369926"/>
            </a:xfrm>
            <a:custGeom>
              <a:avLst/>
              <a:gdLst>
                <a:gd name="T0" fmla="*/ 158769 w 2370130"/>
                <a:gd name="T1" fmla="*/ 1777598 h 2370130"/>
                <a:gd name="T2" fmla="*/ 158769 w 2370130"/>
                <a:gd name="T3" fmla="*/ 592533 h 2370130"/>
                <a:gd name="T4" fmla="*/ 1185065 w 2370130"/>
                <a:gd name="T5" fmla="*/ 0 h 2370130"/>
                <a:gd name="T6" fmla="*/ 1185065 w 2370130"/>
                <a:gd name="T7" fmla="*/ 1185065 h 2370130"/>
                <a:gd name="T8" fmla="*/ 158769 w 2370130"/>
                <a:gd name="T9" fmla="*/ 1777598 h 2370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70130"/>
                <a:gd name="T16" fmla="*/ 0 h 2370130"/>
                <a:gd name="T17" fmla="*/ 2370130 w 2370130"/>
                <a:gd name="T18" fmla="*/ 2370130 h 23701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70130" h="2370130">
                  <a:moveTo>
                    <a:pt x="158769" y="1777598"/>
                  </a:moveTo>
                  <a:cubicBezTo>
                    <a:pt x="-52922" y="1410938"/>
                    <a:pt x="-52922" y="959193"/>
                    <a:pt x="158769" y="592533"/>
                  </a:cubicBezTo>
                  <a:cubicBezTo>
                    <a:pt x="370460" y="225873"/>
                    <a:pt x="761682" y="0"/>
                    <a:pt x="1185065" y="0"/>
                  </a:cubicBezTo>
                  <a:lnTo>
                    <a:pt x="1185065" y="1185065"/>
                  </a:lnTo>
                  <a:lnTo>
                    <a:pt x="158769" y="1777598"/>
                  </a:lnTo>
                  <a:close/>
                </a:path>
              </a:pathLst>
            </a:custGeom>
            <a:grpFill/>
            <a:ln w="12700">
              <a:noFill/>
              <a:miter lim="800000"/>
              <a:headEnd/>
              <a:tailEnd/>
            </a:ln>
          </p:spPr>
          <p:txBody>
            <a:bodyPr lIns="290683" tIns="502236" rIns="1348450" bIns="1151001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1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TEXT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-18853" y="0"/>
            <a:ext cx="7499001" cy="1285318"/>
            <a:chOff x="-18853" y="0"/>
            <a:chExt cx="7499001" cy="1285318"/>
          </a:xfrm>
        </p:grpSpPr>
        <p:sp>
          <p:nvSpPr>
            <p:cNvPr id="37" name="TextBox 82"/>
            <p:cNvSpPr txBox="1"/>
            <p:nvPr/>
          </p:nvSpPr>
          <p:spPr>
            <a:xfrm>
              <a:off x="3347864" y="319544"/>
              <a:ext cx="2448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176924"/>
              <a:r>
                <a:rPr lang="zh-CN" altLang="en-US" sz="2400" dirty="0" smtClean="0">
                  <a:solidFill>
                    <a:srgbClr val="92D05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项目问题与解决</a:t>
              </a:r>
              <a:endParaRPr lang="en-US" altLang="zh-CN" sz="2400" dirty="0" smtClean="0">
                <a:solidFill>
                  <a:srgbClr val="92D05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7982" b="47199"/>
            <a:stretch/>
          </p:blipFill>
          <p:spPr>
            <a:xfrm flipH="1">
              <a:off x="-18853" y="0"/>
              <a:ext cx="2358605" cy="1285318"/>
            </a:xfrm>
            <a:prstGeom prst="rect">
              <a:avLst/>
            </a:prstGeom>
            <a:noFill/>
          </p:spPr>
        </p:pic>
        <p:cxnSp>
          <p:nvCxnSpPr>
            <p:cNvPr id="39" name="直接连接符 38"/>
            <p:cNvCxnSpPr/>
            <p:nvPr/>
          </p:nvCxnSpPr>
          <p:spPr>
            <a:xfrm>
              <a:off x="1691680" y="626740"/>
              <a:ext cx="1368152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012160" y="626740"/>
              <a:ext cx="14679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27347487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 advClick="0" advTm="2203">
        <p15:prstTrans prst="origami"/>
      </p:transition>
    </mc:Choice>
    <mc:Fallback>
      <p:transition spd="slow" advClick="0" advTm="22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18853" y="319544"/>
            <a:ext cx="9162853" cy="42484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30"/>
          <p:cNvGrpSpPr>
            <a:grpSpLocks/>
          </p:cNvGrpSpPr>
          <p:nvPr/>
        </p:nvGrpSpPr>
        <p:grpSpPr bwMode="auto">
          <a:xfrm>
            <a:off x="1474157" y="1755233"/>
            <a:ext cx="831593" cy="790331"/>
            <a:chOff x="0" y="0"/>
            <a:chExt cx="831692" cy="792088"/>
          </a:xfrm>
        </p:grpSpPr>
        <p:sp>
          <p:nvSpPr>
            <p:cNvPr id="17" name="正五边形 5"/>
            <p:cNvSpPr>
              <a:spLocks noChangeArrowheads="1"/>
            </p:cNvSpPr>
            <p:nvPr/>
          </p:nvSpPr>
          <p:spPr bwMode="auto">
            <a:xfrm>
              <a:off x="0" y="0"/>
              <a:ext cx="831692" cy="792088"/>
            </a:xfrm>
            <a:prstGeom prst="pentagon">
              <a:avLst/>
            </a:prstGeom>
            <a:solidFill>
              <a:srgbClr val="68B54B"/>
            </a:solidFill>
            <a:ln w="25400">
              <a:solidFill>
                <a:srgbClr val="68B54B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799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Freeform 72"/>
            <p:cNvSpPr>
              <a:spLocks noEditPoints="1"/>
            </p:cNvSpPr>
            <p:nvPr/>
          </p:nvSpPr>
          <p:spPr bwMode="auto">
            <a:xfrm>
              <a:off x="195226" y="195637"/>
              <a:ext cx="484095" cy="486705"/>
            </a:xfrm>
            <a:custGeom>
              <a:avLst/>
              <a:gdLst>
                <a:gd name="T0" fmla="*/ 469490874 w 411"/>
                <a:gd name="T1" fmla="*/ 275495129 h 412"/>
                <a:gd name="T2" fmla="*/ 395653827 w 411"/>
                <a:gd name="T3" fmla="*/ 306106223 h 412"/>
                <a:gd name="T4" fmla="*/ 346893781 w 411"/>
                <a:gd name="T5" fmla="*/ 257407559 h 412"/>
                <a:gd name="T6" fmla="*/ 394261054 w 411"/>
                <a:gd name="T7" fmla="*/ 148878603 h 412"/>
                <a:gd name="T8" fmla="*/ 245194187 w 411"/>
                <a:gd name="T9" fmla="*/ 0 h 412"/>
                <a:gd name="T10" fmla="*/ 94734547 w 411"/>
                <a:gd name="T11" fmla="*/ 148878603 h 412"/>
                <a:gd name="T12" fmla="*/ 161605367 w 411"/>
                <a:gd name="T13" fmla="*/ 272712517 h 412"/>
                <a:gd name="T14" fmla="*/ 133741640 w 411"/>
                <a:gd name="T15" fmla="*/ 370109844 h 412"/>
                <a:gd name="T16" fmla="*/ 103092367 w 411"/>
                <a:gd name="T17" fmla="*/ 365936515 h 412"/>
                <a:gd name="T18" fmla="*/ 0 w 411"/>
                <a:gd name="T19" fmla="*/ 468899067 h 412"/>
                <a:gd name="T20" fmla="*/ 103092367 w 411"/>
                <a:gd name="T21" fmla="*/ 573253515 h 412"/>
                <a:gd name="T22" fmla="*/ 207578687 w 411"/>
                <a:gd name="T23" fmla="*/ 468899067 h 412"/>
                <a:gd name="T24" fmla="*/ 153246367 w 411"/>
                <a:gd name="T25" fmla="*/ 378458860 h 412"/>
                <a:gd name="T26" fmla="*/ 181108914 w 411"/>
                <a:gd name="T27" fmla="*/ 283844145 h 412"/>
                <a:gd name="T28" fmla="*/ 245194187 w 411"/>
                <a:gd name="T29" fmla="*/ 297758386 h 412"/>
                <a:gd name="T30" fmla="*/ 331568554 w 411"/>
                <a:gd name="T31" fmla="*/ 271321800 h 412"/>
                <a:gd name="T32" fmla="*/ 383115327 w 411"/>
                <a:gd name="T33" fmla="*/ 322803076 h 412"/>
                <a:gd name="T34" fmla="*/ 365004554 w 411"/>
                <a:gd name="T35" fmla="*/ 379849577 h 412"/>
                <a:gd name="T36" fmla="*/ 469490874 w 411"/>
                <a:gd name="T37" fmla="*/ 482813308 h 412"/>
                <a:gd name="T38" fmla="*/ 572583241 w 411"/>
                <a:gd name="T39" fmla="*/ 379849577 h 412"/>
                <a:gd name="T40" fmla="*/ 469490874 w 411"/>
                <a:gd name="T41" fmla="*/ 275495129 h 412"/>
                <a:gd name="T42" fmla="*/ 186681187 w 411"/>
                <a:gd name="T43" fmla="*/ 468899067 h 412"/>
                <a:gd name="T44" fmla="*/ 103092367 w 411"/>
                <a:gd name="T45" fmla="*/ 552382154 h 412"/>
                <a:gd name="T46" fmla="*/ 19503547 w 411"/>
                <a:gd name="T47" fmla="*/ 468899067 h 412"/>
                <a:gd name="T48" fmla="*/ 103092367 w 411"/>
                <a:gd name="T49" fmla="*/ 386806697 h 412"/>
                <a:gd name="T50" fmla="*/ 186681187 w 411"/>
                <a:gd name="T51" fmla="*/ 468899067 h 412"/>
                <a:gd name="T52" fmla="*/ 115630867 w 411"/>
                <a:gd name="T53" fmla="*/ 148878603 h 412"/>
                <a:gd name="T54" fmla="*/ 245194187 w 411"/>
                <a:gd name="T55" fmla="*/ 19479465 h 412"/>
                <a:gd name="T56" fmla="*/ 373363554 w 411"/>
                <a:gd name="T57" fmla="*/ 148878603 h 412"/>
                <a:gd name="T58" fmla="*/ 245194187 w 411"/>
                <a:gd name="T59" fmla="*/ 278278921 h 412"/>
                <a:gd name="T60" fmla="*/ 115630867 w 411"/>
                <a:gd name="T61" fmla="*/ 148878603 h 412"/>
                <a:gd name="T62" fmla="*/ 469490874 w 411"/>
                <a:gd name="T63" fmla="*/ 461941947 h 412"/>
                <a:gd name="T64" fmla="*/ 385902054 w 411"/>
                <a:gd name="T65" fmla="*/ 379849577 h 412"/>
                <a:gd name="T66" fmla="*/ 469490874 w 411"/>
                <a:gd name="T67" fmla="*/ 296366490 h 412"/>
                <a:gd name="T68" fmla="*/ 553079695 w 411"/>
                <a:gd name="T69" fmla="*/ 379849577 h 412"/>
                <a:gd name="T70" fmla="*/ 469490874 w 411"/>
                <a:gd name="T71" fmla="*/ 461941947 h 41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11"/>
                <a:gd name="T109" fmla="*/ 0 h 412"/>
                <a:gd name="T110" fmla="*/ 411 w 411"/>
                <a:gd name="T111" fmla="*/ 412 h 41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50" tIns="34275" rIns="68550" bIns="34275"/>
            <a:lstStyle/>
            <a:p>
              <a:pPr>
                <a:defRPr/>
              </a:pPr>
              <a:endParaRPr lang="zh-CN" altLang="en-US" sz="1799"/>
            </a:p>
          </p:txBody>
        </p:sp>
      </p:grpSp>
      <p:sp>
        <p:nvSpPr>
          <p:cNvPr id="19" name="TextBox 7"/>
          <p:cNvSpPr>
            <a:spLocks noChangeArrowheads="1"/>
          </p:cNvSpPr>
          <p:nvPr/>
        </p:nvSpPr>
        <p:spPr bwMode="auto">
          <a:xfrm>
            <a:off x="917117" y="2904228"/>
            <a:ext cx="19440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购物车加减时由于是循环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所以一点击就全部加减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解决方法：根据返回对象里的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num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进行操作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20" name="组合 12"/>
          <p:cNvGrpSpPr>
            <a:grpSpLocks/>
          </p:cNvGrpSpPr>
          <p:nvPr/>
        </p:nvGrpSpPr>
        <p:grpSpPr bwMode="auto">
          <a:xfrm>
            <a:off x="6658919" y="2961361"/>
            <a:ext cx="831593" cy="790331"/>
            <a:chOff x="0" y="0"/>
            <a:chExt cx="831692" cy="792088"/>
          </a:xfrm>
          <a:solidFill>
            <a:srgbClr val="68B54B"/>
          </a:solidFill>
        </p:grpSpPr>
        <p:sp>
          <p:nvSpPr>
            <p:cNvPr id="21" name="正五边形 10"/>
            <p:cNvSpPr>
              <a:spLocks noChangeArrowheads="1"/>
            </p:cNvSpPr>
            <p:nvPr/>
          </p:nvSpPr>
          <p:spPr bwMode="auto">
            <a:xfrm>
              <a:off x="0" y="0"/>
              <a:ext cx="831692" cy="792088"/>
            </a:xfrm>
            <a:prstGeom prst="pentagon">
              <a:avLst/>
            </a:prstGeom>
            <a:grpFill/>
            <a:ln w="25400">
              <a:solidFill>
                <a:srgbClr val="68B54B"/>
              </a:solidFill>
              <a:miter lim="800000"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799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284108" y="208361"/>
              <a:ext cx="263475" cy="483524"/>
            </a:xfrm>
            <a:custGeom>
              <a:avLst/>
              <a:gdLst>
                <a:gd name="T0" fmla="*/ 9279079 w 122"/>
                <a:gd name="T1" fmla="*/ 301232310 h 225"/>
                <a:gd name="T2" fmla="*/ 64951398 w 122"/>
                <a:gd name="T3" fmla="*/ 356844330 h 225"/>
                <a:gd name="T4" fmla="*/ 78870017 w 122"/>
                <a:gd name="T5" fmla="*/ 352209457 h 225"/>
                <a:gd name="T6" fmla="*/ 552083654 w 122"/>
                <a:gd name="T7" fmla="*/ 194643144 h 225"/>
                <a:gd name="T8" fmla="*/ 552083654 w 122"/>
                <a:gd name="T9" fmla="*/ 139031125 h 225"/>
                <a:gd name="T10" fmla="*/ 487132256 w 122"/>
                <a:gd name="T11" fmla="*/ 106589166 h 225"/>
                <a:gd name="T12" fmla="*/ 13918618 w 122"/>
                <a:gd name="T13" fmla="*/ 264157631 h 225"/>
                <a:gd name="T14" fmla="*/ 501050875 w 122"/>
                <a:gd name="T15" fmla="*/ 129761379 h 225"/>
                <a:gd name="T16" fmla="*/ 528888111 w 122"/>
                <a:gd name="T17" fmla="*/ 162201185 h 225"/>
                <a:gd name="T18" fmla="*/ 514969493 w 122"/>
                <a:gd name="T19" fmla="*/ 194643144 h 225"/>
                <a:gd name="T20" fmla="*/ 64951398 w 122"/>
                <a:gd name="T21" fmla="*/ 329037244 h 225"/>
                <a:gd name="T22" fmla="*/ 41753701 w 122"/>
                <a:gd name="T23" fmla="*/ 310499904 h 225"/>
                <a:gd name="T24" fmla="*/ 37114162 w 122"/>
                <a:gd name="T25" fmla="*/ 273425224 h 225"/>
                <a:gd name="T26" fmla="*/ 491771796 w 122"/>
                <a:gd name="T27" fmla="*/ 129761379 h 225"/>
                <a:gd name="T28" fmla="*/ 64951398 w 122"/>
                <a:gd name="T29" fmla="*/ 199275865 h 225"/>
                <a:gd name="T30" fmla="*/ 306198834 w 122"/>
                <a:gd name="T31" fmla="*/ 129761379 h 225"/>
                <a:gd name="T32" fmla="*/ 338673456 w 122"/>
                <a:gd name="T33" fmla="*/ 46344426 h 225"/>
                <a:gd name="T34" fmla="*/ 41753701 w 122"/>
                <a:gd name="T35" fmla="*/ 78784232 h 225"/>
                <a:gd name="T36" fmla="*/ 13918618 w 122"/>
                <a:gd name="T37" fmla="*/ 162201185 h 225"/>
                <a:gd name="T38" fmla="*/ 283001136 w 122"/>
                <a:gd name="T39" fmla="*/ 37074680 h 225"/>
                <a:gd name="T40" fmla="*/ 310838373 w 122"/>
                <a:gd name="T41" fmla="*/ 55612019 h 225"/>
                <a:gd name="T42" fmla="*/ 301559294 w 122"/>
                <a:gd name="T43" fmla="*/ 101956445 h 225"/>
                <a:gd name="T44" fmla="*/ 64951398 w 122"/>
                <a:gd name="T45" fmla="*/ 171470932 h 225"/>
                <a:gd name="T46" fmla="*/ 37114162 w 122"/>
                <a:gd name="T47" fmla="*/ 139031125 h 225"/>
                <a:gd name="T48" fmla="*/ 556723194 w 122"/>
                <a:gd name="T49" fmla="*/ 468068369 h 225"/>
                <a:gd name="T50" fmla="*/ 487132256 w 122"/>
                <a:gd name="T51" fmla="*/ 417091222 h 225"/>
                <a:gd name="T52" fmla="*/ 334033916 w 122"/>
                <a:gd name="T53" fmla="*/ 509777921 h 225"/>
                <a:gd name="T54" fmla="*/ 255163900 w 122"/>
                <a:gd name="T55" fmla="*/ 639539300 h 225"/>
                <a:gd name="T56" fmla="*/ 245886975 w 122"/>
                <a:gd name="T57" fmla="*/ 458798622 h 225"/>
                <a:gd name="T58" fmla="*/ 552083654 w 122"/>
                <a:gd name="T59" fmla="*/ 352209457 h 225"/>
                <a:gd name="T60" fmla="*/ 552083654 w 122"/>
                <a:gd name="T61" fmla="*/ 296597437 h 225"/>
                <a:gd name="T62" fmla="*/ 41753701 w 122"/>
                <a:gd name="T63" fmla="*/ 393919009 h 225"/>
                <a:gd name="T64" fmla="*/ 4639539 w 122"/>
                <a:gd name="T65" fmla="*/ 449531029 h 225"/>
                <a:gd name="T66" fmla="*/ 13918618 w 122"/>
                <a:gd name="T67" fmla="*/ 472703242 h 225"/>
                <a:gd name="T68" fmla="*/ 51032780 w 122"/>
                <a:gd name="T69" fmla="*/ 509777921 h 225"/>
                <a:gd name="T70" fmla="*/ 129902797 w 122"/>
                <a:gd name="T71" fmla="*/ 560755068 h 225"/>
                <a:gd name="T72" fmla="*/ 78870017 w 122"/>
                <a:gd name="T73" fmla="*/ 639539300 h 225"/>
                <a:gd name="T74" fmla="*/ 185575116 w 122"/>
                <a:gd name="T75" fmla="*/ 968576544 h 225"/>
                <a:gd name="T76" fmla="*/ 245886975 w 122"/>
                <a:gd name="T77" fmla="*/ 1042725903 h 225"/>
                <a:gd name="T78" fmla="*/ 403624854 w 122"/>
                <a:gd name="T79" fmla="*/ 991748757 h 225"/>
                <a:gd name="T80" fmla="*/ 510329953 w 122"/>
                <a:gd name="T81" fmla="*/ 866620098 h 225"/>
                <a:gd name="T82" fmla="*/ 459297173 w 122"/>
                <a:gd name="T83" fmla="*/ 639539300 h 225"/>
                <a:gd name="T84" fmla="*/ 482492717 w 122"/>
                <a:gd name="T85" fmla="*/ 542217728 h 225"/>
                <a:gd name="T86" fmla="*/ 556723194 w 122"/>
                <a:gd name="T87" fmla="*/ 468068369 h 225"/>
                <a:gd name="T88" fmla="*/ 218049738 w 122"/>
                <a:gd name="T89" fmla="*/ 468068369 h 225"/>
                <a:gd name="T90" fmla="*/ 227328817 w 122"/>
                <a:gd name="T91" fmla="*/ 639539300 h 225"/>
                <a:gd name="T92" fmla="*/ 162377419 w 122"/>
                <a:gd name="T93" fmla="*/ 560755068 h 225"/>
                <a:gd name="T94" fmla="*/ 111344639 w 122"/>
                <a:gd name="T95" fmla="*/ 500508175 h 225"/>
                <a:gd name="T96" fmla="*/ 55672319 w 122"/>
                <a:gd name="T97" fmla="*/ 481970835 h 225"/>
                <a:gd name="T98" fmla="*/ 37114162 w 122"/>
                <a:gd name="T99" fmla="*/ 449531029 h 225"/>
                <a:gd name="T100" fmla="*/ 37114162 w 122"/>
                <a:gd name="T101" fmla="*/ 430993689 h 225"/>
                <a:gd name="T102" fmla="*/ 55672319 w 122"/>
                <a:gd name="T103" fmla="*/ 417091222 h 225"/>
                <a:gd name="T104" fmla="*/ 111344639 w 122"/>
                <a:gd name="T105" fmla="*/ 398553882 h 225"/>
                <a:gd name="T106" fmla="*/ 501050875 w 122"/>
                <a:gd name="T107" fmla="*/ 287329844 h 225"/>
                <a:gd name="T108" fmla="*/ 528888111 w 122"/>
                <a:gd name="T109" fmla="*/ 319769650 h 225"/>
                <a:gd name="T110" fmla="*/ 514969493 w 122"/>
                <a:gd name="T111" fmla="*/ 352209457 h 225"/>
                <a:gd name="T112" fmla="*/ 199491580 w 122"/>
                <a:gd name="T113" fmla="*/ 454165902 h 225"/>
                <a:gd name="T114" fmla="*/ 477855331 w 122"/>
                <a:gd name="T115" fmla="*/ 514410642 h 225"/>
                <a:gd name="T116" fmla="*/ 426820397 w 122"/>
                <a:gd name="T117" fmla="*/ 639539300 h 225"/>
                <a:gd name="T118" fmla="*/ 361871153 w 122"/>
                <a:gd name="T119" fmla="*/ 509777921 h 225"/>
                <a:gd name="T120" fmla="*/ 491771796 w 122"/>
                <a:gd name="T121" fmla="*/ 444896156 h 225"/>
                <a:gd name="T122" fmla="*/ 528888111 w 122"/>
                <a:gd name="T123" fmla="*/ 477335962 h 22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2"/>
                <a:gd name="T187" fmla="*/ 0 h 225"/>
                <a:gd name="T188" fmla="*/ 122 w 122"/>
                <a:gd name="T189" fmla="*/ 225 h 22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lIns="68550" tIns="34275" rIns="68550" bIns="34275"/>
            <a:lstStyle/>
            <a:p>
              <a:pPr>
                <a:defRPr/>
              </a:pPr>
              <a:endParaRPr lang="zh-CN" altLang="en-US" sz="1799"/>
            </a:p>
          </p:txBody>
        </p:sp>
      </p:grpSp>
      <p:grpSp>
        <p:nvGrpSpPr>
          <p:cNvPr id="23" name="组合 16"/>
          <p:cNvGrpSpPr>
            <a:grpSpLocks/>
          </p:cNvGrpSpPr>
          <p:nvPr/>
        </p:nvGrpSpPr>
        <p:grpSpPr bwMode="auto">
          <a:xfrm>
            <a:off x="4930664" y="1798082"/>
            <a:ext cx="831593" cy="791918"/>
            <a:chOff x="0" y="0"/>
            <a:chExt cx="831692" cy="792088"/>
          </a:xfrm>
          <a:solidFill>
            <a:srgbClr val="68B54B"/>
          </a:solidFill>
        </p:grpSpPr>
        <p:sp>
          <p:nvSpPr>
            <p:cNvPr id="27" name="正五边形 9"/>
            <p:cNvSpPr>
              <a:spLocks noChangeArrowheads="1"/>
            </p:cNvSpPr>
            <p:nvPr/>
          </p:nvSpPr>
          <p:spPr bwMode="auto">
            <a:xfrm>
              <a:off x="0" y="0"/>
              <a:ext cx="831692" cy="792088"/>
            </a:xfrm>
            <a:prstGeom prst="pentagon">
              <a:avLst/>
            </a:prstGeom>
            <a:grpFill/>
            <a:ln w="25400">
              <a:solidFill>
                <a:srgbClr val="68B54B"/>
              </a:solidFill>
              <a:miter lim="800000"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799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Freeform 78"/>
            <p:cNvSpPr>
              <a:spLocks noEditPoints="1"/>
            </p:cNvSpPr>
            <p:nvPr/>
          </p:nvSpPr>
          <p:spPr bwMode="auto">
            <a:xfrm>
              <a:off x="222208" y="250802"/>
              <a:ext cx="409497" cy="409537"/>
            </a:xfrm>
            <a:custGeom>
              <a:avLst/>
              <a:gdLst>
                <a:gd name="T0" fmla="*/ 242527593 w 347"/>
                <a:gd name="T1" fmla="*/ 0 h 347"/>
                <a:gd name="T2" fmla="*/ 0 w 347"/>
                <a:gd name="T3" fmla="*/ 242402285 h 347"/>
                <a:gd name="T4" fmla="*/ 242527593 w 347"/>
                <a:gd name="T5" fmla="*/ 483410632 h 347"/>
                <a:gd name="T6" fmla="*/ 483660888 w 347"/>
                <a:gd name="T7" fmla="*/ 242402285 h 347"/>
                <a:gd name="T8" fmla="*/ 242527593 w 347"/>
                <a:gd name="T9" fmla="*/ 0 h 347"/>
                <a:gd name="T10" fmla="*/ 462753500 w 347"/>
                <a:gd name="T11" fmla="*/ 231256687 h 347"/>
                <a:gd name="T12" fmla="*/ 394455323 w 347"/>
                <a:gd name="T13" fmla="*/ 231256687 h 347"/>
                <a:gd name="T14" fmla="*/ 321975433 w 347"/>
                <a:gd name="T15" fmla="*/ 36221126 h 347"/>
                <a:gd name="T16" fmla="*/ 462753500 w 347"/>
                <a:gd name="T17" fmla="*/ 231256687 h 347"/>
                <a:gd name="T18" fmla="*/ 242527593 w 347"/>
                <a:gd name="T19" fmla="*/ 462513374 h 347"/>
                <a:gd name="T20" fmla="*/ 204893350 w 347"/>
                <a:gd name="T21" fmla="*/ 252153945 h 347"/>
                <a:gd name="T22" fmla="*/ 278767539 w 347"/>
                <a:gd name="T23" fmla="*/ 252153945 h 347"/>
                <a:gd name="T24" fmla="*/ 242527593 w 347"/>
                <a:gd name="T25" fmla="*/ 462513374 h 347"/>
                <a:gd name="T26" fmla="*/ 204893350 w 347"/>
                <a:gd name="T27" fmla="*/ 231256687 h 347"/>
                <a:gd name="T28" fmla="*/ 242527593 w 347"/>
                <a:gd name="T29" fmla="*/ 20897257 h 347"/>
                <a:gd name="T30" fmla="*/ 242527593 w 347"/>
                <a:gd name="T31" fmla="*/ 20897257 h 347"/>
                <a:gd name="T32" fmla="*/ 278767539 w 347"/>
                <a:gd name="T33" fmla="*/ 231256687 h 347"/>
                <a:gd name="T34" fmla="*/ 204893350 w 347"/>
                <a:gd name="T35" fmla="*/ 231256687 h 347"/>
                <a:gd name="T36" fmla="*/ 213256777 w 347"/>
                <a:gd name="T37" fmla="*/ 26469466 h 347"/>
                <a:gd name="T38" fmla="*/ 185380260 w 347"/>
                <a:gd name="T39" fmla="*/ 231256687 h 347"/>
                <a:gd name="T40" fmla="*/ 110112953 w 347"/>
                <a:gd name="T41" fmla="*/ 231256687 h 347"/>
                <a:gd name="T42" fmla="*/ 213256777 w 347"/>
                <a:gd name="T43" fmla="*/ 26469466 h 347"/>
                <a:gd name="T44" fmla="*/ 185380260 w 347"/>
                <a:gd name="T45" fmla="*/ 252153945 h 347"/>
                <a:gd name="T46" fmla="*/ 213256777 w 347"/>
                <a:gd name="T47" fmla="*/ 458335103 h 347"/>
                <a:gd name="T48" fmla="*/ 110112953 w 347"/>
                <a:gd name="T49" fmla="*/ 252153945 h 347"/>
                <a:gd name="T50" fmla="*/ 185380260 w 347"/>
                <a:gd name="T51" fmla="*/ 252153945 h 347"/>
                <a:gd name="T52" fmla="*/ 270404111 w 347"/>
                <a:gd name="T53" fmla="*/ 458335103 h 347"/>
                <a:gd name="T54" fmla="*/ 299674927 w 347"/>
                <a:gd name="T55" fmla="*/ 252153945 h 347"/>
                <a:gd name="T56" fmla="*/ 373547935 w 347"/>
                <a:gd name="T57" fmla="*/ 252153945 h 347"/>
                <a:gd name="T58" fmla="*/ 270404111 w 347"/>
                <a:gd name="T59" fmla="*/ 458335103 h 347"/>
                <a:gd name="T60" fmla="*/ 299674927 w 347"/>
                <a:gd name="T61" fmla="*/ 231256687 h 347"/>
                <a:gd name="T62" fmla="*/ 270404111 w 347"/>
                <a:gd name="T63" fmla="*/ 26469466 h 347"/>
                <a:gd name="T64" fmla="*/ 373547935 w 347"/>
                <a:gd name="T65" fmla="*/ 231256687 h 347"/>
                <a:gd name="T66" fmla="*/ 299674927 w 347"/>
                <a:gd name="T67" fmla="*/ 231256687 h 347"/>
                <a:gd name="T68" fmla="*/ 163078573 w 347"/>
                <a:gd name="T69" fmla="*/ 36221126 h 347"/>
                <a:gd name="T70" fmla="*/ 89205565 w 347"/>
                <a:gd name="T71" fmla="*/ 231256687 h 347"/>
                <a:gd name="T72" fmla="*/ 20907388 w 347"/>
                <a:gd name="T73" fmla="*/ 231256687 h 347"/>
                <a:gd name="T74" fmla="*/ 163078573 w 347"/>
                <a:gd name="T75" fmla="*/ 36221126 h 347"/>
                <a:gd name="T76" fmla="*/ 20907388 w 347"/>
                <a:gd name="T77" fmla="*/ 252153945 h 347"/>
                <a:gd name="T78" fmla="*/ 89205565 w 347"/>
                <a:gd name="T79" fmla="*/ 252153945 h 347"/>
                <a:gd name="T80" fmla="*/ 163078573 w 347"/>
                <a:gd name="T81" fmla="*/ 448582263 h 347"/>
                <a:gd name="T82" fmla="*/ 20907388 w 347"/>
                <a:gd name="T83" fmla="*/ 252153945 h 347"/>
                <a:gd name="T84" fmla="*/ 321975433 w 347"/>
                <a:gd name="T85" fmla="*/ 448582263 h 347"/>
                <a:gd name="T86" fmla="*/ 394455323 w 347"/>
                <a:gd name="T87" fmla="*/ 252153945 h 347"/>
                <a:gd name="T88" fmla="*/ 462753500 w 347"/>
                <a:gd name="T89" fmla="*/ 252153945 h 347"/>
                <a:gd name="T90" fmla="*/ 321975433 w 347"/>
                <a:gd name="T91" fmla="*/ 448582263 h 34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47"/>
                <a:gd name="T139" fmla="*/ 0 h 347"/>
                <a:gd name="T140" fmla="*/ 347 w 347"/>
                <a:gd name="T141" fmla="*/ 347 h 34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4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332" y="166"/>
                  </a:moveTo>
                  <a:cubicBezTo>
                    <a:pt x="283" y="166"/>
                    <a:pt x="283" y="166"/>
                    <a:pt x="283" y="166"/>
                  </a:cubicBezTo>
                  <a:cubicBezTo>
                    <a:pt x="281" y="107"/>
                    <a:pt x="261" y="55"/>
                    <a:pt x="231" y="26"/>
                  </a:cubicBezTo>
                  <a:cubicBezTo>
                    <a:pt x="288" y="48"/>
                    <a:pt x="329" y="102"/>
                    <a:pt x="332" y="166"/>
                  </a:cubicBezTo>
                  <a:close/>
                  <a:moveTo>
                    <a:pt x="174" y="332"/>
                  </a:moveTo>
                  <a:cubicBezTo>
                    <a:pt x="165" y="330"/>
                    <a:pt x="148" y="277"/>
                    <a:pt x="147" y="181"/>
                  </a:cubicBezTo>
                  <a:cubicBezTo>
                    <a:pt x="200" y="181"/>
                    <a:pt x="200" y="181"/>
                    <a:pt x="200" y="181"/>
                  </a:cubicBezTo>
                  <a:cubicBezTo>
                    <a:pt x="199" y="277"/>
                    <a:pt x="183" y="330"/>
                    <a:pt x="174" y="332"/>
                  </a:cubicBezTo>
                  <a:close/>
                  <a:moveTo>
                    <a:pt x="147" y="166"/>
                  </a:moveTo>
                  <a:cubicBezTo>
                    <a:pt x="148" y="70"/>
                    <a:pt x="165" y="17"/>
                    <a:pt x="174" y="15"/>
                  </a:cubicBezTo>
                  <a:cubicBezTo>
                    <a:pt x="174" y="15"/>
                    <a:pt x="174" y="15"/>
                    <a:pt x="174" y="15"/>
                  </a:cubicBezTo>
                  <a:cubicBezTo>
                    <a:pt x="183" y="17"/>
                    <a:pt x="199" y="70"/>
                    <a:pt x="200" y="166"/>
                  </a:cubicBezTo>
                  <a:lnTo>
                    <a:pt x="147" y="166"/>
                  </a:lnTo>
                  <a:close/>
                  <a:moveTo>
                    <a:pt x="153" y="19"/>
                  </a:moveTo>
                  <a:cubicBezTo>
                    <a:pt x="138" y="51"/>
                    <a:pt x="133" y="118"/>
                    <a:pt x="133" y="166"/>
                  </a:cubicBezTo>
                  <a:cubicBezTo>
                    <a:pt x="79" y="166"/>
                    <a:pt x="79" y="166"/>
                    <a:pt x="79" y="166"/>
                  </a:cubicBezTo>
                  <a:cubicBezTo>
                    <a:pt x="81" y="94"/>
                    <a:pt x="112" y="34"/>
                    <a:pt x="153" y="19"/>
                  </a:cubicBezTo>
                  <a:close/>
                  <a:moveTo>
                    <a:pt x="133" y="181"/>
                  </a:moveTo>
                  <a:cubicBezTo>
                    <a:pt x="133" y="229"/>
                    <a:pt x="138" y="296"/>
                    <a:pt x="153" y="329"/>
                  </a:cubicBezTo>
                  <a:cubicBezTo>
                    <a:pt x="112" y="313"/>
                    <a:pt x="81" y="254"/>
                    <a:pt x="79" y="181"/>
                  </a:cubicBezTo>
                  <a:lnTo>
                    <a:pt x="133" y="181"/>
                  </a:lnTo>
                  <a:close/>
                  <a:moveTo>
                    <a:pt x="194" y="329"/>
                  </a:moveTo>
                  <a:cubicBezTo>
                    <a:pt x="209" y="296"/>
                    <a:pt x="214" y="229"/>
                    <a:pt x="215" y="181"/>
                  </a:cubicBezTo>
                  <a:cubicBezTo>
                    <a:pt x="268" y="181"/>
                    <a:pt x="268" y="181"/>
                    <a:pt x="268" y="181"/>
                  </a:cubicBezTo>
                  <a:cubicBezTo>
                    <a:pt x="266" y="254"/>
                    <a:pt x="235" y="313"/>
                    <a:pt x="194" y="329"/>
                  </a:cubicBezTo>
                  <a:close/>
                  <a:moveTo>
                    <a:pt x="215" y="166"/>
                  </a:moveTo>
                  <a:cubicBezTo>
                    <a:pt x="214" y="118"/>
                    <a:pt x="209" y="51"/>
                    <a:pt x="194" y="19"/>
                  </a:cubicBezTo>
                  <a:cubicBezTo>
                    <a:pt x="235" y="34"/>
                    <a:pt x="266" y="94"/>
                    <a:pt x="268" y="166"/>
                  </a:cubicBezTo>
                  <a:lnTo>
                    <a:pt x="215" y="166"/>
                  </a:lnTo>
                  <a:close/>
                  <a:moveTo>
                    <a:pt x="117" y="26"/>
                  </a:moveTo>
                  <a:cubicBezTo>
                    <a:pt x="87" y="55"/>
                    <a:pt x="66" y="107"/>
                    <a:pt x="64" y="166"/>
                  </a:cubicBezTo>
                  <a:cubicBezTo>
                    <a:pt x="15" y="166"/>
                    <a:pt x="15" y="166"/>
                    <a:pt x="15" y="166"/>
                  </a:cubicBezTo>
                  <a:cubicBezTo>
                    <a:pt x="18" y="102"/>
                    <a:pt x="59" y="48"/>
                    <a:pt x="117" y="26"/>
                  </a:cubicBezTo>
                  <a:close/>
                  <a:moveTo>
                    <a:pt x="15" y="181"/>
                  </a:moveTo>
                  <a:cubicBezTo>
                    <a:pt x="64" y="181"/>
                    <a:pt x="64" y="181"/>
                    <a:pt x="64" y="181"/>
                  </a:cubicBezTo>
                  <a:cubicBezTo>
                    <a:pt x="66" y="241"/>
                    <a:pt x="87" y="292"/>
                    <a:pt x="117" y="322"/>
                  </a:cubicBezTo>
                  <a:cubicBezTo>
                    <a:pt x="59" y="300"/>
                    <a:pt x="18" y="245"/>
                    <a:pt x="15" y="181"/>
                  </a:cubicBezTo>
                  <a:close/>
                  <a:moveTo>
                    <a:pt x="231" y="322"/>
                  </a:moveTo>
                  <a:cubicBezTo>
                    <a:pt x="261" y="292"/>
                    <a:pt x="281" y="241"/>
                    <a:pt x="283" y="181"/>
                  </a:cubicBezTo>
                  <a:cubicBezTo>
                    <a:pt x="332" y="181"/>
                    <a:pt x="332" y="181"/>
                    <a:pt x="332" y="181"/>
                  </a:cubicBezTo>
                  <a:cubicBezTo>
                    <a:pt x="329" y="245"/>
                    <a:pt x="288" y="300"/>
                    <a:pt x="231" y="32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68B54B"/>
              </a:solidFill>
              <a:round/>
              <a:headEnd/>
              <a:tailEnd/>
            </a:ln>
          </p:spPr>
          <p:txBody>
            <a:bodyPr lIns="68550" tIns="34275" rIns="68550" bIns="34275"/>
            <a:lstStyle/>
            <a:p>
              <a:pPr>
                <a:defRPr/>
              </a:pPr>
              <a:endParaRPr lang="zh-CN" altLang="en-US" sz="1799"/>
            </a:p>
          </p:txBody>
        </p:sp>
      </p:grpSp>
      <p:grpSp>
        <p:nvGrpSpPr>
          <p:cNvPr id="30" name="组合 17"/>
          <p:cNvGrpSpPr>
            <a:grpSpLocks/>
          </p:cNvGrpSpPr>
          <p:nvPr/>
        </p:nvGrpSpPr>
        <p:grpSpPr bwMode="auto">
          <a:xfrm>
            <a:off x="3200823" y="2961361"/>
            <a:ext cx="831593" cy="790331"/>
            <a:chOff x="0" y="0"/>
            <a:chExt cx="831692" cy="792088"/>
          </a:xfrm>
          <a:solidFill>
            <a:srgbClr val="68B54B"/>
          </a:solidFill>
        </p:grpSpPr>
        <p:sp>
          <p:nvSpPr>
            <p:cNvPr id="31" name="正五边形 8"/>
            <p:cNvSpPr>
              <a:spLocks noChangeArrowheads="1"/>
            </p:cNvSpPr>
            <p:nvPr/>
          </p:nvSpPr>
          <p:spPr bwMode="auto">
            <a:xfrm>
              <a:off x="0" y="0"/>
              <a:ext cx="831692" cy="792088"/>
            </a:xfrm>
            <a:prstGeom prst="pentagon">
              <a:avLst/>
            </a:prstGeom>
            <a:grpFill/>
            <a:ln w="25400">
              <a:solidFill>
                <a:srgbClr val="68B54B"/>
              </a:solidFill>
              <a:miter lim="800000"/>
              <a:headEnd/>
              <a:tailEnd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799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Freeform 77"/>
            <p:cNvSpPr>
              <a:spLocks noEditPoints="1"/>
            </p:cNvSpPr>
            <p:nvPr/>
          </p:nvSpPr>
          <p:spPr bwMode="auto">
            <a:xfrm>
              <a:off x="173005" y="283116"/>
              <a:ext cx="485683" cy="334013"/>
            </a:xfrm>
            <a:custGeom>
              <a:avLst/>
              <a:gdLst>
                <a:gd name="T0" fmla="*/ 472967506 w 413"/>
                <a:gd name="T1" fmla="*/ 394533148 h 283"/>
                <a:gd name="T2" fmla="*/ 101548663 w 413"/>
                <a:gd name="T3" fmla="*/ 394533148 h 283"/>
                <a:gd name="T4" fmla="*/ 100158102 w 413"/>
                <a:gd name="T5" fmla="*/ 394533148 h 283"/>
                <a:gd name="T6" fmla="*/ 0 w 413"/>
                <a:gd name="T7" fmla="*/ 291368536 h 283"/>
                <a:gd name="T8" fmla="*/ 97375802 w 413"/>
                <a:gd name="T9" fmla="*/ 188205105 h 283"/>
                <a:gd name="T10" fmla="*/ 91811201 w 413"/>
                <a:gd name="T11" fmla="*/ 149170357 h 283"/>
                <a:gd name="T12" fmla="*/ 240656614 w 413"/>
                <a:gd name="T13" fmla="*/ 0 h 283"/>
                <a:gd name="T14" fmla="*/ 379764566 w 413"/>
                <a:gd name="T15" fmla="*/ 96193615 h 283"/>
                <a:gd name="T16" fmla="*/ 379764566 w 413"/>
                <a:gd name="T17" fmla="*/ 96193615 h 283"/>
                <a:gd name="T18" fmla="*/ 481313229 w 413"/>
                <a:gd name="T19" fmla="*/ 188205105 h 283"/>
                <a:gd name="T20" fmla="*/ 574516169 w 413"/>
                <a:gd name="T21" fmla="*/ 291368536 h 283"/>
                <a:gd name="T22" fmla="*/ 474358067 w 413"/>
                <a:gd name="T23" fmla="*/ 394533148 h 283"/>
                <a:gd name="T24" fmla="*/ 472967506 w 413"/>
                <a:gd name="T25" fmla="*/ 394533148 h 283"/>
                <a:gd name="T26" fmla="*/ 101548663 w 413"/>
                <a:gd name="T27" fmla="*/ 373621339 h 283"/>
                <a:gd name="T28" fmla="*/ 471575766 w 413"/>
                <a:gd name="T29" fmla="*/ 373621339 h 283"/>
                <a:gd name="T30" fmla="*/ 472967506 w 413"/>
                <a:gd name="T31" fmla="*/ 373621339 h 283"/>
                <a:gd name="T32" fmla="*/ 553649505 w 413"/>
                <a:gd name="T33" fmla="*/ 291368536 h 283"/>
                <a:gd name="T34" fmla="*/ 471575766 w 413"/>
                <a:gd name="T35" fmla="*/ 209116915 h 283"/>
                <a:gd name="T36" fmla="*/ 461838304 w 413"/>
                <a:gd name="T37" fmla="*/ 197963792 h 283"/>
                <a:gd name="T38" fmla="*/ 379764566 w 413"/>
                <a:gd name="T39" fmla="*/ 115710989 h 283"/>
                <a:gd name="T40" fmla="*/ 372809404 w 413"/>
                <a:gd name="T41" fmla="*/ 117105425 h 283"/>
                <a:gd name="T42" fmla="*/ 363071942 w 413"/>
                <a:gd name="T43" fmla="*/ 110134428 h 283"/>
                <a:gd name="T44" fmla="*/ 240656614 w 413"/>
                <a:gd name="T45" fmla="*/ 20911810 h 283"/>
                <a:gd name="T46" fmla="*/ 112677865 w 413"/>
                <a:gd name="T47" fmla="*/ 149170357 h 283"/>
                <a:gd name="T48" fmla="*/ 121023587 w 413"/>
                <a:gd name="T49" fmla="*/ 195174921 h 283"/>
                <a:gd name="T50" fmla="*/ 119633027 w 413"/>
                <a:gd name="T51" fmla="*/ 204933608 h 283"/>
                <a:gd name="T52" fmla="*/ 109895565 w 413"/>
                <a:gd name="T53" fmla="*/ 209116915 h 283"/>
                <a:gd name="T54" fmla="*/ 101548663 w 413"/>
                <a:gd name="T55" fmla="*/ 209116915 h 283"/>
                <a:gd name="T56" fmla="*/ 19474924 w 413"/>
                <a:gd name="T57" fmla="*/ 291368536 h 283"/>
                <a:gd name="T58" fmla="*/ 101548663 w 413"/>
                <a:gd name="T59" fmla="*/ 373621339 h 283"/>
                <a:gd name="T60" fmla="*/ 101548663 w 413"/>
                <a:gd name="T61" fmla="*/ 373621339 h 28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13"/>
                <a:gd name="T94" fmla="*/ 0 h 283"/>
                <a:gd name="T95" fmla="*/ 413 w 413"/>
                <a:gd name="T96" fmla="*/ 283 h 283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13" h="283">
                  <a:moveTo>
                    <a:pt x="340" y="283"/>
                  </a:moveTo>
                  <a:cubicBezTo>
                    <a:pt x="73" y="283"/>
                    <a:pt x="73" y="283"/>
                    <a:pt x="73" y="283"/>
                  </a:cubicBezTo>
                  <a:cubicBezTo>
                    <a:pt x="73" y="283"/>
                    <a:pt x="72" y="283"/>
                    <a:pt x="72" y="283"/>
                  </a:cubicBezTo>
                  <a:cubicBezTo>
                    <a:pt x="32" y="282"/>
                    <a:pt x="0" y="249"/>
                    <a:pt x="0" y="209"/>
                  </a:cubicBezTo>
                  <a:cubicBezTo>
                    <a:pt x="0" y="169"/>
                    <a:pt x="31" y="137"/>
                    <a:pt x="70" y="135"/>
                  </a:cubicBezTo>
                  <a:cubicBezTo>
                    <a:pt x="67" y="126"/>
                    <a:pt x="66" y="117"/>
                    <a:pt x="66" y="107"/>
                  </a:cubicBezTo>
                  <a:cubicBezTo>
                    <a:pt x="66" y="48"/>
                    <a:pt x="114" y="0"/>
                    <a:pt x="173" y="0"/>
                  </a:cubicBezTo>
                  <a:cubicBezTo>
                    <a:pt x="217" y="0"/>
                    <a:pt x="257" y="27"/>
                    <a:pt x="273" y="69"/>
                  </a:cubicBezTo>
                  <a:cubicBezTo>
                    <a:pt x="273" y="69"/>
                    <a:pt x="273" y="69"/>
                    <a:pt x="273" y="69"/>
                  </a:cubicBezTo>
                  <a:cubicBezTo>
                    <a:pt x="311" y="69"/>
                    <a:pt x="343" y="98"/>
                    <a:pt x="346" y="135"/>
                  </a:cubicBezTo>
                  <a:cubicBezTo>
                    <a:pt x="384" y="139"/>
                    <a:pt x="413" y="171"/>
                    <a:pt x="413" y="209"/>
                  </a:cubicBezTo>
                  <a:cubicBezTo>
                    <a:pt x="413" y="249"/>
                    <a:pt x="381" y="282"/>
                    <a:pt x="341" y="283"/>
                  </a:cubicBezTo>
                  <a:cubicBezTo>
                    <a:pt x="340" y="283"/>
                    <a:pt x="340" y="283"/>
                    <a:pt x="340" y="283"/>
                  </a:cubicBezTo>
                  <a:close/>
                  <a:moveTo>
                    <a:pt x="73" y="268"/>
                  </a:moveTo>
                  <a:cubicBezTo>
                    <a:pt x="339" y="268"/>
                    <a:pt x="339" y="268"/>
                    <a:pt x="339" y="268"/>
                  </a:cubicBezTo>
                  <a:cubicBezTo>
                    <a:pt x="339" y="268"/>
                    <a:pt x="340" y="268"/>
                    <a:pt x="340" y="268"/>
                  </a:cubicBezTo>
                  <a:cubicBezTo>
                    <a:pt x="372" y="268"/>
                    <a:pt x="398" y="241"/>
                    <a:pt x="398" y="209"/>
                  </a:cubicBezTo>
                  <a:cubicBezTo>
                    <a:pt x="398" y="176"/>
                    <a:pt x="372" y="150"/>
                    <a:pt x="339" y="150"/>
                  </a:cubicBezTo>
                  <a:cubicBezTo>
                    <a:pt x="335" y="150"/>
                    <a:pt x="332" y="146"/>
                    <a:pt x="332" y="142"/>
                  </a:cubicBezTo>
                  <a:cubicBezTo>
                    <a:pt x="332" y="110"/>
                    <a:pt x="305" y="83"/>
                    <a:pt x="273" y="83"/>
                  </a:cubicBezTo>
                  <a:cubicBezTo>
                    <a:pt x="271" y="83"/>
                    <a:pt x="270" y="83"/>
                    <a:pt x="268" y="84"/>
                  </a:cubicBezTo>
                  <a:cubicBezTo>
                    <a:pt x="265" y="84"/>
                    <a:pt x="262" y="82"/>
                    <a:pt x="261" y="79"/>
                  </a:cubicBezTo>
                  <a:cubicBezTo>
                    <a:pt x="248" y="40"/>
                    <a:pt x="213" y="15"/>
                    <a:pt x="173" y="15"/>
                  </a:cubicBezTo>
                  <a:cubicBezTo>
                    <a:pt x="122" y="15"/>
                    <a:pt x="81" y="56"/>
                    <a:pt x="81" y="107"/>
                  </a:cubicBezTo>
                  <a:cubicBezTo>
                    <a:pt x="81" y="118"/>
                    <a:pt x="83" y="129"/>
                    <a:pt x="87" y="140"/>
                  </a:cubicBezTo>
                  <a:cubicBezTo>
                    <a:pt x="88" y="142"/>
                    <a:pt x="87" y="145"/>
                    <a:pt x="86" y="147"/>
                  </a:cubicBezTo>
                  <a:cubicBezTo>
                    <a:pt x="84" y="149"/>
                    <a:pt x="82" y="150"/>
                    <a:pt x="79" y="150"/>
                  </a:cubicBezTo>
                  <a:cubicBezTo>
                    <a:pt x="77" y="150"/>
                    <a:pt x="75" y="150"/>
                    <a:pt x="73" y="150"/>
                  </a:cubicBezTo>
                  <a:cubicBezTo>
                    <a:pt x="41" y="150"/>
                    <a:pt x="14" y="176"/>
                    <a:pt x="14" y="209"/>
                  </a:cubicBezTo>
                  <a:cubicBezTo>
                    <a:pt x="14" y="241"/>
                    <a:pt x="41" y="268"/>
                    <a:pt x="73" y="268"/>
                  </a:cubicBezTo>
                  <a:cubicBezTo>
                    <a:pt x="73" y="268"/>
                    <a:pt x="73" y="268"/>
                    <a:pt x="73" y="26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lIns="68550" tIns="34275" rIns="68550" bIns="34275"/>
            <a:lstStyle/>
            <a:p>
              <a:pPr>
                <a:defRPr/>
              </a:pPr>
              <a:endParaRPr lang="zh-CN" altLang="en-US" sz="1799"/>
            </a:p>
          </p:txBody>
        </p:sp>
      </p:grpSp>
      <p:cxnSp>
        <p:nvCxnSpPr>
          <p:cNvPr id="33" name="直接连接符 19"/>
          <p:cNvCxnSpPr>
            <a:cxnSpLocks noChangeShapeType="1"/>
            <a:stCxn id="17" idx="4"/>
            <a:endCxn id="31" idx="1"/>
          </p:cNvCxnSpPr>
          <p:nvPr/>
        </p:nvCxnSpPr>
        <p:spPr bwMode="auto">
          <a:xfrm>
            <a:off x="2145463" y="2545564"/>
            <a:ext cx="1055361" cy="717329"/>
          </a:xfrm>
          <a:prstGeom prst="line">
            <a:avLst/>
          </a:prstGeom>
          <a:noFill/>
          <a:ln w="9525">
            <a:solidFill>
              <a:schemeClr val="accent4">
                <a:lumMod val="1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直接连接符 21"/>
          <p:cNvCxnSpPr>
            <a:cxnSpLocks noChangeShapeType="1"/>
            <a:stCxn id="27" idx="2"/>
            <a:endCxn id="31" idx="5"/>
          </p:cNvCxnSpPr>
          <p:nvPr/>
        </p:nvCxnSpPr>
        <p:spPr bwMode="auto">
          <a:xfrm flipH="1">
            <a:off x="4032417" y="2590000"/>
            <a:ext cx="1056949" cy="672892"/>
          </a:xfrm>
          <a:prstGeom prst="line">
            <a:avLst/>
          </a:prstGeom>
          <a:noFill/>
          <a:ln w="9525">
            <a:solidFill>
              <a:schemeClr val="accent4">
                <a:lumMod val="1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" name="直接连接符 24"/>
          <p:cNvCxnSpPr>
            <a:cxnSpLocks noChangeShapeType="1"/>
            <a:stCxn id="21" idx="1"/>
            <a:endCxn id="27" idx="4"/>
          </p:cNvCxnSpPr>
          <p:nvPr/>
        </p:nvCxnSpPr>
        <p:spPr bwMode="auto">
          <a:xfrm flipH="1" flipV="1">
            <a:off x="5603557" y="2590000"/>
            <a:ext cx="1055362" cy="672892"/>
          </a:xfrm>
          <a:prstGeom prst="line">
            <a:avLst/>
          </a:prstGeom>
          <a:noFill/>
          <a:ln w="9525">
            <a:solidFill>
              <a:schemeClr val="accent4">
                <a:lumMod val="1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TextBox 27"/>
          <p:cNvSpPr>
            <a:spLocks noChangeArrowheads="1"/>
          </p:cNvSpPr>
          <p:nvPr/>
        </p:nvSpPr>
        <p:spPr bwMode="auto">
          <a:xfrm>
            <a:off x="2673936" y="1950436"/>
            <a:ext cx="19440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作用域的问题：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解决方法：要时刻关注作用域是否发生改变，如果改变利用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var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that=this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，重新指向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" name="TextBox 28"/>
          <p:cNvSpPr>
            <a:spLocks noChangeArrowheads="1"/>
          </p:cNvSpPr>
          <p:nvPr/>
        </p:nvSpPr>
        <p:spPr bwMode="auto">
          <a:xfrm>
            <a:off x="4384732" y="3056581"/>
            <a:ext cx="213148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点击相应的商品跨页面传递相应的值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解决方法：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this.$router.push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({path:"/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searchgoods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", query: {id: index}})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" name="TextBox 29"/>
          <p:cNvSpPr>
            <a:spLocks noChangeArrowheads="1"/>
          </p:cNvSpPr>
          <p:nvPr/>
        </p:nvSpPr>
        <p:spPr bwMode="auto">
          <a:xfrm>
            <a:off x="6588224" y="1490836"/>
            <a:ext cx="230425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没有用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checkbox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实现购物车全选问题：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解决方法由于样式问题，没有选用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checkbox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，而是自定了一个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span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，在点击全选时需要给点击的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span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通过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v-bind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绑定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checked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属性，并且通过返回的布尔值进行判断，以实现全选效果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-18853" y="0"/>
            <a:ext cx="7499001" cy="1285318"/>
            <a:chOff x="-18853" y="0"/>
            <a:chExt cx="7499001" cy="1285318"/>
          </a:xfrm>
        </p:grpSpPr>
        <p:sp>
          <p:nvSpPr>
            <p:cNvPr id="40" name="TextBox 82"/>
            <p:cNvSpPr txBox="1"/>
            <p:nvPr/>
          </p:nvSpPr>
          <p:spPr>
            <a:xfrm>
              <a:off x="3203848" y="319544"/>
              <a:ext cx="2448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176924"/>
              <a:r>
                <a:rPr lang="zh-CN" altLang="en-US" sz="2400" dirty="0" smtClean="0">
                  <a:solidFill>
                    <a:srgbClr val="92D05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项目问题与解决</a:t>
              </a:r>
              <a:endParaRPr lang="en-US" altLang="zh-CN" sz="2400" dirty="0" smtClean="0">
                <a:solidFill>
                  <a:srgbClr val="92D05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41" name="图片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7982" b="47199"/>
            <a:stretch/>
          </p:blipFill>
          <p:spPr>
            <a:xfrm flipH="1">
              <a:off x="-18853" y="0"/>
              <a:ext cx="2358605" cy="1285318"/>
            </a:xfrm>
            <a:prstGeom prst="rect">
              <a:avLst/>
            </a:prstGeom>
            <a:noFill/>
          </p:spPr>
        </p:pic>
        <p:cxnSp>
          <p:nvCxnSpPr>
            <p:cNvPr id="42" name="直接连接符 41"/>
            <p:cNvCxnSpPr/>
            <p:nvPr/>
          </p:nvCxnSpPr>
          <p:spPr>
            <a:xfrm>
              <a:off x="1691680" y="626740"/>
              <a:ext cx="1368152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5940152" y="626740"/>
              <a:ext cx="153999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2555776" y="113079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具体问题（主要）及解决方法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97977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 advClick="0" advTm="8006">
        <p15:prstTrans prst="origami"/>
      </p:transition>
    </mc:Choice>
    <mc:Fallback>
      <p:transition spd="slow" advClick="0" advTm="800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utoUpdateAnimBg="0"/>
      <p:bldP spid="36" grpId="0" bldLvl="0" autoUpdateAnimBg="0"/>
      <p:bldP spid="37" grpId="0" bldLvl="0" autoUpdateAnimBg="0"/>
      <p:bldP spid="38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8853" y="319544"/>
            <a:ext cx="9162853" cy="42484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75" b="47199"/>
          <a:stretch/>
        </p:blipFill>
        <p:spPr>
          <a:xfrm>
            <a:off x="2391222" y="1634852"/>
            <a:ext cx="5205114" cy="1642376"/>
          </a:xfrm>
          <a:prstGeom prst="rect">
            <a:avLst/>
          </a:prstGeom>
          <a:noFill/>
        </p:spPr>
      </p:pic>
      <p:sp>
        <p:nvSpPr>
          <p:cNvPr id="6" name="TextBox 11"/>
          <p:cNvSpPr txBox="1"/>
          <p:nvPr/>
        </p:nvSpPr>
        <p:spPr>
          <a:xfrm>
            <a:off x="3507689" y="2186378"/>
            <a:ext cx="236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Part.4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Subtitle 9"/>
          <p:cNvSpPr txBox="1">
            <a:spLocks/>
          </p:cNvSpPr>
          <p:nvPr/>
        </p:nvSpPr>
        <p:spPr>
          <a:xfrm>
            <a:off x="2771800" y="2832709"/>
            <a:ext cx="3744416" cy="380744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 defTabSz="1176924"/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项目总结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1680" y="1634852"/>
            <a:ext cx="5904656" cy="1944216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7023589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 advClick="0" advTm="2253">
        <p15:prstTrans prst="origami"/>
      </p:transition>
    </mc:Choice>
    <mc:Fallback>
      <p:transition spd="slow" advClick="0" advTm="225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07504" y="338708"/>
            <a:ext cx="9162853" cy="42484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2"/>
          <p:cNvSpPr>
            <a:spLocks noChangeArrowheads="1"/>
          </p:cNvSpPr>
          <p:nvPr/>
        </p:nvSpPr>
        <p:spPr bwMode="auto">
          <a:xfrm>
            <a:off x="3872130" y="1231520"/>
            <a:ext cx="1493376" cy="1493377"/>
          </a:xfrm>
          <a:prstGeom prst="ellipse">
            <a:avLst/>
          </a:prstGeom>
          <a:solidFill>
            <a:srgbClr val="68B54B"/>
          </a:solidFill>
          <a:ln w="12700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 sz="1799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34" name="椭圆 5"/>
          <p:cNvSpPr>
            <a:spLocks noChangeArrowheads="1"/>
          </p:cNvSpPr>
          <p:nvPr/>
        </p:nvSpPr>
        <p:spPr bwMode="auto">
          <a:xfrm>
            <a:off x="3676926" y="2309100"/>
            <a:ext cx="1275956" cy="1275956"/>
          </a:xfrm>
          <a:prstGeom prst="ellipse">
            <a:avLst/>
          </a:prstGeom>
          <a:solidFill>
            <a:srgbClr val="68B54B"/>
          </a:solidFill>
          <a:ln w="12700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 sz="1799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35" name="椭圆 8"/>
          <p:cNvSpPr>
            <a:spLocks noChangeArrowheads="1"/>
          </p:cNvSpPr>
          <p:nvPr/>
        </p:nvSpPr>
        <p:spPr bwMode="auto">
          <a:xfrm>
            <a:off x="4676743" y="2994688"/>
            <a:ext cx="1061710" cy="1060123"/>
          </a:xfrm>
          <a:prstGeom prst="ellipse">
            <a:avLst/>
          </a:prstGeom>
          <a:solidFill>
            <a:srgbClr val="68B54B"/>
          </a:solidFill>
          <a:ln w="12700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 sz="1799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36" name="椭圆 10"/>
          <p:cNvSpPr>
            <a:spLocks noChangeArrowheads="1"/>
          </p:cNvSpPr>
          <p:nvPr/>
        </p:nvSpPr>
        <p:spPr bwMode="auto">
          <a:xfrm>
            <a:off x="4411713" y="3675515"/>
            <a:ext cx="790331" cy="791919"/>
          </a:xfrm>
          <a:prstGeom prst="ellipse">
            <a:avLst/>
          </a:prstGeom>
          <a:solidFill>
            <a:srgbClr val="68B54B"/>
          </a:solidFill>
          <a:ln w="12700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 sz="1799"/>
          </a:p>
        </p:txBody>
      </p:sp>
      <p:sp>
        <p:nvSpPr>
          <p:cNvPr id="37" name="椭圆 12"/>
          <p:cNvSpPr>
            <a:spLocks noChangeArrowheads="1"/>
          </p:cNvSpPr>
          <p:nvPr/>
        </p:nvSpPr>
        <p:spPr bwMode="auto">
          <a:xfrm>
            <a:off x="4286338" y="3818346"/>
            <a:ext cx="260270" cy="258683"/>
          </a:xfrm>
          <a:prstGeom prst="ellipse">
            <a:avLst/>
          </a:prstGeom>
          <a:solidFill>
            <a:schemeClr val="bg1"/>
          </a:solidFill>
          <a:ln w="12700">
            <a:solidFill>
              <a:srgbClr val="68B54B"/>
            </a:solidFill>
            <a:bevel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 sz="1799"/>
          </a:p>
        </p:txBody>
      </p:sp>
      <p:sp>
        <p:nvSpPr>
          <p:cNvPr id="38" name="椭圆 13"/>
          <p:cNvSpPr>
            <a:spLocks noChangeArrowheads="1"/>
          </p:cNvSpPr>
          <p:nvPr/>
        </p:nvSpPr>
        <p:spPr bwMode="auto">
          <a:xfrm>
            <a:off x="5403593" y="2996275"/>
            <a:ext cx="304706" cy="303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 sz="1100"/>
          </a:p>
        </p:txBody>
      </p:sp>
      <p:sp>
        <p:nvSpPr>
          <p:cNvPr id="39" name="椭圆 14"/>
          <p:cNvSpPr>
            <a:spLocks noChangeArrowheads="1"/>
          </p:cNvSpPr>
          <p:nvPr/>
        </p:nvSpPr>
        <p:spPr bwMode="auto">
          <a:xfrm>
            <a:off x="3648361" y="2496368"/>
            <a:ext cx="326924" cy="326924"/>
          </a:xfrm>
          <a:prstGeom prst="ellipse">
            <a:avLst/>
          </a:prstGeom>
          <a:solidFill>
            <a:schemeClr val="bg1"/>
          </a:solidFill>
          <a:ln w="12700">
            <a:solidFill>
              <a:srgbClr val="68B54B"/>
            </a:solidFill>
            <a:bevel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 sz="1100" dirty="0"/>
          </a:p>
        </p:txBody>
      </p:sp>
      <p:sp>
        <p:nvSpPr>
          <p:cNvPr id="40" name="椭圆 15"/>
          <p:cNvSpPr>
            <a:spLocks noChangeArrowheads="1"/>
          </p:cNvSpPr>
          <p:nvPr/>
        </p:nvSpPr>
        <p:spPr bwMode="auto">
          <a:xfrm>
            <a:off x="5063973" y="1379112"/>
            <a:ext cx="334860" cy="334859"/>
          </a:xfrm>
          <a:prstGeom prst="ellipse">
            <a:avLst/>
          </a:prstGeom>
          <a:solidFill>
            <a:schemeClr val="bg1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 sz="1799"/>
          </a:p>
        </p:txBody>
      </p:sp>
      <p:sp>
        <p:nvSpPr>
          <p:cNvPr id="34831" name="文本框 16"/>
          <p:cNvSpPr>
            <a:spLocks noChangeArrowheads="1"/>
          </p:cNvSpPr>
          <p:nvPr/>
        </p:nvSpPr>
        <p:spPr bwMode="auto">
          <a:xfrm>
            <a:off x="5074983" y="1361996"/>
            <a:ext cx="316014" cy="36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1799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  <a:sym typeface="Kozuka Gothic Pr6N B" panose="020B0800000000000000" pitchFamily="34" charset="-128"/>
              </a:rPr>
              <a:t>1</a:t>
            </a:r>
            <a:endParaRPr lang="zh-CN" altLang="en-US" sz="1799" dirty="0">
              <a:solidFill>
                <a:schemeClr val="tx1">
                  <a:lumMod val="85000"/>
                  <a:lumOff val="15000"/>
                </a:schemeClr>
              </a:solidFill>
              <a:latin typeface="Kozuka Gothic Pr6N B" panose="020B0800000000000000" pitchFamily="34" charset="-128"/>
              <a:ea typeface="Kozuka Gothic Pr6N B" panose="020B0800000000000000" pitchFamily="34" charset="-128"/>
              <a:sym typeface="Kozuka Gothic Pr6N B" panose="020B0800000000000000" pitchFamily="34" charset="-128"/>
            </a:endParaRPr>
          </a:p>
        </p:txBody>
      </p:sp>
      <p:sp>
        <p:nvSpPr>
          <p:cNvPr id="34832" name="文本框 17"/>
          <p:cNvSpPr>
            <a:spLocks noChangeArrowheads="1"/>
          </p:cNvSpPr>
          <p:nvPr/>
        </p:nvSpPr>
        <p:spPr bwMode="auto">
          <a:xfrm>
            <a:off x="3680101" y="2528108"/>
            <a:ext cx="263444" cy="26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1100">
                <a:latin typeface="Kozuka Gothic Pr6N B" panose="020B0800000000000000" pitchFamily="34" charset="-128"/>
                <a:ea typeface="Kozuka Gothic Pr6N B" panose="020B0800000000000000" pitchFamily="34" charset="-128"/>
                <a:sym typeface="Kozuka Gothic Pr6N B" panose="020B0800000000000000" pitchFamily="34" charset="-128"/>
              </a:rPr>
              <a:t>2</a:t>
            </a:r>
            <a:endParaRPr lang="zh-CN" altLang="en-US" sz="1100">
              <a:latin typeface="Kozuka Gothic Pr6N B" panose="020B0800000000000000" pitchFamily="34" charset="-128"/>
              <a:ea typeface="Kozuka Gothic Pr6N B" panose="020B0800000000000000" pitchFamily="34" charset="-128"/>
              <a:sym typeface="Kozuka Gothic Pr6N B" panose="020B0800000000000000" pitchFamily="34" charset="-128"/>
            </a:endParaRPr>
          </a:p>
        </p:txBody>
      </p:sp>
      <p:sp>
        <p:nvSpPr>
          <p:cNvPr id="34833" name="文本框 18"/>
          <p:cNvSpPr>
            <a:spLocks noChangeArrowheads="1"/>
          </p:cNvSpPr>
          <p:nvPr/>
        </p:nvSpPr>
        <p:spPr bwMode="auto">
          <a:xfrm>
            <a:off x="5403593" y="3012145"/>
            <a:ext cx="304706" cy="27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1100">
                <a:latin typeface="Kozuka Gothic Pr6N B" panose="020B0800000000000000" pitchFamily="34" charset="-128"/>
                <a:ea typeface="Kozuka Gothic Pr6N B" panose="020B0800000000000000" pitchFamily="34" charset="-128"/>
                <a:sym typeface="Kozuka Gothic Pr6N B" panose="020B0800000000000000" pitchFamily="34" charset="-128"/>
              </a:rPr>
              <a:t>3</a:t>
            </a:r>
            <a:endParaRPr lang="zh-CN" altLang="en-US" sz="1100">
              <a:latin typeface="Kozuka Gothic Pr6N B" panose="020B0800000000000000" pitchFamily="34" charset="-128"/>
              <a:ea typeface="Kozuka Gothic Pr6N B" panose="020B0800000000000000" pitchFamily="34" charset="-128"/>
              <a:sym typeface="Kozuka Gothic Pr6N B" panose="020B0800000000000000" pitchFamily="34" charset="-128"/>
            </a:endParaRPr>
          </a:p>
        </p:txBody>
      </p:sp>
      <p:sp>
        <p:nvSpPr>
          <p:cNvPr id="34834" name="文本框 19"/>
          <p:cNvSpPr>
            <a:spLocks noChangeArrowheads="1"/>
          </p:cNvSpPr>
          <p:nvPr/>
        </p:nvSpPr>
        <p:spPr bwMode="auto">
          <a:xfrm>
            <a:off x="4286338" y="3764388"/>
            <a:ext cx="260270" cy="368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1799">
                <a:latin typeface="Kozuka Gothic Pr6N B" panose="020B0800000000000000" pitchFamily="34" charset="-128"/>
                <a:ea typeface="Kozuka Gothic Pr6N B" panose="020B0800000000000000" pitchFamily="34" charset="-128"/>
                <a:sym typeface="Kozuka Gothic Pr6N B" panose="020B0800000000000000" pitchFamily="34" charset="-128"/>
              </a:rPr>
              <a:t>4</a:t>
            </a:r>
            <a:endParaRPr lang="zh-CN" altLang="en-US" sz="1799">
              <a:latin typeface="Kozuka Gothic Pr6N B" panose="020B0800000000000000" pitchFamily="34" charset="-128"/>
              <a:ea typeface="Kozuka Gothic Pr6N B" panose="020B0800000000000000" pitchFamily="34" charset="-128"/>
              <a:sym typeface="Kozuka Gothic Pr6N B" panose="020B0800000000000000" pitchFamily="34" charset="-128"/>
            </a:endParaRPr>
          </a:p>
        </p:txBody>
      </p:sp>
      <p:sp>
        <p:nvSpPr>
          <p:cNvPr id="45" name="矩形 20"/>
          <p:cNvSpPr>
            <a:spLocks noChangeArrowheads="1"/>
          </p:cNvSpPr>
          <p:nvPr/>
        </p:nvSpPr>
        <p:spPr bwMode="auto">
          <a:xfrm>
            <a:off x="5944764" y="2997862"/>
            <a:ext cx="219642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100" dirty="0" smtClean="0">
                <a:solidFill>
                  <a:schemeClr val="accent4">
                    <a:lumMod val="25000"/>
                  </a:schemeClr>
                </a:solidFill>
                <a:latin typeface="Calibri" pitchFamily="34" charset="0"/>
                <a:sym typeface="Calibri" pitchFamily="34" charset="0"/>
              </a:rPr>
              <a:t>此次项目中，问题解决能力较差，遇到</a:t>
            </a:r>
            <a:r>
              <a:rPr lang="en-US" altLang="zh-CN" sz="1100" dirty="0" smtClean="0">
                <a:solidFill>
                  <a:schemeClr val="accent4">
                    <a:lumMod val="25000"/>
                  </a:schemeClr>
                </a:solidFill>
                <a:latin typeface="Calibri" pitchFamily="34" charset="0"/>
                <a:sym typeface="Calibri" pitchFamily="34" charset="0"/>
              </a:rPr>
              <a:t>BUG</a:t>
            </a:r>
            <a:r>
              <a:rPr lang="zh-CN" altLang="en-US" sz="1100" dirty="0" smtClean="0">
                <a:solidFill>
                  <a:schemeClr val="accent4">
                    <a:lumMod val="25000"/>
                  </a:schemeClr>
                </a:solidFill>
                <a:latin typeface="Calibri" pitchFamily="34" charset="0"/>
                <a:sym typeface="Calibri" pitchFamily="34" charset="0"/>
              </a:rPr>
              <a:t>需要比较长的时间才可以解决</a:t>
            </a:r>
            <a:endParaRPr lang="zh-CN" altLang="en-US" sz="1100" dirty="0">
              <a:solidFill>
                <a:schemeClr val="accent4">
                  <a:lumMod val="25000"/>
                </a:schemeClr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6" name="矩形 21"/>
          <p:cNvSpPr>
            <a:spLocks noChangeArrowheads="1"/>
          </p:cNvSpPr>
          <p:nvPr/>
        </p:nvSpPr>
        <p:spPr bwMode="auto">
          <a:xfrm>
            <a:off x="5944765" y="2750289"/>
            <a:ext cx="12618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rgbClr val="92D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问题解决能力</a:t>
            </a:r>
            <a:endParaRPr lang="en-US" altLang="zh-CN" sz="1400" b="1" dirty="0">
              <a:solidFill>
                <a:srgbClr val="92D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7" name="矩形 22"/>
          <p:cNvSpPr>
            <a:spLocks noChangeArrowheads="1"/>
          </p:cNvSpPr>
          <p:nvPr/>
        </p:nvSpPr>
        <p:spPr bwMode="auto">
          <a:xfrm>
            <a:off x="5506749" y="1409265"/>
            <a:ext cx="219642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100" dirty="0" smtClean="0">
                <a:solidFill>
                  <a:schemeClr val="accent4">
                    <a:lumMod val="25000"/>
                  </a:schemeClr>
                </a:solidFill>
                <a:latin typeface="Calibri" pitchFamily="34" charset="0"/>
                <a:sym typeface="Calibri" pitchFamily="34" charset="0"/>
              </a:rPr>
              <a:t>项目基本雏形完成，功能还可以细化和实现</a:t>
            </a:r>
            <a:endParaRPr lang="zh-CN" altLang="en-US" sz="1100" dirty="0">
              <a:solidFill>
                <a:schemeClr val="accent4">
                  <a:lumMod val="25000"/>
                </a:schemeClr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8" name="矩形 23"/>
          <p:cNvSpPr>
            <a:spLocks noChangeArrowheads="1"/>
          </p:cNvSpPr>
          <p:nvPr/>
        </p:nvSpPr>
        <p:spPr bwMode="auto">
          <a:xfrm>
            <a:off x="5506750" y="1160105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rgbClr val="92D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完成情况</a:t>
            </a:r>
            <a:endParaRPr lang="en-US" altLang="zh-CN" sz="1400" b="1" dirty="0">
              <a:solidFill>
                <a:srgbClr val="92D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9" name="矩形 24"/>
          <p:cNvSpPr>
            <a:spLocks noChangeArrowheads="1"/>
          </p:cNvSpPr>
          <p:nvPr/>
        </p:nvSpPr>
        <p:spPr bwMode="auto">
          <a:xfrm>
            <a:off x="1280541" y="3997679"/>
            <a:ext cx="219642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sz="1100" dirty="0" smtClean="0">
                <a:solidFill>
                  <a:schemeClr val="accent4">
                    <a:lumMod val="25000"/>
                  </a:schemeClr>
                </a:solidFill>
                <a:latin typeface="Calibri" pitchFamily="34" charset="0"/>
                <a:sym typeface="Calibri" pitchFamily="34" charset="0"/>
              </a:rPr>
              <a:t>基本是按照计划完成项目的，项目的总体把控还可以</a:t>
            </a:r>
            <a:endParaRPr lang="zh-CN" altLang="en-US" sz="1100" dirty="0">
              <a:solidFill>
                <a:schemeClr val="accent4">
                  <a:lumMod val="25000"/>
                </a:schemeClr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0" name="矩形 25"/>
          <p:cNvSpPr>
            <a:spLocks noChangeArrowheads="1"/>
          </p:cNvSpPr>
          <p:nvPr/>
        </p:nvSpPr>
        <p:spPr bwMode="auto">
          <a:xfrm>
            <a:off x="2604108" y="3719952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rgbClr val="92D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项目把控</a:t>
            </a:r>
            <a:endParaRPr lang="en-US" altLang="zh-CN" sz="1400" b="1" dirty="0">
              <a:solidFill>
                <a:srgbClr val="92D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1" name="矩形 26"/>
          <p:cNvSpPr>
            <a:spLocks noChangeArrowheads="1"/>
          </p:cNvSpPr>
          <p:nvPr/>
        </p:nvSpPr>
        <p:spPr bwMode="auto">
          <a:xfrm>
            <a:off x="972662" y="2439235"/>
            <a:ext cx="219483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sz="1100" dirty="0" smtClean="0">
                <a:solidFill>
                  <a:schemeClr val="accent4">
                    <a:lumMod val="25000"/>
                  </a:schemeClr>
                </a:solidFill>
                <a:latin typeface="Calibri" pitchFamily="34" charset="0"/>
                <a:sym typeface="Calibri" pitchFamily="34" charset="0"/>
              </a:rPr>
              <a:t>    通过解决问题，掌握了</a:t>
            </a:r>
            <a:r>
              <a:rPr lang="en-US" altLang="zh-CN" sz="1100" dirty="0" smtClean="0">
                <a:solidFill>
                  <a:schemeClr val="accent4">
                    <a:lumMod val="25000"/>
                  </a:schemeClr>
                </a:solidFill>
                <a:latin typeface="Calibri" pitchFamily="34" charset="0"/>
                <a:sym typeface="Calibri" pitchFamily="34" charset="0"/>
              </a:rPr>
              <a:t>VUE</a:t>
            </a:r>
            <a:r>
              <a:rPr lang="zh-CN" altLang="en-US" sz="1100" dirty="0" smtClean="0">
                <a:solidFill>
                  <a:schemeClr val="accent4">
                    <a:lumMod val="25000"/>
                  </a:schemeClr>
                </a:solidFill>
                <a:latin typeface="Calibri" pitchFamily="34" charset="0"/>
                <a:sym typeface="Calibri" pitchFamily="34" charset="0"/>
              </a:rPr>
              <a:t>基本技术，还可深入了解和学习</a:t>
            </a:r>
            <a:endParaRPr lang="zh-CN" altLang="en-US" sz="1100" dirty="0">
              <a:solidFill>
                <a:schemeClr val="accent4">
                  <a:lumMod val="25000"/>
                </a:schemeClr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2" name="矩形 27"/>
          <p:cNvSpPr>
            <a:spLocks noChangeArrowheads="1"/>
          </p:cNvSpPr>
          <p:nvPr/>
        </p:nvSpPr>
        <p:spPr bwMode="auto">
          <a:xfrm>
            <a:off x="2294642" y="2161508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rgbClr val="92D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技术掌握</a:t>
            </a:r>
            <a:endParaRPr lang="en-US" altLang="zh-CN" sz="1400" b="1" dirty="0">
              <a:solidFill>
                <a:srgbClr val="92D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53" name="组合 28"/>
          <p:cNvGrpSpPr>
            <a:grpSpLocks/>
          </p:cNvGrpSpPr>
          <p:nvPr/>
        </p:nvGrpSpPr>
        <p:grpSpPr bwMode="auto">
          <a:xfrm>
            <a:off x="4714990" y="3985495"/>
            <a:ext cx="176897" cy="176897"/>
            <a:chOff x="0" y="0"/>
            <a:chExt cx="241300" cy="239713"/>
          </a:xfrm>
          <a:solidFill>
            <a:schemeClr val="bg1"/>
          </a:solidFill>
        </p:grpSpPr>
        <p:sp>
          <p:nvSpPr>
            <p:cNvPr id="54" name="Freeform 212"/>
            <p:cNvSpPr>
              <a:spLocks noChangeArrowheads="1"/>
            </p:cNvSpPr>
            <p:nvPr/>
          </p:nvSpPr>
          <p:spPr bwMode="auto">
            <a:xfrm>
              <a:off x="0" y="96837"/>
              <a:ext cx="142875" cy="142875"/>
            </a:xfrm>
            <a:custGeom>
              <a:avLst/>
              <a:gdLst>
                <a:gd name="T0" fmla="*/ 0 w 38"/>
                <a:gd name="T1" fmla="*/ 0 h 38"/>
                <a:gd name="T2" fmla="*/ 0 w 38"/>
                <a:gd name="T3" fmla="*/ 45118 h 38"/>
                <a:gd name="T4" fmla="*/ 97757 w 38"/>
                <a:gd name="T5" fmla="*/ 142875 h 38"/>
                <a:gd name="T6" fmla="*/ 142875 w 38"/>
                <a:gd name="T7" fmla="*/ 142875 h 38"/>
                <a:gd name="T8" fmla="*/ 0 w 38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8"/>
                <a:gd name="T17" fmla="*/ 38 w 38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8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4" y="12"/>
                    <a:pt x="26" y="24"/>
                    <a:pt x="26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17"/>
                    <a:pt x="2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799">
                <a:solidFill>
                  <a:schemeClr val="accent4">
                    <a:lumMod val="25000"/>
                  </a:schemeClr>
                </a:solidFill>
              </a:endParaRPr>
            </a:p>
          </p:txBody>
        </p:sp>
        <p:sp>
          <p:nvSpPr>
            <p:cNvPr id="55" name="Freeform 213"/>
            <p:cNvSpPr>
              <a:spLocks noChangeArrowheads="1"/>
            </p:cNvSpPr>
            <p:nvPr/>
          </p:nvSpPr>
          <p:spPr bwMode="auto">
            <a:xfrm>
              <a:off x="0" y="0"/>
              <a:ext cx="241300" cy="239713"/>
            </a:xfrm>
            <a:custGeom>
              <a:avLst/>
              <a:gdLst>
                <a:gd name="T0" fmla="*/ 0 w 64"/>
                <a:gd name="T1" fmla="*/ 0 h 64"/>
                <a:gd name="T2" fmla="*/ 0 w 64"/>
                <a:gd name="T3" fmla="*/ 48692 h 64"/>
                <a:gd name="T4" fmla="*/ 192286 w 64"/>
                <a:gd name="T5" fmla="*/ 239713 h 64"/>
                <a:gd name="T6" fmla="*/ 241300 w 64"/>
                <a:gd name="T7" fmla="*/ 239713 h 64"/>
                <a:gd name="T8" fmla="*/ 0 w 64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64"/>
                <a:gd name="T17" fmla="*/ 64 w 64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64">
                  <a:moveTo>
                    <a:pt x="0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8" y="13"/>
                    <a:pt x="51" y="36"/>
                    <a:pt x="51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29"/>
                    <a:pt x="35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799">
                <a:solidFill>
                  <a:schemeClr val="accent4">
                    <a:lumMod val="25000"/>
                  </a:schemeClr>
                </a:solidFill>
              </a:endParaRPr>
            </a:p>
          </p:txBody>
        </p:sp>
        <p:sp>
          <p:nvSpPr>
            <p:cNvPr id="56" name="Oval 214"/>
            <p:cNvSpPr>
              <a:spLocks noChangeArrowheads="1"/>
            </p:cNvSpPr>
            <p:nvPr/>
          </p:nvSpPr>
          <p:spPr bwMode="auto">
            <a:xfrm>
              <a:off x="0" y="190500"/>
              <a:ext cx="49213" cy="49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 sz="1799">
                <a:solidFill>
                  <a:schemeClr val="accent4">
                    <a:lumMod val="25000"/>
                  </a:schemeClr>
                </a:solidFill>
                <a:latin typeface="Calibri" pitchFamily="34" charset="0"/>
                <a:sym typeface="Calibri" pitchFamily="34" charset="0"/>
              </a:endParaRPr>
            </a:p>
          </p:txBody>
        </p:sp>
      </p:grpSp>
      <p:sp>
        <p:nvSpPr>
          <p:cNvPr id="57" name="Freeform 233"/>
          <p:cNvSpPr>
            <a:spLocks noEditPoints="1" noChangeArrowheads="1"/>
          </p:cNvSpPr>
          <p:nvPr/>
        </p:nvSpPr>
        <p:spPr bwMode="auto">
          <a:xfrm>
            <a:off x="5017951" y="3339069"/>
            <a:ext cx="371360" cy="366600"/>
          </a:xfrm>
          <a:custGeom>
            <a:avLst/>
            <a:gdLst>
              <a:gd name="T0" fmla="*/ 0 w 154"/>
              <a:gd name="T1" fmla="*/ 0 h 152"/>
              <a:gd name="T2" fmla="*/ 141401 w 154"/>
              <a:gd name="T3" fmla="*/ 500062 h 152"/>
              <a:gd name="T4" fmla="*/ 289378 w 154"/>
              <a:gd name="T5" fmla="*/ 398076 h 152"/>
              <a:gd name="T6" fmla="*/ 404472 w 154"/>
              <a:gd name="T7" fmla="*/ 500062 h 152"/>
              <a:gd name="T8" fmla="*/ 404472 w 154"/>
              <a:gd name="T9" fmla="*/ 335568 h 152"/>
              <a:gd name="T10" fmla="*/ 506412 w 154"/>
              <a:gd name="T11" fmla="*/ 236871 h 152"/>
              <a:gd name="T12" fmla="*/ 0 w 154"/>
              <a:gd name="T13" fmla="*/ 0 h 152"/>
              <a:gd name="T14" fmla="*/ 312397 w 154"/>
              <a:gd name="T15" fmla="*/ 335568 h 152"/>
              <a:gd name="T16" fmla="*/ 124959 w 154"/>
              <a:gd name="T17" fmla="*/ 148045 h 152"/>
              <a:gd name="T18" fmla="*/ 312397 w 154"/>
              <a:gd name="T19" fmla="*/ 296089 h 152"/>
              <a:gd name="T20" fmla="*/ 312397 w 154"/>
              <a:gd name="T21" fmla="*/ 335568 h 15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4"/>
              <a:gd name="T34" fmla="*/ 0 h 152"/>
              <a:gd name="T35" fmla="*/ 154 w 154"/>
              <a:gd name="T36" fmla="*/ 152 h 15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4" h="152">
                <a:moveTo>
                  <a:pt x="0" y="0"/>
                </a:moveTo>
                <a:lnTo>
                  <a:pt x="43" y="152"/>
                </a:lnTo>
                <a:lnTo>
                  <a:pt x="88" y="121"/>
                </a:lnTo>
                <a:lnTo>
                  <a:pt x="123" y="152"/>
                </a:lnTo>
                <a:lnTo>
                  <a:pt x="123" y="102"/>
                </a:lnTo>
                <a:lnTo>
                  <a:pt x="154" y="72"/>
                </a:lnTo>
                <a:lnTo>
                  <a:pt x="0" y="0"/>
                </a:lnTo>
                <a:close/>
                <a:moveTo>
                  <a:pt x="95" y="102"/>
                </a:moveTo>
                <a:lnTo>
                  <a:pt x="38" y="45"/>
                </a:lnTo>
                <a:lnTo>
                  <a:pt x="95" y="90"/>
                </a:lnTo>
                <a:lnTo>
                  <a:pt x="95" y="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 sz="1799">
              <a:solidFill>
                <a:schemeClr val="accent4">
                  <a:lumMod val="25000"/>
                </a:schemeClr>
              </a:solidFill>
            </a:endParaRPr>
          </a:p>
        </p:txBody>
      </p:sp>
      <p:grpSp>
        <p:nvGrpSpPr>
          <p:cNvPr id="58" name="组合 33"/>
          <p:cNvGrpSpPr>
            <a:grpSpLocks/>
          </p:cNvGrpSpPr>
          <p:nvPr/>
        </p:nvGrpSpPr>
        <p:grpSpPr bwMode="auto">
          <a:xfrm>
            <a:off x="4074900" y="2735575"/>
            <a:ext cx="524873" cy="396856"/>
            <a:chOff x="0" y="0"/>
            <a:chExt cx="239713" cy="180975"/>
          </a:xfrm>
          <a:solidFill>
            <a:schemeClr val="bg1"/>
          </a:solidFill>
        </p:grpSpPr>
        <p:sp>
          <p:nvSpPr>
            <p:cNvPr id="81" name="Oval 219"/>
            <p:cNvSpPr>
              <a:spLocks noChangeArrowheads="1"/>
            </p:cNvSpPr>
            <p:nvPr/>
          </p:nvSpPr>
          <p:spPr bwMode="auto">
            <a:xfrm>
              <a:off x="74613" y="60325"/>
              <a:ext cx="90488" cy="90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 sz="1799">
                <a:solidFill>
                  <a:schemeClr val="accent4">
                    <a:lumMod val="25000"/>
                  </a:schemeClr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82" name="Freeform 220"/>
            <p:cNvSpPr>
              <a:spLocks noEditPoints="1" noChangeArrowheads="1"/>
            </p:cNvSpPr>
            <p:nvPr/>
          </p:nvSpPr>
          <p:spPr bwMode="auto">
            <a:xfrm>
              <a:off x="0" y="0"/>
              <a:ext cx="239713" cy="180975"/>
            </a:xfrm>
            <a:custGeom>
              <a:avLst/>
              <a:gdLst>
                <a:gd name="T0" fmla="*/ 224731 w 64"/>
                <a:gd name="T1" fmla="*/ 30163 h 48"/>
                <a:gd name="T2" fmla="*/ 157312 w 64"/>
                <a:gd name="T3" fmla="*/ 30163 h 48"/>
                <a:gd name="T4" fmla="*/ 149821 w 64"/>
                <a:gd name="T5" fmla="*/ 15081 h 48"/>
                <a:gd name="T6" fmla="*/ 134839 w 64"/>
                <a:gd name="T7" fmla="*/ 0 h 48"/>
                <a:gd name="T8" fmla="*/ 104874 w 64"/>
                <a:gd name="T9" fmla="*/ 0 h 48"/>
                <a:gd name="T10" fmla="*/ 89892 w 64"/>
                <a:gd name="T11" fmla="*/ 15081 h 48"/>
                <a:gd name="T12" fmla="*/ 82401 w 64"/>
                <a:gd name="T13" fmla="*/ 30163 h 48"/>
                <a:gd name="T14" fmla="*/ 14982 w 64"/>
                <a:gd name="T15" fmla="*/ 30163 h 48"/>
                <a:gd name="T16" fmla="*/ 0 w 64"/>
                <a:gd name="T17" fmla="*/ 45244 h 48"/>
                <a:gd name="T18" fmla="*/ 0 w 64"/>
                <a:gd name="T19" fmla="*/ 165894 h 48"/>
                <a:gd name="T20" fmla="*/ 14982 w 64"/>
                <a:gd name="T21" fmla="*/ 180975 h 48"/>
                <a:gd name="T22" fmla="*/ 224731 w 64"/>
                <a:gd name="T23" fmla="*/ 180975 h 48"/>
                <a:gd name="T24" fmla="*/ 239713 w 64"/>
                <a:gd name="T25" fmla="*/ 165894 h 48"/>
                <a:gd name="T26" fmla="*/ 239713 w 64"/>
                <a:gd name="T27" fmla="*/ 45244 h 48"/>
                <a:gd name="T28" fmla="*/ 224731 w 64"/>
                <a:gd name="T29" fmla="*/ 30163 h 48"/>
                <a:gd name="T30" fmla="*/ 119857 w 64"/>
                <a:gd name="T31" fmla="*/ 165894 h 48"/>
                <a:gd name="T32" fmla="*/ 59928 w 64"/>
                <a:gd name="T33" fmla="*/ 105569 h 48"/>
                <a:gd name="T34" fmla="*/ 119857 w 64"/>
                <a:gd name="T35" fmla="*/ 45244 h 48"/>
                <a:gd name="T36" fmla="*/ 179785 w 64"/>
                <a:gd name="T37" fmla="*/ 105569 h 48"/>
                <a:gd name="T38" fmla="*/ 119857 w 64"/>
                <a:gd name="T39" fmla="*/ 165894 h 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4"/>
                <a:gd name="T61" fmla="*/ 0 h 48"/>
                <a:gd name="T62" fmla="*/ 64 w 64"/>
                <a:gd name="T63" fmla="*/ 48 h 4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4" h="48">
                  <a:moveTo>
                    <a:pt x="60" y="8"/>
                  </a:moveTo>
                  <a:cubicBezTo>
                    <a:pt x="42" y="8"/>
                    <a:pt x="42" y="8"/>
                    <a:pt x="42" y="8"/>
                  </a:cubicBezTo>
                  <a:cubicBezTo>
                    <a:pt x="41" y="8"/>
                    <a:pt x="40" y="4"/>
                    <a:pt x="40" y="4"/>
                  </a:cubicBezTo>
                  <a:cubicBezTo>
                    <a:pt x="40" y="3"/>
                    <a:pt x="38" y="0"/>
                    <a:pt x="3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4" y="3"/>
                    <a:pt x="24" y="4"/>
                  </a:cubicBezTo>
                  <a:cubicBezTo>
                    <a:pt x="24" y="4"/>
                    <a:pt x="23" y="8"/>
                    <a:pt x="22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10"/>
                    <a:pt x="0" y="1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2" y="48"/>
                    <a:pt x="4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2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lose/>
                  <a:moveTo>
                    <a:pt x="32" y="44"/>
                  </a:moveTo>
                  <a:cubicBezTo>
                    <a:pt x="23" y="44"/>
                    <a:pt x="16" y="37"/>
                    <a:pt x="16" y="28"/>
                  </a:cubicBezTo>
                  <a:cubicBezTo>
                    <a:pt x="16" y="19"/>
                    <a:pt x="23" y="12"/>
                    <a:pt x="32" y="12"/>
                  </a:cubicBezTo>
                  <a:cubicBezTo>
                    <a:pt x="41" y="12"/>
                    <a:pt x="48" y="19"/>
                    <a:pt x="48" y="28"/>
                  </a:cubicBezTo>
                  <a:cubicBezTo>
                    <a:pt x="48" y="37"/>
                    <a:pt x="41" y="44"/>
                    <a:pt x="3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799">
                <a:solidFill>
                  <a:schemeClr val="accent4">
                    <a:lumMod val="25000"/>
                  </a:schemeClr>
                </a:solidFill>
              </a:endParaRPr>
            </a:p>
          </p:txBody>
        </p:sp>
      </p:grpSp>
      <p:grpSp>
        <p:nvGrpSpPr>
          <p:cNvPr id="83" name="组合 36"/>
          <p:cNvGrpSpPr>
            <a:grpSpLocks/>
          </p:cNvGrpSpPr>
          <p:nvPr/>
        </p:nvGrpSpPr>
        <p:grpSpPr bwMode="auto">
          <a:xfrm>
            <a:off x="4327444" y="1692811"/>
            <a:ext cx="583064" cy="562115"/>
            <a:chOff x="0" y="0"/>
            <a:chExt cx="249238" cy="239713"/>
          </a:xfrm>
          <a:solidFill>
            <a:schemeClr val="bg1"/>
          </a:solidFill>
        </p:grpSpPr>
        <p:sp>
          <p:nvSpPr>
            <p:cNvPr id="84" name="Freeform 97"/>
            <p:cNvSpPr>
              <a:spLocks noChangeArrowheads="1"/>
            </p:cNvSpPr>
            <p:nvPr/>
          </p:nvSpPr>
          <p:spPr bwMode="auto">
            <a:xfrm>
              <a:off x="0" y="82550"/>
              <a:ext cx="60325" cy="63500"/>
            </a:xfrm>
            <a:custGeom>
              <a:avLst/>
              <a:gdLst>
                <a:gd name="T0" fmla="*/ 7541 w 16"/>
                <a:gd name="T1" fmla="*/ 7471 h 17"/>
                <a:gd name="T2" fmla="*/ 15081 w 16"/>
                <a:gd name="T3" fmla="*/ 48559 h 17"/>
                <a:gd name="T4" fmla="*/ 52784 w 16"/>
                <a:gd name="T5" fmla="*/ 56029 h 17"/>
                <a:gd name="T6" fmla="*/ 45244 w 16"/>
                <a:gd name="T7" fmla="*/ 18676 h 17"/>
                <a:gd name="T8" fmla="*/ 7541 w 16"/>
                <a:gd name="T9" fmla="*/ 747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7"/>
                <a:gd name="T17" fmla="*/ 16 w 16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7">
                  <a:moveTo>
                    <a:pt x="2" y="2"/>
                  </a:moveTo>
                  <a:cubicBezTo>
                    <a:pt x="0" y="4"/>
                    <a:pt x="1" y="9"/>
                    <a:pt x="4" y="13"/>
                  </a:cubicBezTo>
                  <a:cubicBezTo>
                    <a:pt x="7" y="16"/>
                    <a:pt x="11" y="17"/>
                    <a:pt x="14" y="15"/>
                  </a:cubicBezTo>
                  <a:cubicBezTo>
                    <a:pt x="16" y="13"/>
                    <a:pt x="15" y="8"/>
                    <a:pt x="12" y="5"/>
                  </a:cubicBezTo>
                  <a:cubicBezTo>
                    <a:pt x="9" y="1"/>
                    <a:pt x="5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799">
                <a:solidFill>
                  <a:schemeClr val="accent4">
                    <a:lumMod val="25000"/>
                  </a:schemeClr>
                </a:solidFill>
              </a:endParaRPr>
            </a:p>
          </p:txBody>
        </p:sp>
        <p:sp>
          <p:nvSpPr>
            <p:cNvPr id="85" name="Freeform 98"/>
            <p:cNvSpPr>
              <a:spLocks noChangeArrowheads="1"/>
            </p:cNvSpPr>
            <p:nvPr/>
          </p:nvSpPr>
          <p:spPr bwMode="auto">
            <a:xfrm>
              <a:off x="192088" y="74613"/>
              <a:ext cx="57150" cy="68263"/>
            </a:xfrm>
            <a:custGeom>
              <a:avLst/>
              <a:gdLst>
                <a:gd name="T0" fmla="*/ 11430 w 15"/>
                <a:gd name="T1" fmla="*/ 22754 h 18"/>
                <a:gd name="T2" fmla="*/ 7620 w 15"/>
                <a:gd name="T3" fmla="*/ 60678 h 18"/>
                <a:gd name="T4" fmla="*/ 45720 w 15"/>
                <a:gd name="T5" fmla="*/ 49301 h 18"/>
                <a:gd name="T6" fmla="*/ 45720 w 15"/>
                <a:gd name="T7" fmla="*/ 7585 h 18"/>
                <a:gd name="T8" fmla="*/ 11430 w 15"/>
                <a:gd name="T9" fmla="*/ 22754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8"/>
                <a:gd name="T17" fmla="*/ 15 w 15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8">
                  <a:moveTo>
                    <a:pt x="3" y="6"/>
                  </a:moveTo>
                  <a:cubicBezTo>
                    <a:pt x="0" y="10"/>
                    <a:pt x="0" y="15"/>
                    <a:pt x="2" y="16"/>
                  </a:cubicBezTo>
                  <a:cubicBezTo>
                    <a:pt x="5" y="18"/>
                    <a:pt x="9" y="17"/>
                    <a:pt x="12" y="13"/>
                  </a:cubicBezTo>
                  <a:cubicBezTo>
                    <a:pt x="15" y="9"/>
                    <a:pt x="15" y="4"/>
                    <a:pt x="12" y="2"/>
                  </a:cubicBezTo>
                  <a:cubicBezTo>
                    <a:pt x="10" y="0"/>
                    <a:pt x="5" y="2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799">
                <a:solidFill>
                  <a:schemeClr val="accent4">
                    <a:lumMod val="25000"/>
                  </a:schemeClr>
                </a:solidFill>
              </a:endParaRPr>
            </a:p>
          </p:txBody>
        </p:sp>
        <p:sp>
          <p:nvSpPr>
            <p:cNvPr id="86" name="Freeform 99"/>
            <p:cNvSpPr>
              <a:spLocks noChangeArrowheads="1"/>
            </p:cNvSpPr>
            <p:nvPr/>
          </p:nvSpPr>
          <p:spPr bwMode="auto">
            <a:xfrm>
              <a:off x="53975" y="0"/>
              <a:ext cx="66675" cy="96838"/>
            </a:xfrm>
            <a:custGeom>
              <a:avLst/>
              <a:gdLst>
                <a:gd name="T0" fmla="*/ 44450 w 18"/>
                <a:gd name="T1" fmla="*/ 93113 h 26"/>
                <a:gd name="T2" fmla="*/ 59267 w 18"/>
                <a:gd name="T3" fmla="*/ 40970 h 26"/>
                <a:gd name="T4" fmla="*/ 22225 w 18"/>
                <a:gd name="T5" fmla="*/ 3725 h 26"/>
                <a:gd name="T6" fmla="*/ 3704 w 18"/>
                <a:gd name="T7" fmla="*/ 55868 h 26"/>
                <a:gd name="T8" fmla="*/ 44450 w 18"/>
                <a:gd name="T9" fmla="*/ 93113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26"/>
                <a:gd name="T17" fmla="*/ 18 w 1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26">
                  <a:moveTo>
                    <a:pt x="12" y="25"/>
                  </a:moveTo>
                  <a:cubicBezTo>
                    <a:pt x="16" y="24"/>
                    <a:pt x="18" y="18"/>
                    <a:pt x="16" y="11"/>
                  </a:cubicBezTo>
                  <a:cubicBezTo>
                    <a:pt x="15" y="5"/>
                    <a:pt x="10" y="0"/>
                    <a:pt x="6" y="1"/>
                  </a:cubicBezTo>
                  <a:cubicBezTo>
                    <a:pt x="2" y="2"/>
                    <a:pt x="0" y="8"/>
                    <a:pt x="1" y="15"/>
                  </a:cubicBezTo>
                  <a:cubicBezTo>
                    <a:pt x="3" y="21"/>
                    <a:pt x="7" y="26"/>
                    <a:pt x="1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799">
                <a:solidFill>
                  <a:schemeClr val="accent4">
                    <a:lumMod val="25000"/>
                  </a:schemeClr>
                </a:solidFill>
              </a:endParaRPr>
            </a:p>
          </p:txBody>
        </p:sp>
        <p:sp>
          <p:nvSpPr>
            <p:cNvPr id="87" name="Freeform 100"/>
            <p:cNvSpPr>
              <a:spLocks noChangeArrowheads="1"/>
            </p:cNvSpPr>
            <p:nvPr/>
          </p:nvSpPr>
          <p:spPr bwMode="auto">
            <a:xfrm>
              <a:off x="131763" y="0"/>
              <a:ext cx="68263" cy="96838"/>
            </a:xfrm>
            <a:custGeom>
              <a:avLst/>
              <a:gdLst>
                <a:gd name="T0" fmla="*/ 41716 w 18"/>
                <a:gd name="T1" fmla="*/ 3725 h 26"/>
                <a:gd name="T2" fmla="*/ 3792 w 18"/>
                <a:gd name="T3" fmla="*/ 40970 h 26"/>
                <a:gd name="T4" fmla="*/ 22754 w 18"/>
                <a:gd name="T5" fmla="*/ 93113 h 26"/>
                <a:gd name="T6" fmla="*/ 60678 w 18"/>
                <a:gd name="T7" fmla="*/ 55868 h 26"/>
                <a:gd name="T8" fmla="*/ 41716 w 18"/>
                <a:gd name="T9" fmla="*/ 3725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26"/>
                <a:gd name="T17" fmla="*/ 18 w 1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26">
                  <a:moveTo>
                    <a:pt x="11" y="1"/>
                  </a:moveTo>
                  <a:cubicBezTo>
                    <a:pt x="7" y="0"/>
                    <a:pt x="3" y="5"/>
                    <a:pt x="1" y="11"/>
                  </a:cubicBezTo>
                  <a:cubicBezTo>
                    <a:pt x="0" y="18"/>
                    <a:pt x="2" y="24"/>
                    <a:pt x="6" y="25"/>
                  </a:cubicBezTo>
                  <a:cubicBezTo>
                    <a:pt x="10" y="26"/>
                    <a:pt x="15" y="21"/>
                    <a:pt x="16" y="15"/>
                  </a:cubicBezTo>
                  <a:cubicBezTo>
                    <a:pt x="18" y="8"/>
                    <a:pt x="15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799">
                <a:solidFill>
                  <a:schemeClr val="accent4">
                    <a:lumMod val="25000"/>
                  </a:schemeClr>
                </a:solidFill>
              </a:endParaRPr>
            </a:p>
          </p:txBody>
        </p:sp>
        <p:sp>
          <p:nvSpPr>
            <p:cNvPr id="88" name="Freeform 101"/>
            <p:cNvSpPr>
              <a:spLocks noChangeArrowheads="1"/>
            </p:cNvSpPr>
            <p:nvPr/>
          </p:nvSpPr>
          <p:spPr bwMode="auto">
            <a:xfrm>
              <a:off x="60325" y="115888"/>
              <a:ext cx="128588" cy="123825"/>
            </a:xfrm>
            <a:custGeom>
              <a:avLst/>
              <a:gdLst>
                <a:gd name="T0" fmla="*/ 64294 w 34"/>
                <a:gd name="T1" fmla="*/ 0 h 33"/>
                <a:gd name="T2" fmla="*/ 0 w 34"/>
                <a:gd name="T3" fmla="*/ 75045 h 33"/>
                <a:gd name="T4" fmla="*/ 64294 w 34"/>
                <a:gd name="T5" fmla="*/ 75045 h 33"/>
                <a:gd name="T6" fmla="*/ 128588 w 34"/>
                <a:gd name="T7" fmla="*/ 75045 h 33"/>
                <a:gd name="T8" fmla="*/ 64294 w 34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3"/>
                <a:gd name="T17" fmla="*/ 34 w 34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3">
                  <a:moveTo>
                    <a:pt x="17" y="0"/>
                  </a:moveTo>
                  <a:cubicBezTo>
                    <a:pt x="7" y="0"/>
                    <a:pt x="0" y="15"/>
                    <a:pt x="0" y="20"/>
                  </a:cubicBezTo>
                  <a:cubicBezTo>
                    <a:pt x="0" y="33"/>
                    <a:pt x="7" y="20"/>
                    <a:pt x="17" y="20"/>
                  </a:cubicBezTo>
                  <a:cubicBezTo>
                    <a:pt x="27" y="20"/>
                    <a:pt x="34" y="33"/>
                    <a:pt x="34" y="20"/>
                  </a:cubicBezTo>
                  <a:cubicBezTo>
                    <a:pt x="34" y="15"/>
                    <a:pt x="27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799">
                <a:solidFill>
                  <a:schemeClr val="accent4">
                    <a:lumMod val="25000"/>
                  </a:schemeClr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-18853" y="0"/>
            <a:ext cx="7499001" cy="1285318"/>
            <a:chOff x="-18853" y="0"/>
            <a:chExt cx="7499001" cy="1285318"/>
          </a:xfrm>
        </p:grpSpPr>
        <p:sp>
          <p:nvSpPr>
            <p:cNvPr id="60" name="TextBox 82"/>
            <p:cNvSpPr txBox="1"/>
            <p:nvPr/>
          </p:nvSpPr>
          <p:spPr>
            <a:xfrm>
              <a:off x="3832860" y="319544"/>
              <a:ext cx="1478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176924"/>
              <a:r>
                <a:rPr lang="zh-CN" altLang="en-US" sz="2400" dirty="0" smtClean="0">
                  <a:solidFill>
                    <a:srgbClr val="68B54B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项目总结</a:t>
              </a:r>
              <a:endParaRPr lang="en-US" altLang="zh-CN" sz="2400" dirty="0">
                <a:solidFill>
                  <a:srgbClr val="68B54B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7982" b="47199"/>
            <a:stretch/>
          </p:blipFill>
          <p:spPr>
            <a:xfrm flipH="1">
              <a:off x="-18853" y="0"/>
              <a:ext cx="2358605" cy="1285318"/>
            </a:xfrm>
            <a:prstGeom prst="rect">
              <a:avLst/>
            </a:prstGeom>
            <a:noFill/>
          </p:spPr>
        </p:pic>
        <p:cxnSp>
          <p:nvCxnSpPr>
            <p:cNvPr id="62" name="直接连接符 61"/>
            <p:cNvCxnSpPr/>
            <p:nvPr/>
          </p:nvCxnSpPr>
          <p:spPr>
            <a:xfrm>
              <a:off x="1691680" y="626740"/>
              <a:ext cx="214118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5338968" y="626740"/>
              <a:ext cx="214118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16897858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 advClick="0" advTm="3294">
        <p15:prstTrans prst="origami"/>
      </p:transition>
    </mc:Choice>
    <mc:Fallback>
      <p:transition spd="slow" advClick="0" advTm="329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34831" grpId="0"/>
      <p:bldP spid="34832" grpId="0"/>
      <p:bldP spid="34833" grpId="0"/>
      <p:bldP spid="3483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-18853" y="319544"/>
            <a:ext cx="9162853" cy="42484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15"/>
          <p:cNvGrpSpPr>
            <a:grpSpLocks/>
          </p:cNvGrpSpPr>
          <p:nvPr/>
        </p:nvGrpSpPr>
        <p:grpSpPr bwMode="auto">
          <a:xfrm>
            <a:off x="3708667" y="2348085"/>
            <a:ext cx="3786606" cy="222872"/>
            <a:chOff x="1000100" y="1785932"/>
            <a:chExt cx="2357454" cy="371571"/>
          </a:xfrm>
          <a:solidFill>
            <a:schemeClr val="accent4">
              <a:lumMod val="10000"/>
            </a:schemeClr>
          </a:solidFill>
        </p:grpSpPr>
        <p:sp>
          <p:nvSpPr>
            <p:cNvPr id="32" name="矩形 13"/>
            <p:cNvSpPr/>
            <p:nvPr/>
          </p:nvSpPr>
          <p:spPr>
            <a:xfrm>
              <a:off x="1000100" y="1785932"/>
              <a:ext cx="2357454" cy="2857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99" dirty="0">
                <a:solidFill>
                  <a:schemeClr val="accent4">
                    <a:lumMod val="1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05040" y="1799163"/>
              <a:ext cx="1877467" cy="358340"/>
            </a:xfrm>
            <a:prstGeom prst="rect">
              <a:avLst/>
            </a:prstGeom>
            <a:solidFill>
              <a:srgbClr val="68B54B"/>
            </a:solidFill>
            <a:ln>
              <a:solidFill>
                <a:srgbClr val="68B5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99">
                <a:solidFill>
                  <a:schemeClr val="accent4">
                    <a:lumMod val="1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34" name="组合 15"/>
          <p:cNvGrpSpPr>
            <a:grpSpLocks/>
          </p:cNvGrpSpPr>
          <p:nvPr/>
        </p:nvGrpSpPr>
        <p:grpSpPr bwMode="auto">
          <a:xfrm>
            <a:off x="3716603" y="1660911"/>
            <a:ext cx="3786606" cy="189966"/>
            <a:chOff x="1000100" y="1778628"/>
            <a:chExt cx="2357454" cy="316031"/>
          </a:xfrm>
          <a:solidFill>
            <a:schemeClr val="accent4">
              <a:lumMod val="10000"/>
            </a:schemeClr>
          </a:solidFill>
        </p:grpSpPr>
        <p:sp>
          <p:nvSpPr>
            <p:cNvPr id="35" name="矩形 13"/>
            <p:cNvSpPr/>
            <p:nvPr/>
          </p:nvSpPr>
          <p:spPr>
            <a:xfrm>
              <a:off x="1000100" y="1786544"/>
              <a:ext cx="2357454" cy="2851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99" dirty="0">
                <a:solidFill>
                  <a:schemeClr val="accent4">
                    <a:lumMod val="1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05040" y="1778628"/>
              <a:ext cx="2231170" cy="316031"/>
            </a:xfrm>
            <a:prstGeom prst="rect">
              <a:avLst/>
            </a:prstGeom>
            <a:solidFill>
              <a:srgbClr val="68B54B"/>
            </a:solidFill>
            <a:ln>
              <a:solidFill>
                <a:srgbClr val="68B5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99" dirty="0">
                <a:solidFill>
                  <a:schemeClr val="accent4">
                    <a:lumMod val="1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37" name="组合 15"/>
          <p:cNvGrpSpPr>
            <a:grpSpLocks/>
          </p:cNvGrpSpPr>
          <p:nvPr/>
        </p:nvGrpSpPr>
        <p:grpSpPr bwMode="auto">
          <a:xfrm>
            <a:off x="3708667" y="2990824"/>
            <a:ext cx="3786606" cy="177745"/>
            <a:chOff x="1000100" y="1778623"/>
            <a:chExt cx="2357454" cy="293061"/>
          </a:xfrm>
          <a:solidFill>
            <a:schemeClr val="accent4">
              <a:lumMod val="10000"/>
            </a:schemeClr>
          </a:solidFill>
        </p:grpSpPr>
        <p:sp>
          <p:nvSpPr>
            <p:cNvPr id="38" name="矩形 13"/>
            <p:cNvSpPr/>
            <p:nvPr/>
          </p:nvSpPr>
          <p:spPr>
            <a:xfrm>
              <a:off x="1000100" y="1786474"/>
              <a:ext cx="2357454" cy="2852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99" dirty="0">
                <a:solidFill>
                  <a:schemeClr val="accent4">
                    <a:lumMod val="1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05040" y="1778623"/>
              <a:ext cx="2236111" cy="257532"/>
            </a:xfrm>
            <a:prstGeom prst="rect">
              <a:avLst/>
            </a:prstGeom>
            <a:solidFill>
              <a:srgbClr val="68B54B"/>
            </a:solidFill>
            <a:ln>
              <a:solidFill>
                <a:srgbClr val="68B5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99" dirty="0">
                <a:solidFill>
                  <a:schemeClr val="accent4">
                    <a:lumMod val="1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40" name="组合 15"/>
          <p:cNvGrpSpPr>
            <a:grpSpLocks/>
          </p:cNvGrpSpPr>
          <p:nvPr/>
        </p:nvGrpSpPr>
        <p:grpSpPr bwMode="auto">
          <a:xfrm>
            <a:off x="3708667" y="3666891"/>
            <a:ext cx="3786606" cy="177745"/>
            <a:chOff x="1000100" y="1778623"/>
            <a:chExt cx="2357454" cy="293061"/>
          </a:xfrm>
          <a:solidFill>
            <a:schemeClr val="accent4">
              <a:lumMod val="10000"/>
            </a:schemeClr>
          </a:solidFill>
        </p:grpSpPr>
        <p:sp>
          <p:nvSpPr>
            <p:cNvPr id="41" name="矩形 13"/>
            <p:cNvSpPr/>
            <p:nvPr/>
          </p:nvSpPr>
          <p:spPr>
            <a:xfrm>
              <a:off x="1000100" y="1786474"/>
              <a:ext cx="2357454" cy="2852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99" dirty="0">
                <a:solidFill>
                  <a:schemeClr val="accent4">
                    <a:lumMod val="1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005040" y="1778623"/>
              <a:ext cx="1742896" cy="285212"/>
            </a:xfrm>
            <a:prstGeom prst="rect">
              <a:avLst/>
            </a:prstGeom>
            <a:solidFill>
              <a:srgbClr val="68B54B"/>
            </a:solidFill>
            <a:ln>
              <a:solidFill>
                <a:srgbClr val="68B5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99" dirty="0">
                <a:solidFill>
                  <a:schemeClr val="accent4">
                    <a:lumMod val="1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43" name="文本框 13"/>
          <p:cNvSpPr txBox="1">
            <a:spLocks noChangeArrowheads="1"/>
          </p:cNvSpPr>
          <p:nvPr/>
        </p:nvSpPr>
        <p:spPr bwMode="auto">
          <a:xfrm>
            <a:off x="7511143" y="1615828"/>
            <a:ext cx="7919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dirty="0" smtClean="0">
                <a:solidFill>
                  <a:schemeClr val="accent4">
                    <a:lumMod val="1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90%</a:t>
            </a:r>
            <a:endParaRPr lang="zh-CN" altLang="en-US" sz="1400" dirty="0">
              <a:solidFill>
                <a:schemeClr val="accent4">
                  <a:lumMod val="1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4" name="文本框 14"/>
          <p:cNvSpPr txBox="1">
            <a:spLocks noChangeArrowheads="1"/>
          </p:cNvSpPr>
          <p:nvPr/>
        </p:nvSpPr>
        <p:spPr bwMode="auto">
          <a:xfrm>
            <a:off x="7511143" y="2326809"/>
            <a:ext cx="7919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dirty="0" smtClean="0">
                <a:solidFill>
                  <a:schemeClr val="accent4">
                    <a:lumMod val="1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80%</a:t>
            </a:r>
            <a:endParaRPr lang="zh-CN" altLang="en-US" sz="1400" dirty="0">
              <a:solidFill>
                <a:schemeClr val="accent4">
                  <a:lumMod val="1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5" name="文本框 15"/>
          <p:cNvSpPr txBox="1">
            <a:spLocks noChangeArrowheads="1"/>
          </p:cNvSpPr>
          <p:nvPr/>
        </p:nvSpPr>
        <p:spPr bwMode="auto">
          <a:xfrm>
            <a:off x="7511143" y="2983831"/>
            <a:ext cx="7919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dirty="0" smtClean="0">
                <a:solidFill>
                  <a:schemeClr val="accent4">
                    <a:lumMod val="1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90%</a:t>
            </a:r>
            <a:endParaRPr lang="zh-CN" altLang="en-US" sz="1400" dirty="0">
              <a:solidFill>
                <a:schemeClr val="accent4">
                  <a:lumMod val="1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6" name="文本框 16"/>
          <p:cNvSpPr txBox="1">
            <a:spLocks noChangeArrowheads="1"/>
          </p:cNvSpPr>
          <p:nvPr/>
        </p:nvSpPr>
        <p:spPr bwMode="auto">
          <a:xfrm>
            <a:off x="7511143" y="3631331"/>
            <a:ext cx="7919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>
                <a:solidFill>
                  <a:schemeClr val="accent4">
                    <a:lumMod val="1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78%</a:t>
            </a:r>
            <a:endParaRPr lang="zh-CN" altLang="en-US" sz="1400">
              <a:solidFill>
                <a:schemeClr val="accent4">
                  <a:lumMod val="1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2783" name="组合 17"/>
          <p:cNvGrpSpPr>
            <a:grpSpLocks/>
          </p:cNvGrpSpPr>
          <p:nvPr/>
        </p:nvGrpSpPr>
        <p:grpSpPr bwMode="auto">
          <a:xfrm>
            <a:off x="972662" y="1275956"/>
            <a:ext cx="2663003" cy="512583"/>
            <a:chOff x="539552" y="1193725"/>
            <a:chExt cx="2664296" cy="513740"/>
          </a:xfrm>
        </p:grpSpPr>
        <p:sp>
          <p:nvSpPr>
            <p:cNvPr id="48" name="矩形 18"/>
            <p:cNvSpPr>
              <a:spLocks noChangeArrowheads="1"/>
            </p:cNvSpPr>
            <p:nvPr/>
          </p:nvSpPr>
          <p:spPr bwMode="auto">
            <a:xfrm>
              <a:off x="539552" y="1193725"/>
              <a:ext cx="903249" cy="308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 dirty="0" smtClean="0">
                  <a:solidFill>
                    <a:schemeClr val="accent4">
                      <a:lumMod val="1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HTML</a:t>
              </a:r>
              <a:r>
                <a:rPr lang="zh-CN" altLang="en-US" sz="1400" dirty="0" smtClean="0">
                  <a:solidFill>
                    <a:schemeClr val="accent4">
                      <a:lumMod val="1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部分</a:t>
              </a:r>
              <a:endParaRPr lang="zh-CN" altLang="en-US" sz="1400" dirty="0">
                <a:solidFill>
                  <a:schemeClr val="accent4">
                    <a:lumMod val="1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9" name="矩形 19"/>
            <p:cNvSpPr>
              <a:spLocks noChangeArrowheads="1"/>
            </p:cNvSpPr>
            <p:nvPr/>
          </p:nvSpPr>
          <p:spPr bwMode="auto">
            <a:xfrm>
              <a:off x="539552" y="1486394"/>
              <a:ext cx="2664296" cy="221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000"/>
                </a:lnSpc>
                <a:defRPr/>
              </a:pPr>
              <a:r>
                <a:rPr lang="zh-CN" altLang="en-US" sz="1100" dirty="0" smtClean="0">
                  <a:solidFill>
                    <a:schemeClr val="accent4">
                      <a:lumMod val="1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方正兰亭细黑_GBK"/>
                </a:rPr>
                <a:t>页面整体布局合理，可更细化调整</a:t>
              </a:r>
              <a:endParaRPr lang="en-US" altLang="zh-CN" sz="1100" dirty="0">
                <a:solidFill>
                  <a:schemeClr val="accent4">
                    <a:lumMod val="1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细黑_GBK"/>
              </a:endParaRPr>
            </a:p>
          </p:txBody>
        </p:sp>
      </p:grpSp>
      <p:grpSp>
        <p:nvGrpSpPr>
          <p:cNvPr id="32784" name="组合 20"/>
          <p:cNvGrpSpPr>
            <a:grpSpLocks/>
          </p:cNvGrpSpPr>
          <p:nvPr/>
        </p:nvGrpSpPr>
        <p:grpSpPr bwMode="auto">
          <a:xfrm>
            <a:off x="972662" y="1975829"/>
            <a:ext cx="2663003" cy="512583"/>
            <a:chOff x="539552" y="1193725"/>
            <a:chExt cx="2664296" cy="513739"/>
          </a:xfrm>
        </p:grpSpPr>
        <p:sp>
          <p:nvSpPr>
            <p:cNvPr id="51" name="矩形 21"/>
            <p:cNvSpPr>
              <a:spLocks noChangeArrowheads="1"/>
            </p:cNvSpPr>
            <p:nvPr/>
          </p:nvSpPr>
          <p:spPr bwMode="auto">
            <a:xfrm>
              <a:off x="539552" y="1193725"/>
              <a:ext cx="723626" cy="308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 dirty="0" smtClean="0">
                  <a:solidFill>
                    <a:schemeClr val="accent4">
                      <a:lumMod val="1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JS</a:t>
              </a:r>
              <a:r>
                <a:rPr lang="zh-CN" altLang="en-US" sz="1400" dirty="0" smtClean="0">
                  <a:solidFill>
                    <a:schemeClr val="accent4">
                      <a:lumMod val="1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部分</a:t>
              </a:r>
              <a:endParaRPr lang="zh-CN" altLang="en-US" sz="1400" dirty="0">
                <a:solidFill>
                  <a:schemeClr val="accent4">
                    <a:lumMod val="1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2" name="矩形 22"/>
            <p:cNvSpPr>
              <a:spLocks noChangeArrowheads="1"/>
            </p:cNvSpPr>
            <p:nvPr/>
          </p:nvSpPr>
          <p:spPr bwMode="auto">
            <a:xfrm>
              <a:off x="539552" y="1486393"/>
              <a:ext cx="2664296" cy="221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000"/>
                </a:lnSpc>
                <a:defRPr/>
              </a:pPr>
              <a:r>
                <a:rPr lang="zh-CN" altLang="en-US" sz="1100" dirty="0" smtClean="0">
                  <a:solidFill>
                    <a:schemeClr val="accent4">
                      <a:lumMod val="1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方正兰亭细黑_GBK"/>
                </a:rPr>
                <a:t>功能基本实现，但仍需测试处理</a:t>
              </a:r>
              <a:r>
                <a:rPr lang="en-US" altLang="zh-CN" sz="1100" dirty="0" smtClean="0">
                  <a:solidFill>
                    <a:schemeClr val="accent4">
                      <a:lumMod val="1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方正兰亭细黑_GBK"/>
                </a:rPr>
                <a:t>BUG</a:t>
              </a:r>
              <a:endParaRPr lang="en-US" altLang="zh-CN" sz="1100" dirty="0">
                <a:solidFill>
                  <a:schemeClr val="accent4">
                    <a:lumMod val="1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细黑_GBK"/>
              </a:endParaRPr>
            </a:p>
          </p:txBody>
        </p:sp>
      </p:grpSp>
      <p:grpSp>
        <p:nvGrpSpPr>
          <p:cNvPr id="32785" name="组合 23"/>
          <p:cNvGrpSpPr>
            <a:grpSpLocks/>
          </p:cNvGrpSpPr>
          <p:nvPr/>
        </p:nvGrpSpPr>
        <p:grpSpPr bwMode="auto">
          <a:xfrm>
            <a:off x="972662" y="2623329"/>
            <a:ext cx="2663003" cy="640822"/>
            <a:chOff x="539552" y="1193725"/>
            <a:chExt cx="2664296" cy="642267"/>
          </a:xfrm>
        </p:grpSpPr>
        <p:sp>
          <p:nvSpPr>
            <p:cNvPr id="54" name="矩形 24"/>
            <p:cNvSpPr>
              <a:spLocks noChangeArrowheads="1"/>
            </p:cNvSpPr>
            <p:nvPr/>
          </p:nvSpPr>
          <p:spPr bwMode="auto">
            <a:xfrm>
              <a:off x="539552" y="1193725"/>
              <a:ext cx="1262497" cy="308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 smtClean="0">
                  <a:solidFill>
                    <a:schemeClr val="accent4">
                      <a:lumMod val="1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项目完成程度</a:t>
              </a:r>
              <a:endParaRPr lang="zh-CN" altLang="en-US" sz="1400" dirty="0">
                <a:solidFill>
                  <a:schemeClr val="accent4">
                    <a:lumMod val="1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5" name="矩形 25"/>
            <p:cNvSpPr>
              <a:spLocks noChangeArrowheads="1"/>
            </p:cNvSpPr>
            <p:nvPr/>
          </p:nvSpPr>
          <p:spPr bwMode="auto">
            <a:xfrm>
              <a:off x="539552" y="1486392"/>
              <a:ext cx="2664296" cy="34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000"/>
                </a:lnSpc>
                <a:defRPr/>
              </a:pPr>
              <a:r>
                <a:rPr lang="zh-CN" altLang="en-US" sz="1100" dirty="0" smtClean="0">
                  <a:solidFill>
                    <a:schemeClr val="accent4">
                      <a:lumMod val="1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方正兰亭细黑_GBK"/>
                </a:rPr>
                <a:t>项目基本完成，细节和重复的部分可优化</a:t>
              </a:r>
              <a:endParaRPr lang="en-US" altLang="zh-CN" sz="1100" dirty="0">
                <a:solidFill>
                  <a:schemeClr val="accent4">
                    <a:lumMod val="1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细黑_GBK"/>
              </a:endParaRPr>
            </a:p>
          </p:txBody>
        </p:sp>
      </p:grpSp>
      <p:grpSp>
        <p:nvGrpSpPr>
          <p:cNvPr id="32786" name="组合 26"/>
          <p:cNvGrpSpPr>
            <a:grpSpLocks/>
          </p:cNvGrpSpPr>
          <p:nvPr/>
        </p:nvGrpSpPr>
        <p:grpSpPr bwMode="auto">
          <a:xfrm>
            <a:off x="972662" y="3342243"/>
            <a:ext cx="2663003" cy="770651"/>
            <a:chOff x="539552" y="1193725"/>
            <a:chExt cx="2664296" cy="769911"/>
          </a:xfrm>
        </p:grpSpPr>
        <p:sp>
          <p:nvSpPr>
            <p:cNvPr id="57" name="矩形 27"/>
            <p:cNvSpPr>
              <a:spLocks noChangeArrowheads="1"/>
            </p:cNvSpPr>
            <p:nvPr/>
          </p:nvSpPr>
          <p:spPr bwMode="auto">
            <a:xfrm>
              <a:off x="539552" y="1193725"/>
              <a:ext cx="903249" cy="3074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 smtClean="0">
                  <a:solidFill>
                    <a:schemeClr val="accent4">
                      <a:lumMod val="1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后期维护</a:t>
              </a:r>
              <a:endParaRPr lang="zh-CN" altLang="en-US" sz="1400" dirty="0">
                <a:solidFill>
                  <a:schemeClr val="accent4">
                    <a:lumMod val="1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8" name="矩形 28"/>
            <p:cNvSpPr>
              <a:spLocks noChangeArrowheads="1"/>
            </p:cNvSpPr>
            <p:nvPr/>
          </p:nvSpPr>
          <p:spPr bwMode="auto">
            <a:xfrm>
              <a:off x="539552" y="1487040"/>
              <a:ext cx="2664296" cy="476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1000"/>
                </a:lnSpc>
                <a:defRPr/>
              </a:pPr>
              <a:r>
                <a:rPr lang="zh-CN" altLang="en-US" sz="1100" dirty="0" smtClean="0">
                  <a:solidFill>
                    <a:schemeClr val="accent4">
                      <a:lumMod val="1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方正兰亭细黑_GBK"/>
                </a:rPr>
                <a:t>代码规范还需注意，注释部分不到位，不利于后期维护文件夹的建立不够合理，需调整。</a:t>
              </a:r>
              <a:endParaRPr lang="en-US" altLang="zh-CN" sz="1100" dirty="0">
                <a:solidFill>
                  <a:schemeClr val="accent4">
                    <a:lumMod val="1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细黑_GBK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-18853" y="0"/>
            <a:ext cx="7499001" cy="1285318"/>
            <a:chOff x="-18853" y="0"/>
            <a:chExt cx="7499001" cy="1285318"/>
          </a:xfrm>
        </p:grpSpPr>
        <p:sp>
          <p:nvSpPr>
            <p:cNvPr id="50" name="TextBox 82"/>
            <p:cNvSpPr txBox="1"/>
            <p:nvPr/>
          </p:nvSpPr>
          <p:spPr>
            <a:xfrm>
              <a:off x="3832860" y="319544"/>
              <a:ext cx="1478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176924"/>
              <a:r>
                <a:rPr lang="zh-CN" altLang="en-US" sz="2400" dirty="0" smtClean="0">
                  <a:solidFill>
                    <a:srgbClr val="68B54B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项目总结</a:t>
              </a:r>
              <a:endParaRPr lang="en-US" altLang="zh-CN" sz="2400" dirty="0">
                <a:solidFill>
                  <a:srgbClr val="68B54B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7982" b="47199"/>
            <a:stretch/>
          </p:blipFill>
          <p:spPr>
            <a:xfrm flipH="1">
              <a:off x="-18853" y="0"/>
              <a:ext cx="2358605" cy="1285318"/>
            </a:xfrm>
            <a:prstGeom prst="rect">
              <a:avLst/>
            </a:prstGeom>
            <a:noFill/>
          </p:spPr>
        </p:pic>
        <p:cxnSp>
          <p:nvCxnSpPr>
            <p:cNvPr id="56" name="直接连接符 55"/>
            <p:cNvCxnSpPr/>
            <p:nvPr/>
          </p:nvCxnSpPr>
          <p:spPr>
            <a:xfrm>
              <a:off x="1691680" y="626740"/>
              <a:ext cx="214118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5338968" y="626740"/>
              <a:ext cx="214118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38419391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 advClick="0" advTm="1979">
        <p15:prstTrans prst="origami"/>
      </p:transition>
    </mc:Choice>
    <mc:Fallback>
      <p:transition spd="slow" advClick="0" advTm="19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38708"/>
            <a:ext cx="9162853" cy="42484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4" name="TextBox 64"/>
          <p:cNvSpPr>
            <a:spLocks noChangeArrowheads="1"/>
          </p:cNvSpPr>
          <p:nvPr/>
        </p:nvSpPr>
        <p:spPr bwMode="auto">
          <a:xfrm>
            <a:off x="2627784" y="1971253"/>
            <a:ext cx="39957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424113" algn="l"/>
              </a:tabLst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424113" algn="l"/>
              </a:tabLst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424113" algn="l"/>
              </a:tabLst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424113" algn="l"/>
              </a:tabLs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424113" algn="l"/>
              </a:tabLs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424113" algn="l"/>
              </a:tabLs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424113" algn="l"/>
              </a:tabLs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424113" algn="l"/>
              </a:tabLs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424113" algn="l"/>
              </a:tabLs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</a:t>
            </a:r>
            <a:r>
              <a:rPr lang="zh-CN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46" name="TextBox 60"/>
          <p:cNvSpPr>
            <a:spLocks noChangeArrowheads="1"/>
          </p:cNvSpPr>
          <p:nvPr/>
        </p:nvSpPr>
        <p:spPr bwMode="auto">
          <a:xfrm>
            <a:off x="3935090" y="2936453"/>
            <a:ext cx="1381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/>
                </a:solidFill>
              </a:rPr>
              <a:t>千图网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548" name="任意多边形: 形状 547"/>
          <p:cNvSpPr/>
          <p:nvPr/>
        </p:nvSpPr>
        <p:spPr>
          <a:xfrm>
            <a:off x="0" y="4209415"/>
            <a:ext cx="9153525" cy="638842"/>
          </a:xfrm>
          <a:custGeom>
            <a:avLst/>
            <a:gdLst>
              <a:gd name="connsiteX0" fmla="*/ 0 w 9153525"/>
              <a:gd name="connsiteY0" fmla="*/ 153035 h 638842"/>
              <a:gd name="connsiteX1" fmla="*/ 1847850 w 9153525"/>
              <a:gd name="connsiteY1" fmla="*/ 29210 h 638842"/>
              <a:gd name="connsiteX2" fmla="*/ 3429000 w 9153525"/>
              <a:gd name="connsiteY2" fmla="*/ 638810 h 638842"/>
              <a:gd name="connsiteX3" fmla="*/ 5457825 w 9153525"/>
              <a:gd name="connsiteY3" fmla="*/ 57785 h 638842"/>
              <a:gd name="connsiteX4" fmla="*/ 7105650 w 9153525"/>
              <a:gd name="connsiteY4" fmla="*/ 238760 h 638842"/>
              <a:gd name="connsiteX5" fmla="*/ 9153525 w 9153525"/>
              <a:gd name="connsiteY5" fmla="*/ 38735 h 63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3525" h="638842">
                <a:moveTo>
                  <a:pt x="0" y="153035"/>
                </a:moveTo>
                <a:cubicBezTo>
                  <a:pt x="638175" y="50641"/>
                  <a:pt x="1276350" y="-51752"/>
                  <a:pt x="1847850" y="29210"/>
                </a:cubicBezTo>
                <a:cubicBezTo>
                  <a:pt x="2419350" y="110172"/>
                  <a:pt x="2827338" y="634048"/>
                  <a:pt x="3429000" y="638810"/>
                </a:cubicBezTo>
                <a:cubicBezTo>
                  <a:pt x="4030662" y="643572"/>
                  <a:pt x="4845050" y="124460"/>
                  <a:pt x="5457825" y="57785"/>
                </a:cubicBezTo>
                <a:cubicBezTo>
                  <a:pt x="6070600" y="-8890"/>
                  <a:pt x="6489700" y="241935"/>
                  <a:pt x="7105650" y="238760"/>
                </a:cubicBezTo>
                <a:cubicBezTo>
                  <a:pt x="7721600" y="235585"/>
                  <a:pt x="8812213" y="-32702"/>
                  <a:pt x="9153525" y="38735"/>
                </a:cubicBez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75" b="47199"/>
          <a:stretch/>
        </p:blipFill>
        <p:spPr>
          <a:xfrm flipH="1">
            <a:off x="22895" y="372"/>
            <a:ext cx="6804247" cy="2714972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8208446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 advClick="0" advTm="2896">
        <p15:prstTrans prst="origami"/>
      </p:transition>
    </mc:Choice>
    <mc:Fallback>
      <p:transition spd="slow" advClick="0" advTm="289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" grpId="0" bldLvl="0"/>
      <p:bldP spid="546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8853" y="319544"/>
            <a:ext cx="9162853" cy="42484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129200" y="1910634"/>
            <a:ext cx="972850" cy="972850"/>
          </a:xfrm>
          <a:prstGeom prst="ellipse">
            <a:avLst/>
          </a:prstGeom>
          <a:solidFill>
            <a:srgbClr val="68B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127291" y="1910634"/>
            <a:ext cx="972850" cy="972850"/>
          </a:xfrm>
          <a:prstGeom prst="ellipse">
            <a:avLst/>
          </a:prstGeom>
          <a:solidFill>
            <a:srgbClr val="68B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细黑" panose="02010600040101010101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128246" y="1910634"/>
            <a:ext cx="972850" cy="972850"/>
          </a:xfrm>
          <a:prstGeom prst="ellipse">
            <a:avLst/>
          </a:prstGeom>
          <a:solidFill>
            <a:srgbClr val="68B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130156" y="1910634"/>
            <a:ext cx="972850" cy="972850"/>
          </a:xfrm>
          <a:prstGeom prst="ellipse">
            <a:avLst/>
          </a:prstGeom>
          <a:solidFill>
            <a:srgbClr val="68B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58" name="Freeform 16"/>
          <p:cNvSpPr>
            <a:spLocks noEditPoints="1"/>
          </p:cNvSpPr>
          <p:nvPr/>
        </p:nvSpPr>
        <p:spPr bwMode="auto">
          <a:xfrm>
            <a:off x="1378147" y="2260218"/>
            <a:ext cx="471136" cy="273682"/>
          </a:xfrm>
          <a:custGeom>
            <a:avLst/>
            <a:gdLst>
              <a:gd name="T0" fmla="*/ 712 w 739"/>
              <a:gd name="T1" fmla="*/ 36 h 492"/>
              <a:gd name="T2" fmla="*/ 712 w 739"/>
              <a:gd name="T3" fmla="*/ 404 h 492"/>
              <a:gd name="T4" fmla="*/ 702 w 739"/>
              <a:gd name="T5" fmla="*/ 404 h 492"/>
              <a:gd name="T6" fmla="*/ 678 w 739"/>
              <a:gd name="T7" fmla="*/ 403 h 492"/>
              <a:gd name="T8" fmla="*/ 373 w 739"/>
              <a:gd name="T9" fmla="*/ 480 h 492"/>
              <a:gd name="T10" fmla="*/ 369 w 739"/>
              <a:gd name="T11" fmla="*/ 482 h 492"/>
              <a:gd name="T12" fmla="*/ 365 w 739"/>
              <a:gd name="T13" fmla="*/ 480 h 492"/>
              <a:gd name="T14" fmla="*/ 60 w 739"/>
              <a:gd name="T15" fmla="*/ 403 h 492"/>
              <a:gd name="T16" fmla="*/ 37 w 739"/>
              <a:gd name="T17" fmla="*/ 404 h 492"/>
              <a:gd name="T18" fmla="*/ 26 w 739"/>
              <a:gd name="T19" fmla="*/ 404 h 492"/>
              <a:gd name="T20" fmla="*/ 26 w 739"/>
              <a:gd name="T21" fmla="*/ 36 h 492"/>
              <a:gd name="T22" fmla="*/ 0 w 739"/>
              <a:gd name="T23" fmla="*/ 36 h 492"/>
              <a:gd name="T24" fmla="*/ 0 w 739"/>
              <a:gd name="T25" fmla="*/ 418 h 492"/>
              <a:gd name="T26" fmla="*/ 369 w 739"/>
              <a:gd name="T27" fmla="*/ 492 h 492"/>
              <a:gd name="T28" fmla="*/ 739 w 739"/>
              <a:gd name="T29" fmla="*/ 418 h 492"/>
              <a:gd name="T30" fmla="*/ 739 w 739"/>
              <a:gd name="T31" fmla="*/ 36 h 492"/>
              <a:gd name="T32" fmla="*/ 712 w 739"/>
              <a:gd name="T33" fmla="*/ 36 h 492"/>
              <a:gd name="T34" fmla="*/ 357 w 739"/>
              <a:gd name="T35" fmla="*/ 418 h 492"/>
              <a:gd name="T36" fmla="*/ 357 w 739"/>
              <a:gd name="T37" fmla="*/ 82 h 492"/>
              <a:gd name="T38" fmla="*/ 101 w 739"/>
              <a:gd name="T39" fmla="*/ 2 h 492"/>
              <a:gd name="T40" fmla="*/ 101 w 739"/>
              <a:gd name="T41" fmla="*/ 352 h 492"/>
              <a:gd name="T42" fmla="*/ 111 w 739"/>
              <a:gd name="T43" fmla="*/ 352 h 492"/>
              <a:gd name="T44" fmla="*/ 357 w 739"/>
              <a:gd name="T45" fmla="*/ 418 h 492"/>
              <a:gd name="T46" fmla="*/ 638 w 739"/>
              <a:gd name="T47" fmla="*/ 352 h 492"/>
              <a:gd name="T48" fmla="*/ 638 w 739"/>
              <a:gd name="T49" fmla="*/ 2 h 492"/>
              <a:gd name="T50" fmla="*/ 382 w 739"/>
              <a:gd name="T51" fmla="*/ 82 h 492"/>
              <a:gd name="T52" fmla="*/ 382 w 739"/>
              <a:gd name="T53" fmla="*/ 418 h 492"/>
              <a:gd name="T54" fmla="*/ 628 w 739"/>
              <a:gd name="T55" fmla="*/ 352 h 492"/>
              <a:gd name="T56" fmla="*/ 638 w 739"/>
              <a:gd name="T57" fmla="*/ 352 h 492"/>
              <a:gd name="T58" fmla="*/ 369 w 739"/>
              <a:gd name="T59" fmla="*/ 473 h 492"/>
              <a:gd name="T60" fmla="*/ 695 w 739"/>
              <a:gd name="T61" fmla="*/ 395 h 492"/>
              <a:gd name="T62" fmla="*/ 695 w 739"/>
              <a:gd name="T63" fmla="*/ 7 h 492"/>
              <a:gd name="T64" fmla="*/ 655 w 739"/>
              <a:gd name="T65" fmla="*/ 7 h 492"/>
              <a:gd name="T66" fmla="*/ 655 w 739"/>
              <a:gd name="T67" fmla="*/ 370 h 492"/>
              <a:gd name="T68" fmla="*/ 645 w 739"/>
              <a:gd name="T69" fmla="*/ 370 h 492"/>
              <a:gd name="T70" fmla="*/ 626 w 739"/>
              <a:gd name="T71" fmla="*/ 369 h 492"/>
              <a:gd name="T72" fmla="*/ 376 w 739"/>
              <a:gd name="T73" fmla="*/ 441 h 492"/>
              <a:gd name="T74" fmla="*/ 369 w 739"/>
              <a:gd name="T75" fmla="*/ 445 h 492"/>
              <a:gd name="T76" fmla="*/ 363 w 739"/>
              <a:gd name="T77" fmla="*/ 441 h 492"/>
              <a:gd name="T78" fmla="*/ 113 w 739"/>
              <a:gd name="T79" fmla="*/ 369 h 492"/>
              <a:gd name="T80" fmla="*/ 93 w 739"/>
              <a:gd name="T81" fmla="*/ 370 h 492"/>
              <a:gd name="T82" fmla="*/ 83 w 739"/>
              <a:gd name="T83" fmla="*/ 370 h 492"/>
              <a:gd name="T84" fmla="*/ 83 w 739"/>
              <a:gd name="T85" fmla="*/ 7 h 492"/>
              <a:gd name="T86" fmla="*/ 44 w 739"/>
              <a:gd name="T87" fmla="*/ 7 h 492"/>
              <a:gd name="T88" fmla="*/ 44 w 739"/>
              <a:gd name="T89" fmla="*/ 395 h 492"/>
              <a:gd name="T90" fmla="*/ 369 w 739"/>
              <a:gd name="T91" fmla="*/ 47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9" h="492">
                <a:moveTo>
                  <a:pt x="712" y="36"/>
                </a:moveTo>
                <a:lnTo>
                  <a:pt x="712" y="404"/>
                </a:lnTo>
                <a:lnTo>
                  <a:pt x="702" y="404"/>
                </a:lnTo>
                <a:cubicBezTo>
                  <a:pt x="694" y="404"/>
                  <a:pt x="686" y="403"/>
                  <a:pt x="678" y="403"/>
                </a:cubicBezTo>
                <a:cubicBezTo>
                  <a:pt x="576" y="403"/>
                  <a:pt x="467" y="430"/>
                  <a:pt x="373" y="480"/>
                </a:cubicBezTo>
                <a:lnTo>
                  <a:pt x="369" y="482"/>
                </a:lnTo>
                <a:lnTo>
                  <a:pt x="365" y="480"/>
                </a:lnTo>
                <a:cubicBezTo>
                  <a:pt x="271" y="430"/>
                  <a:pt x="163" y="403"/>
                  <a:pt x="60" y="403"/>
                </a:cubicBezTo>
                <a:cubicBezTo>
                  <a:pt x="52" y="403"/>
                  <a:pt x="45" y="404"/>
                  <a:pt x="37" y="404"/>
                </a:cubicBezTo>
                <a:lnTo>
                  <a:pt x="26" y="404"/>
                </a:lnTo>
                <a:lnTo>
                  <a:pt x="26" y="36"/>
                </a:lnTo>
                <a:cubicBezTo>
                  <a:pt x="17" y="36"/>
                  <a:pt x="9" y="36"/>
                  <a:pt x="0" y="36"/>
                </a:cubicBezTo>
                <a:lnTo>
                  <a:pt x="0" y="418"/>
                </a:lnTo>
                <a:cubicBezTo>
                  <a:pt x="123" y="415"/>
                  <a:pt x="254" y="442"/>
                  <a:pt x="369" y="492"/>
                </a:cubicBezTo>
                <a:cubicBezTo>
                  <a:pt x="484" y="442"/>
                  <a:pt x="616" y="415"/>
                  <a:pt x="739" y="418"/>
                </a:cubicBezTo>
                <a:lnTo>
                  <a:pt x="739" y="36"/>
                </a:lnTo>
                <a:cubicBezTo>
                  <a:pt x="730" y="36"/>
                  <a:pt x="721" y="36"/>
                  <a:pt x="712" y="36"/>
                </a:cubicBezTo>
                <a:close/>
                <a:moveTo>
                  <a:pt x="357" y="418"/>
                </a:moveTo>
                <a:lnTo>
                  <a:pt x="357" y="82"/>
                </a:lnTo>
                <a:cubicBezTo>
                  <a:pt x="277" y="28"/>
                  <a:pt x="186" y="0"/>
                  <a:pt x="101" y="2"/>
                </a:cubicBezTo>
                <a:lnTo>
                  <a:pt x="101" y="352"/>
                </a:lnTo>
                <a:cubicBezTo>
                  <a:pt x="104" y="352"/>
                  <a:pt x="107" y="352"/>
                  <a:pt x="111" y="352"/>
                </a:cubicBezTo>
                <a:cubicBezTo>
                  <a:pt x="193" y="352"/>
                  <a:pt x="280" y="375"/>
                  <a:pt x="357" y="418"/>
                </a:cubicBezTo>
                <a:close/>
                <a:moveTo>
                  <a:pt x="638" y="352"/>
                </a:moveTo>
                <a:lnTo>
                  <a:pt x="638" y="2"/>
                </a:lnTo>
                <a:cubicBezTo>
                  <a:pt x="552" y="0"/>
                  <a:pt x="461" y="28"/>
                  <a:pt x="382" y="82"/>
                </a:cubicBezTo>
                <a:lnTo>
                  <a:pt x="382" y="418"/>
                </a:lnTo>
                <a:cubicBezTo>
                  <a:pt x="459" y="375"/>
                  <a:pt x="545" y="352"/>
                  <a:pt x="628" y="352"/>
                </a:cubicBezTo>
                <a:cubicBezTo>
                  <a:pt x="631" y="352"/>
                  <a:pt x="635" y="352"/>
                  <a:pt x="638" y="352"/>
                </a:cubicBezTo>
                <a:close/>
                <a:moveTo>
                  <a:pt x="369" y="473"/>
                </a:moveTo>
                <a:cubicBezTo>
                  <a:pt x="473" y="417"/>
                  <a:pt x="590" y="391"/>
                  <a:pt x="695" y="395"/>
                </a:cubicBezTo>
                <a:lnTo>
                  <a:pt x="695" y="7"/>
                </a:lnTo>
                <a:cubicBezTo>
                  <a:pt x="682" y="6"/>
                  <a:pt x="669" y="6"/>
                  <a:pt x="655" y="7"/>
                </a:cubicBezTo>
                <a:lnTo>
                  <a:pt x="655" y="370"/>
                </a:lnTo>
                <a:lnTo>
                  <a:pt x="645" y="370"/>
                </a:lnTo>
                <a:cubicBezTo>
                  <a:pt x="639" y="369"/>
                  <a:pt x="632" y="369"/>
                  <a:pt x="626" y="369"/>
                </a:cubicBezTo>
                <a:cubicBezTo>
                  <a:pt x="542" y="369"/>
                  <a:pt x="453" y="395"/>
                  <a:pt x="376" y="441"/>
                </a:cubicBezTo>
                <a:lnTo>
                  <a:pt x="369" y="445"/>
                </a:lnTo>
                <a:lnTo>
                  <a:pt x="363" y="441"/>
                </a:lnTo>
                <a:cubicBezTo>
                  <a:pt x="286" y="395"/>
                  <a:pt x="197" y="369"/>
                  <a:pt x="113" y="369"/>
                </a:cubicBezTo>
                <a:cubicBezTo>
                  <a:pt x="106" y="369"/>
                  <a:pt x="100" y="369"/>
                  <a:pt x="93" y="370"/>
                </a:cubicBezTo>
                <a:lnTo>
                  <a:pt x="83" y="370"/>
                </a:lnTo>
                <a:lnTo>
                  <a:pt x="83" y="7"/>
                </a:lnTo>
                <a:cubicBezTo>
                  <a:pt x="70" y="6"/>
                  <a:pt x="57" y="6"/>
                  <a:pt x="44" y="7"/>
                </a:cubicBezTo>
                <a:lnTo>
                  <a:pt x="44" y="395"/>
                </a:lnTo>
                <a:cubicBezTo>
                  <a:pt x="148" y="391"/>
                  <a:pt x="265" y="417"/>
                  <a:pt x="369" y="47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53" tIns="34277" rIns="68553" bIns="34277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59" name="Freeform 9"/>
          <p:cNvSpPr>
            <a:spLocks noEditPoints="1"/>
          </p:cNvSpPr>
          <p:nvPr/>
        </p:nvSpPr>
        <p:spPr bwMode="auto">
          <a:xfrm>
            <a:off x="3440568" y="2185439"/>
            <a:ext cx="373027" cy="423240"/>
          </a:xfrm>
          <a:custGeom>
            <a:avLst/>
            <a:gdLst>
              <a:gd name="T0" fmla="*/ 402 w 630"/>
              <a:gd name="T1" fmla="*/ 89 h 711"/>
              <a:gd name="T2" fmla="*/ 313 w 630"/>
              <a:gd name="T3" fmla="*/ 178 h 711"/>
              <a:gd name="T4" fmla="*/ 223 w 630"/>
              <a:gd name="T5" fmla="*/ 178 h 711"/>
              <a:gd name="T6" fmla="*/ 134 w 630"/>
              <a:gd name="T7" fmla="*/ 89 h 711"/>
              <a:gd name="T8" fmla="*/ 223 w 630"/>
              <a:gd name="T9" fmla="*/ 0 h 711"/>
              <a:gd name="T10" fmla="*/ 313 w 630"/>
              <a:gd name="T11" fmla="*/ 0 h 711"/>
              <a:gd name="T12" fmla="*/ 402 w 630"/>
              <a:gd name="T13" fmla="*/ 89 h 711"/>
              <a:gd name="T14" fmla="*/ 445 w 630"/>
              <a:gd name="T15" fmla="*/ 89 h 711"/>
              <a:gd name="T16" fmla="*/ 446 w 630"/>
              <a:gd name="T17" fmla="*/ 109 h 711"/>
              <a:gd name="T18" fmla="*/ 335 w 630"/>
              <a:gd name="T19" fmla="*/ 221 h 711"/>
              <a:gd name="T20" fmla="*/ 201 w 630"/>
              <a:gd name="T21" fmla="*/ 221 h 711"/>
              <a:gd name="T22" fmla="*/ 90 w 630"/>
              <a:gd name="T23" fmla="*/ 109 h 711"/>
              <a:gd name="T24" fmla="*/ 92 w 630"/>
              <a:gd name="T25" fmla="*/ 89 h 711"/>
              <a:gd name="T26" fmla="*/ 0 w 630"/>
              <a:gd name="T27" fmla="*/ 198 h 711"/>
              <a:gd name="T28" fmla="*/ 0 w 630"/>
              <a:gd name="T29" fmla="*/ 600 h 711"/>
              <a:gd name="T30" fmla="*/ 112 w 630"/>
              <a:gd name="T31" fmla="*/ 711 h 711"/>
              <a:gd name="T32" fmla="*/ 409 w 630"/>
              <a:gd name="T33" fmla="*/ 711 h 711"/>
              <a:gd name="T34" fmla="*/ 288 w 630"/>
              <a:gd name="T35" fmla="*/ 528 h 711"/>
              <a:gd name="T36" fmla="*/ 487 w 630"/>
              <a:gd name="T37" fmla="*/ 328 h 711"/>
              <a:gd name="T38" fmla="*/ 536 w 630"/>
              <a:gd name="T39" fmla="*/ 335 h 711"/>
              <a:gd name="T40" fmla="*/ 536 w 630"/>
              <a:gd name="T41" fmla="*/ 198 h 711"/>
              <a:gd name="T42" fmla="*/ 445 w 630"/>
              <a:gd name="T43" fmla="*/ 89 h 711"/>
              <a:gd name="T44" fmla="*/ 251 w 630"/>
              <a:gd name="T45" fmla="*/ 446 h 711"/>
              <a:gd name="T46" fmla="*/ 251 w 630"/>
              <a:gd name="T47" fmla="*/ 446 h 711"/>
              <a:gd name="T48" fmla="*/ 112 w 630"/>
              <a:gd name="T49" fmla="*/ 446 h 711"/>
              <a:gd name="T50" fmla="*/ 90 w 630"/>
              <a:gd name="T51" fmla="*/ 423 h 711"/>
              <a:gd name="T52" fmla="*/ 112 w 630"/>
              <a:gd name="T53" fmla="*/ 401 h 711"/>
              <a:gd name="T54" fmla="*/ 251 w 630"/>
              <a:gd name="T55" fmla="*/ 401 h 711"/>
              <a:gd name="T56" fmla="*/ 274 w 630"/>
              <a:gd name="T57" fmla="*/ 423 h 711"/>
              <a:gd name="T58" fmla="*/ 251 w 630"/>
              <a:gd name="T59" fmla="*/ 446 h 711"/>
              <a:gd name="T60" fmla="*/ 296 w 630"/>
              <a:gd name="T61" fmla="*/ 356 h 711"/>
              <a:gd name="T62" fmla="*/ 296 w 630"/>
              <a:gd name="T63" fmla="*/ 356 h 711"/>
              <a:gd name="T64" fmla="*/ 112 w 630"/>
              <a:gd name="T65" fmla="*/ 356 h 711"/>
              <a:gd name="T66" fmla="*/ 90 w 630"/>
              <a:gd name="T67" fmla="*/ 334 h 711"/>
              <a:gd name="T68" fmla="*/ 112 w 630"/>
              <a:gd name="T69" fmla="*/ 312 h 711"/>
              <a:gd name="T70" fmla="*/ 296 w 630"/>
              <a:gd name="T71" fmla="*/ 312 h 711"/>
              <a:gd name="T72" fmla="*/ 318 w 630"/>
              <a:gd name="T73" fmla="*/ 334 h 711"/>
              <a:gd name="T74" fmla="*/ 296 w 630"/>
              <a:gd name="T75" fmla="*/ 356 h 711"/>
              <a:gd name="T76" fmla="*/ 524 w 630"/>
              <a:gd name="T77" fmla="*/ 390 h 711"/>
              <a:gd name="T78" fmla="*/ 488 w 630"/>
              <a:gd name="T79" fmla="*/ 385 h 711"/>
              <a:gd name="T80" fmla="*/ 346 w 630"/>
              <a:gd name="T81" fmla="*/ 527 h 711"/>
              <a:gd name="T82" fmla="*/ 458 w 630"/>
              <a:gd name="T83" fmla="*/ 666 h 711"/>
              <a:gd name="T84" fmla="*/ 488 w 630"/>
              <a:gd name="T85" fmla="*/ 669 h 711"/>
              <a:gd name="T86" fmla="*/ 630 w 630"/>
              <a:gd name="T87" fmla="*/ 527 h 711"/>
              <a:gd name="T88" fmla="*/ 524 w 630"/>
              <a:gd name="T89" fmla="*/ 390 h 711"/>
              <a:gd name="T90" fmla="*/ 569 w 630"/>
              <a:gd name="T91" fmla="*/ 507 h 711"/>
              <a:gd name="T92" fmla="*/ 569 w 630"/>
              <a:gd name="T93" fmla="*/ 507 h 711"/>
              <a:gd name="T94" fmla="*/ 524 w 630"/>
              <a:gd name="T95" fmla="*/ 552 h 711"/>
              <a:gd name="T96" fmla="*/ 488 w 630"/>
              <a:gd name="T97" fmla="*/ 588 h 711"/>
              <a:gd name="T98" fmla="*/ 448 w 630"/>
              <a:gd name="T99" fmla="*/ 588 h 711"/>
              <a:gd name="T100" fmla="*/ 408 w 630"/>
              <a:gd name="T101" fmla="*/ 547 h 711"/>
              <a:gd name="T102" fmla="*/ 408 w 630"/>
              <a:gd name="T103" fmla="*/ 507 h 711"/>
              <a:gd name="T104" fmla="*/ 448 w 630"/>
              <a:gd name="T105" fmla="*/ 507 h 711"/>
              <a:gd name="T106" fmla="*/ 468 w 630"/>
              <a:gd name="T107" fmla="*/ 527 h 711"/>
              <a:gd name="T108" fmla="*/ 524 w 630"/>
              <a:gd name="T109" fmla="*/ 472 h 711"/>
              <a:gd name="T110" fmla="*/ 528 w 630"/>
              <a:gd name="T111" fmla="*/ 467 h 711"/>
              <a:gd name="T112" fmla="*/ 569 w 630"/>
              <a:gd name="T113" fmla="*/ 467 h 711"/>
              <a:gd name="T114" fmla="*/ 569 w 630"/>
              <a:gd name="T115" fmla="*/ 507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30" h="711">
                <a:moveTo>
                  <a:pt x="402" y="89"/>
                </a:moveTo>
                <a:cubicBezTo>
                  <a:pt x="402" y="138"/>
                  <a:pt x="362" y="178"/>
                  <a:pt x="313" y="178"/>
                </a:cubicBezTo>
                <a:lnTo>
                  <a:pt x="223" y="178"/>
                </a:lnTo>
                <a:cubicBezTo>
                  <a:pt x="174" y="178"/>
                  <a:pt x="134" y="138"/>
                  <a:pt x="134" y="89"/>
                </a:cubicBezTo>
                <a:cubicBezTo>
                  <a:pt x="134" y="39"/>
                  <a:pt x="174" y="0"/>
                  <a:pt x="223" y="0"/>
                </a:cubicBezTo>
                <a:lnTo>
                  <a:pt x="313" y="0"/>
                </a:lnTo>
                <a:cubicBezTo>
                  <a:pt x="362" y="0"/>
                  <a:pt x="402" y="39"/>
                  <a:pt x="402" y="89"/>
                </a:cubicBezTo>
                <a:close/>
                <a:moveTo>
                  <a:pt x="445" y="89"/>
                </a:moveTo>
                <a:cubicBezTo>
                  <a:pt x="446" y="95"/>
                  <a:pt x="446" y="102"/>
                  <a:pt x="446" y="109"/>
                </a:cubicBezTo>
                <a:cubicBezTo>
                  <a:pt x="446" y="171"/>
                  <a:pt x="397" y="221"/>
                  <a:pt x="335" y="221"/>
                </a:cubicBezTo>
                <a:lnTo>
                  <a:pt x="201" y="221"/>
                </a:lnTo>
                <a:cubicBezTo>
                  <a:pt x="140" y="221"/>
                  <a:pt x="90" y="171"/>
                  <a:pt x="90" y="109"/>
                </a:cubicBezTo>
                <a:cubicBezTo>
                  <a:pt x="90" y="102"/>
                  <a:pt x="90" y="95"/>
                  <a:pt x="92" y="89"/>
                </a:cubicBezTo>
                <a:cubicBezTo>
                  <a:pt x="40" y="98"/>
                  <a:pt x="0" y="144"/>
                  <a:pt x="0" y="198"/>
                </a:cubicBezTo>
                <a:lnTo>
                  <a:pt x="0" y="600"/>
                </a:lnTo>
                <a:cubicBezTo>
                  <a:pt x="0" y="661"/>
                  <a:pt x="50" y="711"/>
                  <a:pt x="112" y="711"/>
                </a:cubicBezTo>
                <a:lnTo>
                  <a:pt x="409" y="711"/>
                </a:lnTo>
                <a:cubicBezTo>
                  <a:pt x="338" y="681"/>
                  <a:pt x="288" y="610"/>
                  <a:pt x="288" y="528"/>
                </a:cubicBezTo>
                <a:cubicBezTo>
                  <a:pt x="288" y="418"/>
                  <a:pt x="377" y="328"/>
                  <a:pt x="487" y="328"/>
                </a:cubicBezTo>
                <a:cubicBezTo>
                  <a:pt x="504" y="328"/>
                  <a:pt x="520" y="331"/>
                  <a:pt x="536" y="335"/>
                </a:cubicBezTo>
                <a:lnTo>
                  <a:pt x="536" y="198"/>
                </a:lnTo>
                <a:cubicBezTo>
                  <a:pt x="536" y="144"/>
                  <a:pt x="496" y="98"/>
                  <a:pt x="445" y="89"/>
                </a:cubicBezTo>
                <a:close/>
                <a:moveTo>
                  <a:pt x="251" y="446"/>
                </a:moveTo>
                <a:lnTo>
                  <a:pt x="251" y="446"/>
                </a:lnTo>
                <a:lnTo>
                  <a:pt x="112" y="446"/>
                </a:lnTo>
                <a:cubicBezTo>
                  <a:pt x="100" y="446"/>
                  <a:pt x="90" y="436"/>
                  <a:pt x="90" y="423"/>
                </a:cubicBezTo>
                <a:cubicBezTo>
                  <a:pt x="90" y="411"/>
                  <a:pt x="100" y="401"/>
                  <a:pt x="112" y="401"/>
                </a:cubicBezTo>
                <a:lnTo>
                  <a:pt x="251" y="401"/>
                </a:lnTo>
                <a:cubicBezTo>
                  <a:pt x="264" y="401"/>
                  <a:pt x="274" y="411"/>
                  <a:pt x="274" y="423"/>
                </a:cubicBezTo>
                <a:cubicBezTo>
                  <a:pt x="274" y="436"/>
                  <a:pt x="264" y="446"/>
                  <a:pt x="251" y="446"/>
                </a:cubicBezTo>
                <a:close/>
                <a:moveTo>
                  <a:pt x="296" y="356"/>
                </a:moveTo>
                <a:lnTo>
                  <a:pt x="296" y="356"/>
                </a:lnTo>
                <a:lnTo>
                  <a:pt x="112" y="356"/>
                </a:lnTo>
                <a:cubicBezTo>
                  <a:pt x="100" y="356"/>
                  <a:pt x="90" y="346"/>
                  <a:pt x="90" y="334"/>
                </a:cubicBezTo>
                <a:cubicBezTo>
                  <a:pt x="90" y="322"/>
                  <a:pt x="100" y="312"/>
                  <a:pt x="112" y="312"/>
                </a:cubicBezTo>
                <a:lnTo>
                  <a:pt x="296" y="312"/>
                </a:lnTo>
                <a:cubicBezTo>
                  <a:pt x="308" y="312"/>
                  <a:pt x="318" y="322"/>
                  <a:pt x="318" y="334"/>
                </a:cubicBezTo>
                <a:cubicBezTo>
                  <a:pt x="318" y="346"/>
                  <a:pt x="308" y="356"/>
                  <a:pt x="296" y="356"/>
                </a:cubicBezTo>
                <a:close/>
                <a:moveTo>
                  <a:pt x="524" y="390"/>
                </a:moveTo>
                <a:cubicBezTo>
                  <a:pt x="512" y="387"/>
                  <a:pt x="501" y="385"/>
                  <a:pt x="488" y="385"/>
                </a:cubicBezTo>
                <a:cubicBezTo>
                  <a:pt x="410" y="385"/>
                  <a:pt x="346" y="449"/>
                  <a:pt x="346" y="527"/>
                </a:cubicBezTo>
                <a:cubicBezTo>
                  <a:pt x="346" y="596"/>
                  <a:pt x="394" y="652"/>
                  <a:pt x="458" y="666"/>
                </a:cubicBezTo>
                <a:cubicBezTo>
                  <a:pt x="468" y="668"/>
                  <a:pt x="478" y="669"/>
                  <a:pt x="488" y="669"/>
                </a:cubicBezTo>
                <a:cubicBezTo>
                  <a:pt x="567" y="669"/>
                  <a:pt x="630" y="606"/>
                  <a:pt x="630" y="527"/>
                </a:cubicBezTo>
                <a:cubicBezTo>
                  <a:pt x="630" y="461"/>
                  <a:pt x="585" y="405"/>
                  <a:pt x="524" y="390"/>
                </a:cubicBezTo>
                <a:close/>
                <a:moveTo>
                  <a:pt x="569" y="507"/>
                </a:moveTo>
                <a:lnTo>
                  <a:pt x="569" y="507"/>
                </a:lnTo>
                <a:lnTo>
                  <a:pt x="524" y="552"/>
                </a:lnTo>
                <a:lnTo>
                  <a:pt x="488" y="588"/>
                </a:lnTo>
                <a:cubicBezTo>
                  <a:pt x="477" y="599"/>
                  <a:pt x="459" y="599"/>
                  <a:pt x="448" y="588"/>
                </a:cubicBezTo>
                <a:lnTo>
                  <a:pt x="408" y="547"/>
                </a:lnTo>
                <a:cubicBezTo>
                  <a:pt x="397" y="536"/>
                  <a:pt x="397" y="518"/>
                  <a:pt x="408" y="507"/>
                </a:cubicBezTo>
                <a:cubicBezTo>
                  <a:pt x="419" y="496"/>
                  <a:pt x="437" y="496"/>
                  <a:pt x="448" y="507"/>
                </a:cubicBezTo>
                <a:lnTo>
                  <a:pt x="468" y="527"/>
                </a:lnTo>
                <a:lnTo>
                  <a:pt x="524" y="472"/>
                </a:lnTo>
                <a:lnTo>
                  <a:pt x="528" y="467"/>
                </a:lnTo>
                <a:cubicBezTo>
                  <a:pt x="540" y="456"/>
                  <a:pt x="558" y="456"/>
                  <a:pt x="569" y="467"/>
                </a:cubicBezTo>
                <a:cubicBezTo>
                  <a:pt x="580" y="478"/>
                  <a:pt x="580" y="496"/>
                  <a:pt x="569" y="5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53" tIns="34277" rIns="68553" bIns="34277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60" name="Freeform 10"/>
          <p:cNvSpPr>
            <a:spLocks noEditPoints="1"/>
          </p:cNvSpPr>
          <p:nvPr/>
        </p:nvSpPr>
        <p:spPr bwMode="auto">
          <a:xfrm>
            <a:off x="5430080" y="2202498"/>
            <a:ext cx="371092" cy="397758"/>
          </a:xfrm>
          <a:custGeom>
            <a:avLst/>
            <a:gdLst>
              <a:gd name="T0" fmla="*/ 255 w 674"/>
              <a:gd name="T1" fmla="*/ 448 h 720"/>
              <a:gd name="T2" fmla="*/ 243 w 674"/>
              <a:gd name="T3" fmla="*/ 407 h 720"/>
              <a:gd name="T4" fmla="*/ 295 w 674"/>
              <a:gd name="T5" fmla="*/ 196 h 720"/>
              <a:gd name="T6" fmla="*/ 350 w 674"/>
              <a:gd name="T7" fmla="*/ 367 h 720"/>
              <a:gd name="T8" fmla="*/ 418 w 674"/>
              <a:gd name="T9" fmla="*/ 169 h 720"/>
              <a:gd name="T10" fmla="*/ 267 w 674"/>
              <a:gd name="T11" fmla="*/ 336 h 720"/>
              <a:gd name="T12" fmla="*/ 254 w 674"/>
              <a:gd name="T13" fmla="*/ 358 h 720"/>
              <a:gd name="T14" fmla="*/ 346 w 674"/>
              <a:gd name="T15" fmla="*/ 412 h 720"/>
              <a:gd name="T16" fmla="*/ 445 w 674"/>
              <a:gd name="T17" fmla="*/ 144 h 720"/>
              <a:gd name="T18" fmla="*/ 449 w 674"/>
              <a:gd name="T19" fmla="*/ 91 h 720"/>
              <a:gd name="T20" fmla="*/ 445 w 674"/>
              <a:gd name="T21" fmla="*/ 144 h 720"/>
              <a:gd name="T22" fmla="*/ 526 w 674"/>
              <a:gd name="T23" fmla="*/ 170 h 720"/>
              <a:gd name="T24" fmla="*/ 474 w 674"/>
              <a:gd name="T25" fmla="*/ 174 h 720"/>
              <a:gd name="T26" fmla="*/ 385 w 674"/>
              <a:gd name="T27" fmla="*/ 121 h 720"/>
              <a:gd name="T28" fmla="*/ 363 w 674"/>
              <a:gd name="T29" fmla="*/ 73 h 720"/>
              <a:gd name="T30" fmla="*/ 385 w 674"/>
              <a:gd name="T31" fmla="*/ 121 h 720"/>
              <a:gd name="T32" fmla="*/ 298 w 674"/>
              <a:gd name="T33" fmla="*/ 90 h 720"/>
              <a:gd name="T34" fmla="*/ 302 w 674"/>
              <a:gd name="T35" fmla="*/ 142 h 720"/>
              <a:gd name="T36" fmla="*/ 496 w 674"/>
              <a:gd name="T37" fmla="*/ 257 h 720"/>
              <a:gd name="T38" fmla="*/ 543 w 674"/>
              <a:gd name="T39" fmla="*/ 235 h 720"/>
              <a:gd name="T40" fmla="*/ 496 w 674"/>
              <a:gd name="T41" fmla="*/ 257 h 720"/>
              <a:gd name="T42" fmla="*/ 248 w 674"/>
              <a:gd name="T43" fmla="*/ 368 h 720"/>
              <a:gd name="T44" fmla="*/ 235 w 674"/>
              <a:gd name="T45" fmla="*/ 391 h 720"/>
              <a:gd name="T46" fmla="*/ 328 w 674"/>
              <a:gd name="T47" fmla="*/ 445 h 720"/>
              <a:gd name="T48" fmla="*/ 246 w 674"/>
              <a:gd name="T49" fmla="*/ 720 h 720"/>
              <a:gd name="T50" fmla="*/ 263 w 674"/>
              <a:gd name="T51" fmla="*/ 42 h 720"/>
              <a:gd name="T52" fmla="*/ 642 w 674"/>
              <a:gd name="T53" fmla="*/ 204 h 720"/>
              <a:gd name="T54" fmla="*/ 648 w 674"/>
              <a:gd name="T55" fmla="*/ 313 h 720"/>
              <a:gd name="T56" fmla="*/ 667 w 674"/>
              <a:gd name="T57" fmla="*/ 450 h 720"/>
              <a:gd name="T58" fmla="*/ 643 w 674"/>
              <a:gd name="T59" fmla="*/ 566 h 720"/>
              <a:gd name="T60" fmla="*/ 504 w 674"/>
              <a:gd name="T61" fmla="*/ 598 h 720"/>
              <a:gd name="T62" fmla="*/ 246 w 674"/>
              <a:gd name="T63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74" h="720">
                <a:moveTo>
                  <a:pt x="243" y="407"/>
                </a:moveTo>
                <a:cubicBezTo>
                  <a:pt x="236" y="421"/>
                  <a:pt x="241" y="439"/>
                  <a:pt x="255" y="448"/>
                </a:cubicBezTo>
                <a:cubicBezTo>
                  <a:pt x="267" y="455"/>
                  <a:pt x="282" y="453"/>
                  <a:pt x="292" y="444"/>
                </a:cubicBezTo>
                <a:lnTo>
                  <a:pt x="243" y="407"/>
                </a:lnTo>
                <a:close/>
                <a:moveTo>
                  <a:pt x="418" y="169"/>
                </a:moveTo>
                <a:cubicBezTo>
                  <a:pt x="373" y="143"/>
                  <a:pt x="318" y="155"/>
                  <a:pt x="295" y="196"/>
                </a:cubicBezTo>
                <a:cubicBezTo>
                  <a:pt x="270" y="238"/>
                  <a:pt x="302" y="284"/>
                  <a:pt x="280" y="327"/>
                </a:cubicBezTo>
                <a:lnTo>
                  <a:pt x="350" y="367"/>
                </a:lnTo>
                <a:cubicBezTo>
                  <a:pt x="376" y="327"/>
                  <a:pt x="432" y="331"/>
                  <a:pt x="456" y="289"/>
                </a:cubicBezTo>
                <a:cubicBezTo>
                  <a:pt x="480" y="249"/>
                  <a:pt x="462" y="195"/>
                  <a:pt x="418" y="169"/>
                </a:cubicBezTo>
                <a:close/>
                <a:moveTo>
                  <a:pt x="342" y="393"/>
                </a:moveTo>
                <a:lnTo>
                  <a:pt x="267" y="336"/>
                </a:lnTo>
                <a:cubicBezTo>
                  <a:pt x="261" y="331"/>
                  <a:pt x="253" y="333"/>
                  <a:pt x="250" y="339"/>
                </a:cubicBezTo>
                <a:cubicBezTo>
                  <a:pt x="246" y="345"/>
                  <a:pt x="248" y="354"/>
                  <a:pt x="254" y="358"/>
                </a:cubicBezTo>
                <a:lnTo>
                  <a:pt x="329" y="416"/>
                </a:lnTo>
                <a:cubicBezTo>
                  <a:pt x="335" y="420"/>
                  <a:pt x="343" y="418"/>
                  <a:pt x="346" y="412"/>
                </a:cubicBezTo>
                <a:cubicBezTo>
                  <a:pt x="350" y="406"/>
                  <a:pt x="348" y="397"/>
                  <a:pt x="342" y="393"/>
                </a:cubicBezTo>
                <a:close/>
                <a:moveTo>
                  <a:pt x="445" y="144"/>
                </a:moveTo>
                <a:lnTo>
                  <a:pt x="468" y="102"/>
                </a:lnTo>
                <a:lnTo>
                  <a:pt x="449" y="91"/>
                </a:lnTo>
                <a:lnTo>
                  <a:pt x="426" y="133"/>
                </a:lnTo>
                <a:lnTo>
                  <a:pt x="445" y="144"/>
                </a:lnTo>
                <a:close/>
                <a:moveTo>
                  <a:pt x="485" y="193"/>
                </a:moveTo>
                <a:lnTo>
                  <a:pt x="526" y="170"/>
                </a:lnTo>
                <a:lnTo>
                  <a:pt x="515" y="150"/>
                </a:lnTo>
                <a:lnTo>
                  <a:pt x="474" y="174"/>
                </a:lnTo>
                <a:lnTo>
                  <a:pt x="485" y="193"/>
                </a:lnTo>
                <a:close/>
                <a:moveTo>
                  <a:pt x="385" y="121"/>
                </a:moveTo>
                <a:lnTo>
                  <a:pt x="385" y="73"/>
                </a:lnTo>
                <a:lnTo>
                  <a:pt x="363" y="73"/>
                </a:lnTo>
                <a:lnTo>
                  <a:pt x="363" y="121"/>
                </a:lnTo>
                <a:lnTo>
                  <a:pt x="385" y="121"/>
                </a:lnTo>
                <a:close/>
                <a:moveTo>
                  <a:pt x="321" y="131"/>
                </a:moveTo>
                <a:lnTo>
                  <a:pt x="298" y="90"/>
                </a:lnTo>
                <a:lnTo>
                  <a:pt x="278" y="101"/>
                </a:lnTo>
                <a:lnTo>
                  <a:pt x="302" y="142"/>
                </a:lnTo>
                <a:lnTo>
                  <a:pt x="321" y="131"/>
                </a:lnTo>
                <a:close/>
                <a:moveTo>
                  <a:pt x="496" y="257"/>
                </a:moveTo>
                <a:lnTo>
                  <a:pt x="543" y="257"/>
                </a:lnTo>
                <a:lnTo>
                  <a:pt x="543" y="235"/>
                </a:lnTo>
                <a:lnTo>
                  <a:pt x="496" y="235"/>
                </a:lnTo>
                <a:lnTo>
                  <a:pt x="496" y="257"/>
                </a:lnTo>
                <a:close/>
                <a:moveTo>
                  <a:pt x="324" y="426"/>
                </a:moveTo>
                <a:lnTo>
                  <a:pt x="248" y="368"/>
                </a:lnTo>
                <a:cubicBezTo>
                  <a:pt x="242" y="364"/>
                  <a:pt x="235" y="365"/>
                  <a:pt x="231" y="372"/>
                </a:cubicBezTo>
                <a:cubicBezTo>
                  <a:pt x="227" y="378"/>
                  <a:pt x="229" y="386"/>
                  <a:pt x="235" y="391"/>
                </a:cubicBezTo>
                <a:lnTo>
                  <a:pt x="311" y="448"/>
                </a:lnTo>
                <a:cubicBezTo>
                  <a:pt x="316" y="453"/>
                  <a:pt x="324" y="451"/>
                  <a:pt x="328" y="445"/>
                </a:cubicBezTo>
                <a:cubicBezTo>
                  <a:pt x="331" y="439"/>
                  <a:pt x="329" y="430"/>
                  <a:pt x="324" y="426"/>
                </a:cubicBezTo>
                <a:close/>
                <a:moveTo>
                  <a:pt x="246" y="720"/>
                </a:moveTo>
                <a:cubicBezTo>
                  <a:pt x="254" y="663"/>
                  <a:pt x="254" y="603"/>
                  <a:pt x="239" y="550"/>
                </a:cubicBezTo>
                <a:cubicBezTo>
                  <a:pt x="0" y="415"/>
                  <a:pt x="62" y="105"/>
                  <a:pt x="263" y="42"/>
                </a:cubicBezTo>
                <a:cubicBezTo>
                  <a:pt x="369" y="0"/>
                  <a:pt x="513" y="25"/>
                  <a:pt x="606" y="119"/>
                </a:cubicBezTo>
                <a:cubicBezTo>
                  <a:pt x="674" y="187"/>
                  <a:pt x="642" y="204"/>
                  <a:pt x="642" y="204"/>
                </a:cubicBezTo>
                <a:lnTo>
                  <a:pt x="627" y="213"/>
                </a:lnTo>
                <a:cubicBezTo>
                  <a:pt x="635" y="245"/>
                  <a:pt x="650" y="305"/>
                  <a:pt x="648" y="313"/>
                </a:cubicBezTo>
                <a:cubicBezTo>
                  <a:pt x="645" y="324"/>
                  <a:pt x="633" y="336"/>
                  <a:pt x="633" y="336"/>
                </a:cubicBezTo>
                <a:lnTo>
                  <a:pt x="667" y="450"/>
                </a:lnTo>
                <a:lnTo>
                  <a:pt x="636" y="462"/>
                </a:lnTo>
                <a:cubicBezTo>
                  <a:pt x="643" y="499"/>
                  <a:pt x="647" y="530"/>
                  <a:pt x="643" y="566"/>
                </a:cubicBezTo>
                <a:cubicBezTo>
                  <a:pt x="643" y="572"/>
                  <a:pt x="622" y="590"/>
                  <a:pt x="606" y="591"/>
                </a:cubicBezTo>
                <a:lnTo>
                  <a:pt x="504" y="598"/>
                </a:lnTo>
                <a:lnTo>
                  <a:pt x="510" y="720"/>
                </a:lnTo>
                <a:lnTo>
                  <a:pt x="246" y="7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53" tIns="34277" rIns="68553" bIns="34277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61" name="Freeform 13"/>
          <p:cNvSpPr>
            <a:spLocks noEditPoints="1"/>
          </p:cNvSpPr>
          <p:nvPr/>
        </p:nvSpPr>
        <p:spPr bwMode="auto">
          <a:xfrm>
            <a:off x="7427737" y="2193862"/>
            <a:ext cx="377687" cy="406394"/>
          </a:xfrm>
          <a:custGeom>
            <a:avLst/>
            <a:gdLst>
              <a:gd name="T0" fmla="*/ 255 w 847"/>
              <a:gd name="T1" fmla="*/ 138 h 903"/>
              <a:gd name="T2" fmla="*/ 555 w 847"/>
              <a:gd name="T3" fmla="*/ 100 h 903"/>
              <a:gd name="T4" fmla="*/ 448 w 847"/>
              <a:gd name="T5" fmla="*/ 61 h 903"/>
              <a:gd name="T6" fmla="*/ 324 w 847"/>
              <a:gd name="T7" fmla="*/ 61 h 903"/>
              <a:gd name="T8" fmla="*/ 217 w 847"/>
              <a:gd name="T9" fmla="*/ 100 h 903"/>
              <a:gd name="T10" fmla="*/ 697 w 847"/>
              <a:gd name="T11" fmla="*/ 782 h 903"/>
              <a:gd name="T12" fmla="*/ 709 w 847"/>
              <a:gd name="T13" fmla="*/ 755 h 903"/>
              <a:gd name="T14" fmla="*/ 660 w 847"/>
              <a:gd name="T15" fmla="*/ 586 h 903"/>
              <a:gd name="T16" fmla="*/ 629 w 847"/>
              <a:gd name="T17" fmla="*/ 586 h 903"/>
              <a:gd name="T18" fmla="*/ 629 w 847"/>
              <a:gd name="T19" fmla="*/ 716 h 903"/>
              <a:gd name="T20" fmla="*/ 630 w 847"/>
              <a:gd name="T21" fmla="*/ 719 h 903"/>
              <a:gd name="T22" fmla="*/ 631 w 847"/>
              <a:gd name="T23" fmla="*/ 722 h 903"/>
              <a:gd name="T24" fmla="*/ 633 w 847"/>
              <a:gd name="T25" fmla="*/ 724 h 903"/>
              <a:gd name="T26" fmla="*/ 807 w 847"/>
              <a:gd name="T27" fmla="*/ 596 h 903"/>
              <a:gd name="T28" fmla="*/ 644 w 847"/>
              <a:gd name="T29" fmla="*/ 510 h 903"/>
              <a:gd name="T30" fmla="*/ 607 w 847"/>
              <a:gd name="T31" fmla="*/ 899 h 903"/>
              <a:gd name="T32" fmla="*/ 837 w 847"/>
              <a:gd name="T33" fmla="*/ 743 h 903"/>
              <a:gd name="T34" fmla="*/ 808 w 847"/>
              <a:gd name="T35" fmla="*/ 737 h 903"/>
              <a:gd name="T36" fmla="*/ 645 w 847"/>
              <a:gd name="T37" fmla="*/ 872 h 903"/>
              <a:gd name="T38" fmla="*/ 481 w 847"/>
              <a:gd name="T39" fmla="*/ 675 h 903"/>
              <a:gd name="T40" fmla="*/ 676 w 847"/>
              <a:gd name="T41" fmla="*/ 543 h 903"/>
              <a:gd name="T42" fmla="*/ 808 w 847"/>
              <a:gd name="T43" fmla="*/ 737 h 903"/>
              <a:gd name="T44" fmla="*/ 284 w 847"/>
              <a:gd name="T45" fmla="*/ 736 h 903"/>
              <a:gd name="T46" fmla="*/ 485 w 847"/>
              <a:gd name="T47" fmla="*/ 536 h 903"/>
              <a:gd name="T48" fmla="*/ 526 w 847"/>
              <a:gd name="T49" fmla="*/ 505 h 903"/>
              <a:gd name="T50" fmla="*/ 732 w 847"/>
              <a:gd name="T51" fmla="*/ 306 h 903"/>
              <a:gd name="T52" fmla="*/ 740 w 847"/>
              <a:gd name="T53" fmla="*/ 494 h 903"/>
              <a:gd name="T54" fmla="*/ 772 w 847"/>
              <a:gd name="T55" fmla="*/ 505 h 903"/>
              <a:gd name="T56" fmla="*/ 772 w 847"/>
              <a:gd name="T57" fmla="*/ 208 h 903"/>
              <a:gd name="T58" fmla="*/ 40 w 847"/>
              <a:gd name="T59" fmla="*/ 167 h 903"/>
              <a:gd name="T60" fmla="*/ 0 w 847"/>
              <a:gd name="T61" fmla="*/ 314 h 903"/>
              <a:gd name="T62" fmla="*/ 0 w 847"/>
              <a:gd name="T63" fmla="*/ 536 h 903"/>
              <a:gd name="T64" fmla="*/ 0 w 847"/>
              <a:gd name="T65" fmla="*/ 751 h 903"/>
              <a:gd name="T66" fmla="*/ 427 w 847"/>
              <a:gd name="T67" fmla="*/ 791 h 903"/>
              <a:gd name="T68" fmla="*/ 32 w 847"/>
              <a:gd name="T69" fmla="*/ 314 h 903"/>
              <a:gd name="T70" fmla="*/ 40 w 847"/>
              <a:gd name="T71" fmla="*/ 306 h 903"/>
              <a:gd name="T72" fmla="*/ 252 w 847"/>
              <a:gd name="T73" fmla="*/ 505 h 903"/>
              <a:gd name="T74" fmla="*/ 32 w 847"/>
              <a:gd name="T75" fmla="*/ 314 h 903"/>
              <a:gd name="T76" fmla="*/ 252 w 847"/>
              <a:gd name="T77" fmla="*/ 536 h 903"/>
              <a:gd name="T78" fmla="*/ 40 w 847"/>
              <a:gd name="T79" fmla="*/ 736 h 903"/>
              <a:gd name="T80" fmla="*/ 32 w 847"/>
              <a:gd name="T81" fmla="*/ 536 h 903"/>
              <a:gd name="T82" fmla="*/ 284 w 847"/>
              <a:gd name="T83" fmla="*/ 505 h 903"/>
              <a:gd name="T84" fmla="*/ 284 w 847"/>
              <a:gd name="T85" fmla="*/ 306 h 903"/>
              <a:gd name="T86" fmla="*/ 495 w 847"/>
              <a:gd name="T87" fmla="*/ 505 h 903"/>
              <a:gd name="T88" fmla="*/ 511 w 847"/>
              <a:gd name="T89" fmla="*/ 207 h 903"/>
              <a:gd name="T90" fmla="*/ 538 w 847"/>
              <a:gd name="T91" fmla="*/ 235 h 903"/>
              <a:gd name="T92" fmla="*/ 483 w 847"/>
              <a:gd name="T93" fmla="*/ 235 h 903"/>
              <a:gd name="T94" fmla="*/ 268 w 847"/>
              <a:gd name="T95" fmla="*/ 207 h 903"/>
              <a:gd name="T96" fmla="*/ 295 w 847"/>
              <a:gd name="T97" fmla="*/ 235 h 903"/>
              <a:gd name="T98" fmla="*/ 241 w 847"/>
              <a:gd name="T99" fmla="*/ 235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47" h="903">
                <a:moveTo>
                  <a:pt x="217" y="100"/>
                </a:moveTo>
                <a:cubicBezTo>
                  <a:pt x="217" y="121"/>
                  <a:pt x="234" y="138"/>
                  <a:pt x="255" y="138"/>
                </a:cubicBezTo>
                <a:lnTo>
                  <a:pt x="517" y="138"/>
                </a:lnTo>
                <a:cubicBezTo>
                  <a:pt x="538" y="138"/>
                  <a:pt x="555" y="121"/>
                  <a:pt x="555" y="100"/>
                </a:cubicBezTo>
                <a:cubicBezTo>
                  <a:pt x="555" y="79"/>
                  <a:pt x="538" y="61"/>
                  <a:pt x="517" y="61"/>
                </a:cubicBezTo>
                <a:lnTo>
                  <a:pt x="448" y="61"/>
                </a:lnTo>
                <a:cubicBezTo>
                  <a:pt x="448" y="27"/>
                  <a:pt x="420" y="0"/>
                  <a:pt x="386" y="0"/>
                </a:cubicBezTo>
                <a:cubicBezTo>
                  <a:pt x="352" y="0"/>
                  <a:pt x="324" y="27"/>
                  <a:pt x="324" y="61"/>
                </a:cubicBezTo>
                <a:lnTo>
                  <a:pt x="255" y="61"/>
                </a:lnTo>
                <a:cubicBezTo>
                  <a:pt x="234" y="61"/>
                  <a:pt x="217" y="79"/>
                  <a:pt x="217" y="100"/>
                </a:cubicBezTo>
                <a:close/>
                <a:moveTo>
                  <a:pt x="686" y="777"/>
                </a:moveTo>
                <a:cubicBezTo>
                  <a:pt x="689" y="780"/>
                  <a:pt x="693" y="782"/>
                  <a:pt x="697" y="782"/>
                </a:cubicBezTo>
                <a:cubicBezTo>
                  <a:pt x="702" y="782"/>
                  <a:pt x="706" y="780"/>
                  <a:pt x="709" y="777"/>
                </a:cubicBezTo>
                <a:cubicBezTo>
                  <a:pt x="715" y="771"/>
                  <a:pt x="715" y="761"/>
                  <a:pt x="709" y="755"/>
                </a:cubicBezTo>
                <a:lnTo>
                  <a:pt x="660" y="706"/>
                </a:lnTo>
                <a:lnTo>
                  <a:pt x="660" y="586"/>
                </a:lnTo>
                <a:cubicBezTo>
                  <a:pt x="660" y="577"/>
                  <a:pt x="653" y="570"/>
                  <a:pt x="644" y="570"/>
                </a:cubicBezTo>
                <a:cubicBezTo>
                  <a:pt x="636" y="570"/>
                  <a:pt x="629" y="577"/>
                  <a:pt x="629" y="586"/>
                </a:cubicBezTo>
                <a:lnTo>
                  <a:pt x="629" y="713"/>
                </a:lnTo>
                <a:cubicBezTo>
                  <a:pt x="629" y="714"/>
                  <a:pt x="629" y="715"/>
                  <a:pt x="629" y="716"/>
                </a:cubicBezTo>
                <a:cubicBezTo>
                  <a:pt x="629" y="716"/>
                  <a:pt x="629" y="717"/>
                  <a:pt x="629" y="717"/>
                </a:cubicBezTo>
                <a:cubicBezTo>
                  <a:pt x="629" y="718"/>
                  <a:pt x="630" y="718"/>
                  <a:pt x="630" y="719"/>
                </a:cubicBezTo>
                <a:cubicBezTo>
                  <a:pt x="630" y="719"/>
                  <a:pt x="630" y="720"/>
                  <a:pt x="631" y="720"/>
                </a:cubicBezTo>
                <a:cubicBezTo>
                  <a:pt x="631" y="721"/>
                  <a:pt x="631" y="721"/>
                  <a:pt x="631" y="722"/>
                </a:cubicBezTo>
                <a:cubicBezTo>
                  <a:pt x="632" y="722"/>
                  <a:pt x="632" y="723"/>
                  <a:pt x="633" y="724"/>
                </a:cubicBezTo>
                <a:cubicBezTo>
                  <a:pt x="633" y="724"/>
                  <a:pt x="633" y="724"/>
                  <a:pt x="633" y="724"/>
                </a:cubicBezTo>
                <a:lnTo>
                  <a:pt x="686" y="777"/>
                </a:lnTo>
                <a:close/>
                <a:moveTo>
                  <a:pt x="807" y="596"/>
                </a:moveTo>
                <a:cubicBezTo>
                  <a:pt x="777" y="552"/>
                  <a:pt x="733" y="523"/>
                  <a:pt x="681" y="513"/>
                </a:cubicBezTo>
                <a:cubicBezTo>
                  <a:pt x="669" y="511"/>
                  <a:pt x="657" y="510"/>
                  <a:pt x="644" y="510"/>
                </a:cubicBezTo>
                <a:cubicBezTo>
                  <a:pt x="550" y="510"/>
                  <a:pt x="469" y="577"/>
                  <a:pt x="451" y="669"/>
                </a:cubicBezTo>
                <a:cubicBezTo>
                  <a:pt x="431" y="776"/>
                  <a:pt x="501" y="879"/>
                  <a:pt x="607" y="899"/>
                </a:cubicBezTo>
                <a:cubicBezTo>
                  <a:pt x="620" y="902"/>
                  <a:pt x="632" y="903"/>
                  <a:pt x="645" y="903"/>
                </a:cubicBezTo>
                <a:cubicBezTo>
                  <a:pt x="739" y="903"/>
                  <a:pt x="820" y="836"/>
                  <a:pt x="837" y="743"/>
                </a:cubicBezTo>
                <a:cubicBezTo>
                  <a:pt x="847" y="692"/>
                  <a:pt x="836" y="639"/>
                  <a:pt x="807" y="596"/>
                </a:cubicBezTo>
                <a:close/>
                <a:moveTo>
                  <a:pt x="808" y="737"/>
                </a:moveTo>
                <a:lnTo>
                  <a:pt x="808" y="737"/>
                </a:lnTo>
                <a:cubicBezTo>
                  <a:pt x="793" y="816"/>
                  <a:pt x="724" y="872"/>
                  <a:pt x="645" y="872"/>
                </a:cubicBezTo>
                <a:cubicBezTo>
                  <a:pt x="634" y="872"/>
                  <a:pt x="624" y="871"/>
                  <a:pt x="613" y="869"/>
                </a:cubicBezTo>
                <a:cubicBezTo>
                  <a:pt x="523" y="852"/>
                  <a:pt x="464" y="765"/>
                  <a:pt x="481" y="675"/>
                </a:cubicBezTo>
                <a:cubicBezTo>
                  <a:pt x="496" y="597"/>
                  <a:pt x="565" y="540"/>
                  <a:pt x="644" y="540"/>
                </a:cubicBezTo>
                <a:cubicBezTo>
                  <a:pt x="655" y="540"/>
                  <a:pt x="665" y="541"/>
                  <a:pt x="676" y="543"/>
                </a:cubicBezTo>
                <a:cubicBezTo>
                  <a:pt x="719" y="551"/>
                  <a:pt x="757" y="576"/>
                  <a:pt x="782" y="613"/>
                </a:cubicBezTo>
                <a:cubicBezTo>
                  <a:pt x="807" y="650"/>
                  <a:pt x="816" y="694"/>
                  <a:pt x="808" y="737"/>
                </a:cubicBezTo>
                <a:close/>
                <a:moveTo>
                  <a:pt x="413" y="736"/>
                </a:moveTo>
                <a:lnTo>
                  <a:pt x="284" y="736"/>
                </a:lnTo>
                <a:lnTo>
                  <a:pt x="284" y="536"/>
                </a:lnTo>
                <a:lnTo>
                  <a:pt x="485" y="536"/>
                </a:lnTo>
                <a:cubicBezTo>
                  <a:pt x="497" y="524"/>
                  <a:pt x="512" y="514"/>
                  <a:pt x="527" y="505"/>
                </a:cubicBezTo>
                <a:lnTo>
                  <a:pt x="526" y="505"/>
                </a:lnTo>
                <a:lnTo>
                  <a:pt x="526" y="306"/>
                </a:lnTo>
                <a:lnTo>
                  <a:pt x="732" y="306"/>
                </a:lnTo>
                <a:cubicBezTo>
                  <a:pt x="736" y="306"/>
                  <a:pt x="740" y="309"/>
                  <a:pt x="740" y="314"/>
                </a:cubicBezTo>
                <a:lnTo>
                  <a:pt x="740" y="494"/>
                </a:lnTo>
                <a:cubicBezTo>
                  <a:pt x="751" y="499"/>
                  <a:pt x="762" y="505"/>
                  <a:pt x="772" y="511"/>
                </a:cubicBezTo>
                <a:lnTo>
                  <a:pt x="772" y="505"/>
                </a:lnTo>
                <a:lnTo>
                  <a:pt x="772" y="314"/>
                </a:lnTo>
                <a:lnTo>
                  <a:pt x="772" y="208"/>
                </a:lnTo>
                <a:cubicBezTo>
                  <a:pt x="772" y="185"/>
                  <a:pt x="754" y="167"/>
                  <a:pt x="732" y="167"/>
                </a:cubicBezTo>
                <a:lnTo>
                  <a:pt x="40" y="167"/>
                </a:lnTo>
                <a:cubicBezTo>
                  <a:pt x="18" y="167"/>
                  <a:pt x="0" y="185"/>
                  <a:pt x="0" y="208"/>
                </a:cubicBezTo>
                <a:lnTo>
                  <a:pt x="0" y="314"/>
                </a:lnTo>
                <a:lnTo>
                  <a:pt x="0" y="505"/>
                </a:lnTo>
                <a:lnTo>
                  <a:pt x="0" y="536"/>
                </a:lnTo>
                <a:lnTo>
                  <a:pt x="0" y="727"/>
                </a:lnTo>
                <a:lnTo>
                  <a:pt x="0" y="751"/>
                </a:lnTo>
                <a:cubicBezTo>
                  <a:pt x="0" y="773"/>
                  <a:pt x="18" y="791"/>
                  <a:pt x="40" y="791"/>
                </a:cubicBezTo>
                <a:lnTo>
                  <a:pt x="427" y="791"/>
                </a:lnTo>
                <a:cubicBezTo>
                  <a:pt x="420" y="773"/>
                  <a:pt x="415" y="755"/>
                  <a:pt x="413" y="736"/>
                </a:cubicBezTo>
                <a:close/>
                <a:moveTo>
                  <a:pt x="32" y="314"/>
                </a:moveTo>
                <a:lnTo>
                  <a:pt x="32" y="314"/>
                </a:lnTo>
                <a:cubicBezTo>
                  <a:pt x="32" y="309"/>
                  <a:pt x="36" y="306"/>
                  <a:pt x="40" y="306"/>
                </a:cubicBezTo>
                <a:lnTo>
                  <a:pt x="252" y="306"/>
                </a:lnTo>
                <a:lnTo>
                  <a:pt x="252" y="505"/>
                </a:lnTo>
                <a:lnTo>
                  <a:pt x="32" y="505"/>
                </a:lnTo>
                <a:lnTo>
                  <a:pt x="32" y="314"/>
                </a:lnTo>
                <a:close/>
                <a:moveTo>
                  <a:pt x="252" y="536"/>
                </a:moveTo>
                <a:lnTo>
                  <a:pt x="252" y="536"/>
                </a:lnTo>
                <a:lnTo>
                  <a:pt x="252" y="736"/>
                </a:lnTo>
                <a:lnTo>
                  <a:pt x="40" y="736"/>
                </a:lnTo>
                <a:cubicBezTo>
                  <a:pt x="36" y="736"/>
                  <a:pt x="32" y="732"/>
                  <a:pt x="32" y="727"/>
                </a:cubicBezTo>
                <a:lnTo>
                  <a:pt x="32" y="536"/>
                </a:lnTo>
                <a:lnTo>
                  <a:pt x="252" y="536"/>
                </a:lnTo>
                <a:close/>
                <a:moveTo>
                  <a:pt x="284" y="505"/>
                </a:moveTo>
                <a:lnTo>
                  <a:pt x="284" y="505"/>
                </a:lnTo>
                <a:lnTo>
                  <a:pt x="284" y="306"/>
                </a:lnTo>
                <a:lnTo>
                  <a:pt x="495" y="306"/>
                </a:lnTo>
                <a:lnTo>
                  <a:pt x="495" y="505"/>
                </a:lnTo>
                <a:lnTo>
                  <a:pt x="284" y="505"/>
                </a:lnTo>
                <a:close/>
                <a:moveTo>
                  <a:pt x="511" y="207"/>
                </a:moveTo>
                <a:lnTo>
                  <a:pt x="511" y="207"/>
                </a:lnTo>
                <a:cubicBezTo>
                  <a:pt x="526" y="207"/>
                  <a:pt x="538" y="219"/>
                  <a:pt x="538" y="235"/>
                </a:cubicBezTo>
                <a:cubicBezTo>
                  <a:pt x="538" y="250"/>
                  <a:pt x="526" y="262"/>
                  <a:pt x="511" y="262"/>
                </a:cubicBezTo>
                <a:cubicBezTo>
                  <a:pt x="496" y="262"/>
                  <a:pt x="483" y="250"/>
                  <a:pt x="483" y="235"/>
                </a:cubicBezTo>
                <a:cubicBezTo>
                  <a:pt x="483" y="219"/>
                  <a:pt x="496" y="207"/>
                  <a:pt x="511" y="207"/>
                </a:cubicBezTo>
                <a:close/>
                <a:moveTo>
                  <a:pt x="268" y="207"/>
                </a:moveTo>
                <a:lnTo>
                  <a:pt x="268" y="207"/>
                </a:lnTo>
                <a:cubicBezTo>
                  <a:pt x="283" y="207"/>
                  <a:pt x="295" y="219"/>
                  <a:pt x="295" y="235"/>
                </a:cubicBezTo>
                <a:cubicBezTo>
                  <a:pt x="295" y="250"/>
                  <a:pt x="283" y="262"/>
                  <a:pt x="268" y="262"/>
                </a:cubicBezTo>
                <a:cubicBezTo>
                  <a:pt x="253" y="262"/>
                  <a:pt x="241" y="250"/>
                  <a:pt x="241" y="235"/>
                </a:cubicBezTo>
                <a:cubicBezTo>
                  <a:pt x="241" y="219"/>
                  <a:pt x="253" y="207"/>
                  <a:pt x="268" y="2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53" tIns="34277" rIns="68553" bIns="34277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8853" y="0"/>
            <a:ext cx="7499001" cy="1285318"/>
            <a:chOff x="-18853" y="0"/>
            <a:chExt cx="7499001" cy="1285318"/>
          </a:xfrm>
        </p:grpSpPr>
        <p:sp>
          <p:nvSpPr>
            <p:cNvPr id="39" name="TextBox 82"/>
            <p:cNvSpPr txBox="1"/>
            <p:nvPr/>
          </p:nvSpPr>
          <p:spPr>
            <a:xfrm>
              <a:off x="3832860" y="319544"/>
              <a:ext cx="1478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n w="6350">
                    <a:noFill/>
                  </a:ln>
                  <a:solidFill>
                    <a:srgbClr val="68B54B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目  录</a:t>
              </a:r>
              <a:endParaRPr lang="en-US" altLang="zh-CN" sz="2800" dirty="0">
                <a:ln w="6350">
                  <a:noFill/>
                </a:ln>
                <a:solidFill>
                  <a:srgbClr val="68B54B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7982" b="47199"/>
            <a:stretch/>
          </p:blipFill>
          <p:spPr>
            <a:xfrm flipH="1">
              <a:off x="-18853" y="0"/>
              <a:ext cx="2358605" cy="1285318"/>
            </a:xfrm>
            <a:prstGeom prst="rect">
              <a:avLst/>
            </a:prstGeom>
            <a:noFill/>
          </p:spPr>
        </p:pic>
        <p:cxnSp>
          <p:nvCxnSpPr>
            <p:cNvPr id="3" name="直接连接符 2"/>
            <p:cNvCxnSpPr/>
            <p:nvPr/>
          </p:nvCxnSpPr>
          <p:spPr>
            <a:xfrm>
              <a:off x="1691680" y="626740"/>
              <a:ext cx="214118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338968" y="626740"/>
              <a:ext cx="214118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19"/>
          <p:cNvSpPr/>
          <p:nvPr/>
        </p:nvSpPr>
        <p:spPr>
          <a:xfrm>
            <a:off x="658408" y="2956069"/>
            <a:ext cx="19106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项目介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绍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defTabSz="1176924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Conveniently iterate</a:t>
            </a:r>
          </a:p>
        </p:txBody>
      </p:sp>
      <p:sp>
        <p:nvSpPr>
          <p:cNvPr id="33" name="Rectangle 19"/>
          <p:cNvSpPr/>
          <p:nvPr/>
        </p:nvSpPr>
        <p:spPr>
          <a:xfrm>
            <a:off x="2671774" y="2956069"/>
            <a:ext cx="19106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项目功能与技术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defTabSz="1176924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Conveniently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iterate</a:t>
            </a:r>
          </a:p>
        </p:txBody>
      </p:sp>
      <p:sp>
        <p:nvSpPr>
          <p:cNvPr id="34" name="Rectangle 19"/>
          <p:cNvSpPr/>
          <p:nvPr/>
        </p:nvSpPr>
        <p:spPr>
          <a:xfrm>
            <a:off x="4660318" y="2956069"/>
            <a:ext cx="19279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项目问题与解决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defTabSz="1176924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Conveniently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iterate</a:t>
            </a:r>
          </a:p>
        </p:txBody>
      </p:sp>
      <p:sp>
        <p:nvSpPr>
          <p:cNvPr id="35" name="Rectangle 19"/>
          <p:cNvSpPr/>
          <p:nvPr/>
        </p:nvSpPr>
        <p:spPr>
          <a:xfrm>
            <a:off x="6661273" y="2956069"/>
            <a:ext cx="19106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项目总结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defTabSz="1176924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Conveniently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iterate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5021756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 advClick="0" advTm="7598">
        <p15:prstTrans prst="origami"/>
      </p:transition>
    </mc:Choice>
    <mc:Fallback>
      <p:transition spd="slow" advClick="0" advTm="75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300"/>
                            </p:stCondLst>
                            <p:childTnLst>
                              <p:par>
                                <p:cTn id="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600"/>
                            </p:stCondLst>
                            <p:childTnLst>
                              <p:par>
                                <p:cTn id="6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900"/>
                            </p:stCondLst>
                            <p:childTnLst>
                              <p:par>
                                <p:cTn id="7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8" grpId="0" animBg="1"/>
      <p:bldP spid="59" grpId="0" animBg="1"/>
      <p:bldP spid="60" grpId="0" animBg="1"/>
      <p:bldP spid="61" grpId="0" animBg="1"/>
      <p:bldP spid="32" grpId="0"/>
      <p:bldP spid="33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8853" y="319544"/>
            <a:ext cx="9162853" cy="42484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75" b="47199"/>
          <a:stretch/>
        </p:blipFill>
        <p:spPr>
          <a:xfrm>
            <a:off x="2391222" y="1634852"/>
            <a:ext cx="5205114" cy="1642376"/>
          </a:xfrm>
          <a:prstGeom prst="rect">
            <a:avLst/>
          </a:prstGeom>
          <a:noFill/>
        </p:spPr>
      </p:pic>
      <p:sp>
        <p:nvSpPr>
          <p:cNvPr id="6" name="TextBox 11"/>
          <p:cNvSpPr txBox="1"/>
          <p:nvPr/>
        </p:nvSpPr>
        <p:spPr>
          <a:xfrm>
            <a:off x="3435681" y="2237682"/>
            <a:ext cx="236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Part.1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Subtitle 9"/>
          <p:cNvSpPr txBox="1">
            <a:spLocks/>
          </p:cNvSpPr>
          <p:nvPr/>
        </p:nvSpPr>
        <p:spPr>
          <a:xfrm>
            <a:off x="2699792" y="2838284"/>
            <a:ext cx="3744416" cy="380744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 defTabSz="1176924"/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项目介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绍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1680" y="1634852"/>
            <a:ext cx="5904656" cy="1944216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580769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 advClick="0" advTm="2031">
        <p15:prstTrans prst="origami"/>
      </p:transition>
    </mc:Choice>
    <mc:Fallback>
      <p:transition spd="slow" advClick="0" advTm="203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0" y="338708"/>
            <a:ext cx="9162853" cy="42484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755576" y="914772"/>
            <a:ext cx="546100" cy="542925"/>
          </a:xfrm>
          <a:prstGeom prst="ellipse">
            <a:avLst/>
          </a:prstGeom>
          <a:solidFill>
            <a:srgbClr val="68B54B"/>
          </a:solidFill>
          <a:ln>
            <a:solidFill>
              <a:srgbClr val="68B54B"/>
            </a:solidFill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899592" y="1058788"/>
            <a:ext cx="266700" cy="273050"/>
            <a:chOff x="0" y="0"/>
            <a:chExt cx="276" cy="281"/>
          </a:xfrm>
        </p:grpSpPr>
        <p:sp>
          <p:nvSpPr>
            <p:cNvPr id="9223" name="Freeform 7"/>
            <p:cNvSpPr>
              <a:spLocks/>
            </p:cNvSpPr>
            <p:nvPr/>
          </p:nvSpPr>
          <p:spPr bwMode="auto">
            <a:xfrm>
              <a:off x="0" y="0"/>
              <a:ext cx="276" cy="203"/>
            </a:xfrm>
            <a:custGeom>
              <a:avLst/>
              <a:gdLst>
                <a:gd name="T0" fmla="*/ 106 w 138"/>
                <a:gd name="T1" fmla="*/ 37 h 101"/>
                <a:gd name="T2" fmla="*/ 100 w 138"/>
                <a:gd name="T3" fmla="*/ 38 h 101"/>
                <a:gd name="T4" fmla="*/ 100 w 138"/>
                <a:gd name="T5" fmla="*/ 35 h 101"/>
                <a:gd name="T6" fmla="*/ 66 w 138"/>
                <a:gd name="T7" fmla="*/ 0 h 101"/>
                <a:gd name="T8" fmla="*/ 32 w 138"/>
                <a:gd name="T9" fmla="*/ 29 h 101"/>
                <a:gd name="T10" fmla="*/ 22 w 138"/>
                <a:gd name="T11" fmla="*/ 30 h 101"/>
                <a:gd name="T12" fmla="*/ 22 w 138"/>
                <a:gd name="T13" fmla="*/ 30 h 101"/>
                <a:gd name="T14" fmla="*/ 8 w 138"/>
                <a:gd name="T15" fmla="*/ 51 h 101"/>
                <a:gd name="T16" fmla="*/ 10 w 138"/>
                <a:gd name="T17" fmla="*/ 60 h 101"/>
                <a:gd name="T18" fmla="*/ 0 w 138"/>
                <a:gd name="T19" fmla="*/ 79 h 101"/>
                <a:gd name="T20" fmla="*/ 22 w 138"/>
                <a:gd name="T21" fmla="*/ 101 h 101"/>
                <a:gd name="T22" fmla="*/ 45 w 138"/>
                <a:gd name="T23" fmla="*/ 101 h 101"/>
                <a:gd name="T24" fmla="*/ 51 w 138"/>
                <a:gd name="T25" fmla="*/ 95 h 101"/>
                <a:gd name="T26" fmla="*/ 45 w 138"/>
                <a:gd name="T27" fmla="*/ 89 h 101"/>
                <a:gd name="T28" fmla="*/ 22 w 138"/>
                <a:gd name="T29" fmla="*/ 89 h 101"/>
                <a:gd name="T30" fmla="*/ 12 w 138"/>
                <a:gd name="T31" fmla="*/ 79 h 101"/>
                <a:gd name="T32" fmla="*/ 20 w 138"/>
                <a:gd name="T33" fmla="*/ 69 h 101"/>
                <a:gd name="T34" fmla="*/ 25 w 138"/>
                <a:gd name="T35" fmla="*/ 65 h 101"/>
                <a:gd name="T36" fmla="*/ 23 w 138"/>
                <a:gd name="T37" fmla="*/ 58 h 101"/>
                <a:gd name="T38" fmla="*/ 20 w 138"/>
                <a:gd name="T39" fmla="*/ 51 h 101"/>
                <a:gd name="T40" fmla="*/ 26 w 138"/>
                <a:gd name="T41" fmla="*/ 41 h 101"/>
                <a:gd name="T42" fmla="*/ 26 w 138"/>
                <a:gd name="T43" fmla="*/ 41 h 101"/>
                <a:gd name="T44" fmla="*/ 35 w 138"/>
                <a:gd name="T45" fmla="*/ 42 h 101"/>
                <a:gd name="T46" fmla="*/ 41 w 138"/>
                <a:gd name="T47" fmla="*/ 42 h 101"/>
                <a:gd name="T48" fmla="*/ 43 w 138"/>
                <a:gd name="T49" fmla="*/ 36 h 101"/>
                <a:gd name="T50" fmla="*/ 43 w 138"/>
                <a:gd name="T51" fmla="*/ 35 h 101"/>
                <a:gd name="T52" fmla="*/ 43 w 138"/>
                <a:gd name="T53" fmla="*/ 35 h 101"/>
                <a:gd name="T54" fmla="*/ 66 w 138"/>
                <a:gd name="T55" fmla="*/ 12 h 101"/>
                <a:gd name="T56" fmla="*/ 88 w 138"/>
                <a:gd name="T57" fmla="*/ 35 h 101"/>
                <a:gd name="T58" fmla="*/ 84 w 138"/>
                <a:gd name="T59" fmla="*/ 46 h 101"/>
                <a:gd name="T60" fmla="*/ 86 w 138"/>
                <a:gd name="T61" fmla="*/ 54 h 101"/>
                <a:gd name="T62" fmla="*/ 93 w 138"/>
                <a:gd name="T63" fmla="*/ 54 h 101"/>
                <a:gd name="T64" fmla="*/ 106 w 138"/>
                <a:gd name="T65" fmla="*/ 49 h 101"/>
                <a:gd name="T66" fmla="*/ 126 w 138"/>
                <a:gd name="T67" fmla="*/ 69 h 101"/>
                <a:gd name="T68" fmla="*/ 106 w 138"/>
                <a:gd name="T69" fmla="*/ 89 h 101"/>
                <a:gd name="T70" fmla="*/ 93 w 138"/>
                <a:gd name="T71" fmla="*/ 89 h 101"/>
                <a:gd name="T72" fmla="*/ 87 w 138"/>
                <a:gd name="T73" fmla="*/ 95 h 101"/>
                <a:gd name="T74" fmla="*/ 93 w 138"/>
                <a:gd name="T75" fmla="*/ 101 h 101"/>
                <a:gd name="T76" fmla="*/ 106 w 138"/>
                <a:gd name="T77" fmla="*/ 101 h 101"/>
                <a:gd name="T78" fmla="*/ 138 w 138"/>
                <a:gd name="T79" fmla="*/ 69 h 101"/>
                <a:gd name="T80" fmla="*/ 106 w 138"/>
                <a:gd name="T81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01">
                  <a:moveTo>
                    <a:pt x="106" y="37"/>
                  </a:moveTo>
                  <a:cubicBezTo>
                    <a:pt x="104" y="37"/>
                    <a:pt x="102" y="37"/>
                    <a:pt x="100" y="38"/>
                  </a:cubicBezTo>
                  <a:cubicBezTo>
                    <a:pt x="100" y="37"/>
                    <a:pt x="100" y="36"/>
                    <a:pt x="100" y="35"/>
                  </a:cubicBezTo>
                  <a:cubicBezTo>
                    <a:pt x="100" y="16"/>
                    <a:pt x="84" y="0"/>
                    <a:pt x="66" y="0"/>
                  </a:cubicBezTo>
                  <a:cubicBezTo>
                    <a:pt x="49" y="0"/>
                    <a:pt x="35" y="13"/>
                    <a:pt x="32" y="29"/>
                  </a:cubicBezTo>
                  <a:cubicBezTo>
                    <a:pt x="28" y="28"/>
                    <a:pt x="25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3" y="33"/>
                    <a:pt x="8" y="42"/>
                    <a:pt x="8" y="51"/>
                  </a:cubicBezTo>
                  <a:cubicBezTo>
                    <a:pt x="8" y="54"/>
                    <a:pt x="8" y="57"/>
                    <a:pt x="10" y="60"/>
                  </a:cubicBezTo>
                  <a:cubicBezTo>
                    <a:pt x="4" y="64"/>
                    <a:pt x="0" y="71"/>
                    <a:pt x="0" y="79"/>
                  </a:cubicBezTo>
                  <a:cubicBezTo>
                    <a:pt x="0" y="91"/>
                    <a:pt x="10" y="101"/>
                    <a:pt x="2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8" y="101"/>
                    <a:pt x="51" y="98"/>
                    <a:pt x="51" y="95"/>
                  </a:cubicBezTo>
                  <a:cubicBezTo>
                    <a:pt x="51" y="92"/>
                    <a:pt x="48" y="89"/>
                    <a:pt x="45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9"/>
                    <a:pt x="12" y="84"/>
                    <a:pt x="12" y="79"/>
                  </a:cubicBezTo>
                  <a:cubicBezTo>
                    <a:pt x="12" y="74"/>
                    <a:pt x="16" y="70"/>
                    <a:pt x="20" y="69"/>
                  </a:cubicBezTo>
                  <a:cubicBezTo>
                    <a:pt x="23" y="69"/>
                    <a:pt x="25" y="67"/>
                    <a:pt x="25" y="65"/>
                  </a:cubicBezTo>
                  <a:cubicBezTo>
                    <a:pt x="26" y="62"/>
                    <a:pt x="25" y="60"/>
                    <a:pt x="23" y="58"/>
                  </a:cubicBezTo>
                  <a:cubicBezTo>
                    <a:pt x="21" y="57"/>
                    <a:pt x="20" y="54"/>
                    <a:pt x="20" y="51"/>
                  </a:cubicBezTo>
                  <a:cubicBezTo>
                    <a:pt x="20" y="47"/>
                    <a:pt x="22" y="43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40"/>
                    <a:pt x="32" y="40"/>
                    <a:pt x="35" y="42"/>
                  </a:cubicBezTo>
                  <a:cubicBezTo>
                    <a:pt x="36" y="43"/>
                    <a:pt x="39" y="43"/>
                    <a:pt x="41" y="42"/>
                  </a:cubicBezTo>
                  <a:cubicBezTo>
                    <a:pt x="43" y="41"/>
                    <a:pt x="44" y="39"/>
                    <a:pt x="43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2"/>
                    <a:pt x="53" y="12"/>
                    <a:pt x="66" y="12"/>
                  </a:cubicBezTo>
                  <a:cubicBezTo>
                    <a:pt x="78" y="12"/>
                    <a:pt x="88" y="22"/>
                    <a:pt x="88" y="35"/>
                  </a:cubicBezTo>
                  <a:cubicBezTo>
                    <a:pt x="88" y="39"/>
                    <a:pt x="87" y="43"/>
                    <a:pt x="84" y="46"/>
                  </a:cubicBezTo>
                  <a:cubicBezTo>
                    <a:pt x="83" y="49"/>
                    <a:pt x="83" y="52"/>
                    <a:pt x="86" y="54"/>
                  </a:cubicBezTo>
                  <a:cubicBezTo>
                    <a:pt x="88" y="56"/>
                    <a:pt x="91" y="56"/>
                    <a:pt x="93" y="54"/>
                  </a:cubicBezTo>
                  <a:cubicBezTo>
                    <a:pt x="96" y="52"/>
                    <a:pt x="100" y="49"/>
                    <a:pt x="106" y="49"/>
                  </a:cubicBezTo>
                  <a:cubicBezTo>
                    <a:pt x="117" y="49"/>
                    <a:pt x="126" y="58"/>
                    <a:pt x="126" y="69"/>
                  </a:cubicBezTo>
                  <a:cubicBezTo>
                    <a:pt x="126" y="80"/>
                    <a:pt x="117" y="89"/>
                    <a:pt x="106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0" y="89"/>
                    <a:pt x="87" y="92"/>
                    <a:pt x="87" y="95"/>
                  </a:cubicBezTo>
                  <a:cubicBezTo>
                    <a:pt x="87" y="98"/>
                    <a:pt x="90" y="101"/>
                    <a:pt x="93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24" y="101"/>
                    <a:pt x="138" y="87"/>
                    <a:pt x="138" y="69"/>
                  </a:cubicBezTo>
                  <a:cubicBezTo>
                    <a:pt x="138" y="51"/>
                    <a:pt x="124" y="37"/>
                    <a:pt x="10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" name="Freeform 8"/>
            <p:cNvSpPr>
              <a:spLocks/>
            </p:cNvSpPr>
            <p:nvPr/>
          </p:nvSpPr>
          <p:spPr bwMode="auto">
            <a:xfrm>
              <a:off x="84" y="115"/>
              <a:ext cx="108" cy="166"/>
            </a:xfrm>
            <a:custGeom>
              <a:avLst/>
              <a:gdLst>
                <a:gd name="T0" fmla="*/ 43 w 54"/>
                <a:gd name="T1" fmla="*/ 53 h 83"/>
                <a:gd name="T2" fmla="*/ 33 w 54"/>
                <a:gd name="T3" fmla="*/ 63 h 83"/>
                <a:gd name="T4" fmla="*/ 33 w 54"/>
                <a:gd name="T5" fmla="*/ 6 h 83"/>
                <a:gd name="T6" fmla="*/ 27 w 54"/>
                <a:gd name="T7" fmla="*/ 0 h 83"/>
                <a:gd name="T8" fmla="*/ 21 w 54"/>
                <a:gd name="T9" fmla="*/ 6 h 83"/>
                <a:gd name="T10" fmla="*/ 21 w 54"/>
                <a:gd name="T11" fmla="*/ 63 h 83"/>
                <a:gd name="T12" fmla="*/ 11 w 54"/>
                <a:gd name="T13" fmla="*/ 53 h 83"/>
                <a:gd name="T14" fmla="*/ 2 w 54"/>
                <a:gd name="T15" fmla="*/ 53 h 83"/>
                <a:gd name="T16" fmla="*/ 2 w 54"/>
                <a:gd name="T17" fmla="*/ 61 h 83"/>
                <a:gd name="T18" fmla="*/ 23 w 54"/>
                <a:gd name="T19" fmla="*/ 82 h 83"/>
                <a:gd name="T20" fmla="*/ 27 w 54"/>
                <a:gd name="T21" fmla="*/ 83 h 83"/>
                <a:gd name="T22" fmla="*/ 31 w 54"/>
                <a:gd name="T23" fmla="*/ 82 h 83"/>
                <a:gd name="T24" fmla="*/ 52 w 54"/>
                <a:gd name="T25" fmla="*/ 61 h 83"/>
                <a:gd name="T26" fmla="*/ 52 w 54"/>
                <a:gd name="T27" fmla="*/ 53 h 83"/>
                <a:gd name="T28" fmla="*/ 43 w 54"/>
                <a:gd name="T29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83">
                  <a:moveTo>
                    <a:pt x="43" y="53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24" y="0"/>
                    <a:pt x="21" y="2"/>
                    <a:pt x="21" y="6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50"/>
                    <a:pt x="5" y="50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3"/>
                    <a:pt x="25" y="83"/>
                    <a:pt x="27" y="83"/>
                  </a:cubicBezTo>
                  <a:cubicBezTo>
                    <a:pt x="28" y="83"/>
                    <a:pt x="30" y="83"/>
                    <a:pt x="31" y="8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4" y="59"/>
                    <a:pt x="54" y="55"/>
                    <a:pt x="52" y="53"/>
                  </a:cubicBezTo>
                  <a:cubicBezTo>
                    <a:pt x="49" y="50"/>
                    <a:pt x="45" y="50"/>
                    <a:pt x="43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755576" y="2570956"/>
            <a:ext cx="546100" cy="542925"/>
          </a:xfrm>
          <a:prstGeom prst="ellipse">
            <a:avLst/>
          </a:prstGeom>
          <a:solidFill>
            <a:srgbClr val="68B54B"/>
          </a:solidFill>
          <a:ln>
            <a:solidFill>
              <a:srgbClr val="68B54B"/>
            </a:solidFill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226" name="Group 10"/>
          <p:cNvGrpSpPr>
            <a:grpSpLocks/>
          </p:cNvGrpSpPr>
          <p:nvPr/>
        </p:nvGrpSpPr>
        <p:grpSpPr bwMode="auto">
          <a:xfrm>
            <a:off x="922784" y="2698626"/>
            <a:ext cx="200025" cy="292100"/>
            <a:chOff x="0" y="0"/>
            <a:chExt cx="206" cy="305"/>
          </a:xfrm>
        </p:grpSpPr>
        <p:sp>
          <p:nvSpPr>
            <p:cNvPr id="9227" name="Freeform 11"/>
            <p:cNvSpPr>
              <a:spLocks noEditPoints="1"/>
            </p:cNvSpPr>
            <p:nvPr/>
          </p:nvSpPr>
          <p:spPr bwMode="auto">
            <a:xfrm>
              <a:off x="0" y="43"/>
              <a:ext cx="206" cy="262"/>
            </a:xfrm>
            <a:custGeom>
              <a:avLst/>
              <a:gdLst>
                <a:gd name="T0" fmla="*/ 124 w 153"/>
                <a:gd name="T1" fmla="*/ 0 h 193"/>
                <a:gd name="T2" fmla="*/ 29 w 153"/>
                <a:gd name="T3" fmla="*/ 0 h 193"/>
                <a:gd name="T4" fmla="*/ 0 w 153"/>
                <a:gd name="T5" fmla="*/ 29 h 193"/>
                <a:gd name="T6" fmla="*/ 0 w 153"/>
                <a:gd name="T7" fmla="*/ 183 h 193"/>
                <a:gd name="T8" fmla="*/ 5 w 153"/>
                <a:gd name="T9" fmla="*/ 191 h 193"/>
                <a:gd name="T10" fmla="*/ 14 w 153"/>
                <a:gd name="T11" fmla="*/ 192 h 193"/>
                <a:gd name="T12" fmla="*/ 77 w 153"/>
                <a:gd name="T13" fmla="*/ 160 h 193"/>
                <a:gd name="T14" fmla="*/ 139 w 153"/>
                <a:gd name="T15" fmla="*/ 192 h 193"/>
                <a:gd name="T16" fmla="*/ 144 w 153"/>
                <a:gd name="T17" fmla="*/ 193 h 193"/>
                <a:gd name="T18" fmla="*/ 149 w 153"/>
                <a:gd name="T19" fmla="*/ 191 h 193"/>
                <a:gd name="T20" fmla="*/ 153 w 153"/>
                <a:gd name="T21" fmla="*/ 183 h 193"/>
                <a:gd name="T22" fmla="*/ 153 w 153"/>
                <a:gd name="T23" fmla="*/ 29 h 193"/>
                <a:gd name="T24" fmla="*/ 124 w 153"/>
                <a:gd name="T25" fmla="*/ 0 h 193"/>
                <a:gd name="T26" fmla="*/ 134 w 153"/>
                <a:gd name="T27" fmla="*/ 168 h 193"/>
                <a:gd name="T28" fmla="*/ 81 w 153"/>
                <a:gd name="T29" fmla="*/ 140 h 193"/>
                <a:gd name="T30" fmla="*/ 77 w 153"/>
                <a:gd name="T31" fmla="*/ 139 h 193"/>
                <a:gd name="T32" fmla="*/ 72 w 153"/>
                <a:gd name="T33" fmla="*/ 140 h 193"/>
                <a:gd name="T34" fmla="*/ 19 w 153"/>
                <a:gd name="T35" fmla="*/ 168 h 193"/>
                <a:gd name="T36" fmla="*/ 19 w 153"/>
                <a:gd name="T37" fmla="*/ 29 h 193"/>
                <a:gd name="T38" fmla="*/ 29 w 153"/>
                <a:gd name="T39" fmla="*/ 19 h 193"/>
                <a:gd name="T40" fmla="*/ 124 w 153"/>
                <a:gd name="T41" fmla="*/ 19 h 193"/>
                <a:gd name="T42" fmla="*/ 134 w 153"/>
                <a:gd name="T43" fmla="*/ 29 h 193"/>
                <a:gd name="T44" fmla="*/ 134 w 153"/>
                <a:gd name="T45" fmla="*/ 16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93">
                  <a:moveTo>
                    <a:pt x="124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7"/>
                    <a:pt x="2" y="190"/>
                    <a:pt x="5" y="191"/>
                  </a:cubicBezTo>
                  <a:cubicBezTo>
                    <a:pt x="8" y="193"/>
                    <a:pt x="11" y="193"/>
                    <a:pt x="14" y="192"/>
                  </a:cubicBezTo>
                  <a:cubicBezTo>
                    <a:pt x="77" y="160"/>
                    <a:pt x="77" y="160"/>
                    <a:pt x="77" y="160"/>
                  </a:cubicBezTo>
                  <a:cubicBezTo>
                    <a:pt x="139" y="192"/>
                    <a:pt x="139" y="192"/>
                    <a:pt x="139" y="192"/>
                  </a:cubicBezTo>
                  <a:cubicBezTo>
                    <a:pt x="141" y="193"/>
                    <a:pt x="142" y="193"/>
                    <a:pt x="144" y="193"/>
                  </a:cubicBezTo>
                  <a:cubicBezTo>
                    <a:pt x="146" y="193"/>
                    <a:pt x="147" y="192"/>
                    <a:pt x="149" y="191"/>
                  </a:cubicBezTo>
                  <a:cubicBezTo>
                    <a:pt x="152" y="190"/>
                    <a:pt x="153" y="187"/>
                    <a:pt x="153" y="183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13"/>
                    <a:pt x="140" y="0"/>
                    <a:pt x="124" y="0"/>
                  </a:cubicBezTo>
                  <a:close/>
                  <a:moveTo>
                    <a:pt x="134" y="168"/>
                  </a:move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78" y="139"/>
                    <a:pt x="77" y="139"/>
                  </a:cubicBezTo>
                  <a:cubicBezTo>
                    <a:pt x="75" y="139"/>
                    <a:pt x="74" y="140"/>
                    <a:pt x="72" y="140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3"/>
                    <a:pt x="24" y="19"/>
                    <a:pt x="29" y="19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30" y="19"/>
                    <a:pt x="134" y="23"/>
                    <a:pt x="134" y="29"/>
                  </a:cubicBezTo>
                  <a:lnTo>
                    <a:pt x="134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" name="Freeform 12"/>
            <p:cNvSpPr>
              <a:spLocks/>
            </p:cNvSpPr>
            <p:nvPr/>
          </p:nvSpPr>
          <p:spPr bwMode="auto">
            <a:xfrm>
              <a:off x="42" y="0"/>
              <a:ext cx="123" cy="26"/>
            </a:xfrm>
            <a:custGeom>
              <a:avLst/>
              <a:gdLst>
                <a:gd name="T0" fmla="*/ 10 w 91"/>
                <a:gd name="T1" fmla="*/ 19 h 19"/>
                <a:gd name="T2" fmla="*/ 82 w 91"/>
                <a:gd name="T3" fmla="*/ 19 h 19"/>
                <a:gd name="T4" fmla="*/ 91 w 91"/>
                <a:gd name="T5" fmla="*/ 10 h 19"/>
                <a:gd name="T6" fmla="*/ 82 w 91"/>
                <a:gd name="T7" fmla="*/ 0 h 19"/>
                <a:gd name="T8" fmla="*/ 10 w 91"/>
                <a:gd name="T9" fmla="*/ 0 h 19"/>
                <a:gd name="T10" fmla="*/ 0 w 91"/>
                <a:gd name="T11" fmla="*/ 10 h 19"/>
                <a:gd name="T12" fmla="*/ 10 w 91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9">
                  <a:moveTo>
                    <a:pt x="10" y="19"/>
                  </a:moveTo>
                  <a:cubicBezTo>
                    <a:pt x="82" y="19"/>
                    <a:pt x="82" y="19"/>
                    <a:pt x="82" y="19"/>
                  </a:cubicBezTo>
                  <a:cubicBezTo>
                    <a:pt x="87" y="19"/>
                    <a:pt x="91" y="15"/>
                    <a:pt x="91" y="10"/>
                  </a:cubicBezTo>
                  <a:cubicBezTo>
                    <a:pt x="91" y="4"/>
                    <a:pt x="87" y="0"/>
                    <a:pt x="8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Freeform 13"/>
            <p:cNvSpPr>
              <a:spLocks/>
            </p:cNvSpPr>
            <p:nvPr/>
          </p:nvSpPr>
          <p:spPr bwMode="auto">
            <a:xfrm>
              <a:off x="56" y="105"/>
              <a:ext cx="94" cy="94"/>
            </a:xfrm>
            <a:custGeom>
              <a:avLst/>
              <a:gdLst>
                <a:gd name="T0" fmla="*/ 60 w 69"/>
                <a:gd name="T1" fmla="*/ 25 h 69"/>
                <a:gd name="T2" fmla="*/ 44 w 69"/>
                <a:gd name="T3" fmla="*/ 25 h 69"/>
                <a:gd name="T4" fmla="*/ 44 w 69"/>
                <a:gd name="T5" fmla="*/ 9 h 69"/>
                <a:gd name="T6" fmla="*/ 35 w 69"/>
                <a:gd name="T7" fmla="*/ 0 h 69"/>
                <a:gd name="T8" fmla="*/ 25 w 69"/>
                <a:gd name="T9" fmla="*/ 9 h 69"/>
                <a:gd name="T10" fmla="*/ 25 w 69"/>
                <a:gd name="T11" fmla="*/ 25 h 69"/>
                <a:gd name="T12" fmla="*/ 10 w 69"/>
                <a:gd name="T13" fmla="*/ 25 h 69"/>
                <a:gd name="T14" fmla="*/ 0 w 69"/>
                <a:gd name="T15" fmla="*/ 34 h 69"/>
                <a:gd name="T16" fmla="*/ 10 w 69"/>
                <a:gd name="T17" fmla="*/ 44 h 69"/>
                <a:gd name="T18" fmla="*/ 25 w 69"/>
                <a:gd name="T19" fmla="*/ 44 h 69"/>
                <a:gd name="T20" fmla="*/ 25 w 69"/>
                <a:gd name="T21" fmla="*/ 59 h 69"/>
                <a:gd name="T22" fmla="*/ 35 w 69"/>
                <a:gd name="T23" fmla="*/ 69 h 69"/>
                <a:gd name="T24" fmla="*/ 44 w 69"/>
                <a:gd name="T25" fmla="*/ 59 h 69"/>
                <a:gd name="T26" fmla="*/ 44 w 69"/>
                <a:gd name="T27" fmla="*/ 44 h 69"/>
                <a:gd name="T28" fmla="*/ 60 w 69"/>
                <a:gd name="T29" fmla="*/ 44 h 69"/>
                <a:gd name="T30" fmla="*/ 69 w 69"/>
                <a:gd name="T31" fmla="*/ 34 h 69"/>
                <a:gd name="T32" fmla="*/ 60 w 69"/>
                <a:gd name="T33" fmla="*/ 2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0" y="25"/>
                  </a:moveTo>
                  <a:cubicBezTo>
                    <a:pt x="44" y="25"/>
                    <a:pt x="44" y="25"/>
                    <a:pt x="44" y="25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4"/>
                    <a:pt x="40" y="0"/>
                    <a:pt x="35" y="0"/>
                  </a:cubicBezTo>
                  <a:cubicBezTo>
                    <a:pt x="30" y="0"/>
                    <a:pt x="25" y="4"/>
                    <a:pt x="25" y="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5" y="25"/>
                    <a:pt x="0" y="29"/>
                    <a:pt x="0" y="34"/>
                  </a:cubicBezTo>
                  <a:cubicBezTo>
                    <a:pt x="0" y="39"/>
                    <a:pt x="5" y="44"/>
                    <a:pt x="10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5" y="64"/>
                    <a:pt x="30" y="69"/>
                    <a:pt x="35" y="69"/>
                  </a:cubicBezTo>
                  <a:cubicBezTo>
                    <a:pt x="40" y="69"/>
                    <a:pt x="44" y="64"/>
                    <a:pt x="44" y="5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5" y="44"/>
                    <a:pt x="69" y="39"/>
                    <a:pt x="69" y="34"/>
                  </a:cubicBezTo>
                  <a:cubicBezTo>
                    <a:pt x="69" y="29"/>
                    <a:pt x="65" y="25"/>
                    <a:pt x="6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827584" y="4227140"/>
            <a:ext cx="546100" cy="542925"/>
          </a:xfrm>
          <a:prstGeom prst="ellipse">
            <a:avLst/>
          </a:prstGeom>
          <a:solidFill>
            <a:srgbClr val="68B54B"/>
          </a:solidFill>
          <a:ln>
            <a:solidFill>
              <a:srgbClr val="68B54B"/>
            </a:solidFill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231" name="Group 15"/>
          <p:cNvGrpSpPr>
            <a:grpSpLocks/>
          </p:cNvGrpSpPr>
          <p:nvPr/>
        </p:nvGrpSpPr>
        <p:grpSpPr bwMode="auto">
          <a:xfrm>
            <a:off x="1000175" y="4424114"/>
            <a:ext cx="260350" cy="225425"/>
            <a:chOff x="0" y="0"/>
            <a:chExt cx="346" cy="301"/>
          </a:xfrm>
        </p:grpSpPr>
        <p:sp>
          <p:nvSpPr>
            <p:cNvPr id="9232" name="Freeform 16"/>
            <p:cNvSpPr>
              <a:spLocks/>
            </p:cNvSpPr>
            <p:nvPr/>
          </p:nvSpPr>
          <p:spPr bwMode="auto">
            <a:xfrm>
              <a:off x="0" y="0"/>
              <a:ext cx="291" cy="254"/>
            </a:xfrm>
            <a:custGeom>
              <a:avLst/>
              <a:gdLst>
                <a:gd name="T0" fmla="*/ 30 w 291"/>
                <a:gd name="T1" fmla="*/ 28 h 254"/>
                <a:gd name="T2" fmla="*/ 261 w 291"/>
                <a:gd name="T3" fmla="*/ 28 h 254"/>
                <a:gd name="T4" fmla="*/ 261 w 291"/>
                <a:gd name="T5" fmla="*/ 126 h 254"/>
                <a:gd name="T6" fmla="*/ 291 w 291"/>
                <a:gd name="T7" fmla="*/ 126 h 254"/>
                <a:gd name="T8" fmla="*/ 291 w 291"/>
                <a:gd name="T9" fmla="*/ 0 h 254"/>
                <a:gd name="T10" fmla="*/ 0 w 291"/>
                <a:gd name="T11" fmla="*/ 0 h 254"/>
                <a:gd name="T12" fmla="*/ 0 w 291"/>
                <a:gd name="T13" fmla="*/ 254 h 254"/>
                <a:gd name="T14" fmla="*/ 146 w 291"/>
                <a:gd name="T15" fmla="*/ 254 h 254"/>
                <a:gd name="T16" fmla="*/ 146 w 291"/>
                <a:gd name="T17" fmla="*/ 224 h 254"/>
                <a:gd name="T18" fmla="*/ 30 w 291"/>
                <a:gd name="T19" fmla="*/ 224 h 254"/>
                <a:gd name="T20" fmla="*/ 30 w 291"/>
                <a:gd name="T21" fmla="*/ 2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254">
                  <a:moveTo>
                    <a:pt x="30" y="28"/>
                  </a:moveTo>
                  <a:lnTo>
                    <a:pt x="261" y="28"/>
                  </a:lnTo>
                  <a:lnTo>
                    <a:pt x="261" y="126"/>
                  </a:lnTo>
                  <a:lnTo>
                    <a:pt x="291" y="126"/>
                  </a:lnTo>
                  <a:lnTo>
                    <a:pt x="291" y="0"/>
                  </a:lnTo>
                  <a:lnTo>
                    <a:pt x="0" y="0"/>
                  </a:lnTo>
                  <a:lnTo>
                    <a:pt x="0" y="254"/>
                  </a:lnTo>
                  <a:lnTo>
                    <a:pt x="146" y="254"/>
                  </a:lnTo>
                  <a:lnTo>
                    <a:pt x="146" y="224"/>
                  </a:lnTo>
                  <a:lnTo>
                    <a:pt x="30" y="224"/>
                  </a:lnTo>
                  <a:lnTo>
                    <a:pt x="30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Freeform 17"/>
            <p:cNvSpPr>
              <a:spLocks/>
            </p:cNvSpPr>
            <p:nvPr/>
          </p:nvSpPr>
          <p:spPr bwMode="auto">
            <a:xfrm>
              <a:off x="207" y="161"/>
              <a:ext cx="139" cy="140"/>
            </a:xfrm>
            <a:custGeom>
              <a:avLst/>
              <a:gdLst>
                <a:gd name="T0" fmla="*/ 139 w 139"/>
                <a:gd name="T1" fmla="*/ 56 h 140"/>
                <a:gd name="T2" fmla="*/ 84 w 139"/>
                <a:gd name="T3" fmla="*/ 56 h 140"/>
                <a:gd name="T4" fmla="*/ 84 w 139"/>
                <a:gd name="T5" fmla="*/ 0 h 140"/>
                <a:gd name="T6" fmla="*/ 54 w 139"/>
                <a:gd name="T7" fmla="*/ 0 h 140"/>
                <a:gd name="T8" fmla="*/ 54 w 139"/>
                <a:gd name="T9" fmla="*/ 56 h 140"/>
                <a:gd name="T10" fmla="*/ 0 w 139"/>
                <a:gd name="T11" fmla="*/ 56 h 140"/>
                <a:gd name="T12" fmla="*/ 0 w 139"/>
                <a:gd name="T13" fmla="*/ 86 h 140"/>
                <a:gd name="T14" fmla="*/ 54 w 139"/>
                <a:gd name="T15" fmla="*/ 86 h 140"/>
                <a:gd name="T16" fmla="*/ 54 w 139"/>
                <a:gd name="T17" fmla="*/ 140 h 140"/>
                <a:gd name="T18" fmla="*/ 84 w 139"/>
                <a:gd name="T19" fmla="*/ 140 h 140"/>
                <a:gd name="T20" fmla="*/ 84 w 139"/>
                <a:gd name="T21" fmla="*/ 86 h 140"/>
                <a:gd name="T22" fmla="*/ 139 w 139"/>
                <a:gd name="T23" fmla="*/ 86 h 140"/>
                <a:gd name="T24" fmla="*/ 139 w 139"/>
                <a:gd name="T25" fmla="*/ 5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40">
                  <a:moveTo>
                    <a:pt x="139" y="56"/>
                  </a:moveTo>
                  <a:lnTo>
                    <a:pt x="84" y="56"/>
                  </a:lnTo>
                  <a:lnTo>
                    <a:pt x="84" y="0"/>
                  </a:lnTo>
                  <a:lnTo>
                    <a:pt x="54" y="0"/>
                  </a:lnTo>
                  <a:lnTo>
                    <a:pt x="54" y="56"/>
                  </a:lnTo>
                  <a:lnTo>
                    <a:pt x="0" y="56"/>
                  </a:lnTo>
                  <a:lnTo>
                    <a:pt x="0" y="86"/>
                  </a:lnTo>
                  <a:lnTo>
                    <a:pt x="54" y="86"/>
                  </a:lnTo>
                  <a:lnTo>
                    <a:pt x="54" y="140"/>
                  </a:lnTo>
                  <a:lnTo>
                    <a:pt x="84" y="140"/>
                  </a:lnTo>
                  <a:lnTo>
                    <a:pt x="84" y="86"/>
                  </a:lnTo>
                  <a:lnTo>
                    <a:pt x="139" y="86"/>
                  </a:lnTo>
                  <a:lnTo>
                    <a:pt x="13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Rectangle 18"/>
            <p:cNvSpPr>
              <a:spLocks noChangeArrowheads="1"/>
            </p:cNvSpPr>
            <p:nvPr/>
          </p:nvSpPr>
          <p:spPr bwMode="auto">
            <a:xfrm>
              <a:off x="70" y="75"/>
              <a:ext cx="127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70" y="134"/>
              <a:ext cx="96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1534022" y="842764"/>
            <a:ext cx="3241675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600" b="1" dirty="0" smtClean="0">
                <a:solidFill>
                  <a:srgbClr val="92D050"/>
                </a:solidFill>
                <a:latin typeface="+mn-ea"/>
              </a:rPr>
              <a:t>时代发展</a:t>
            </a:r>
            <a:endParaRPr lang="en-US" altLang="zh-CN" sz="1600" b="1" dirty="0" smtClean="0">
              <a:solidFill>
                <a:srgbClr val="92D050"/>
              </a:solidFill>
              <a:latin typeface="+mn-ea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根据数据统计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年中国移动购物用户规模突破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亿，增长速度超过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35%,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高于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pc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购物用户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25%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的增长速度，与移动购物规模不断增长同样令人瞩目的是，移动购物模式越来越多样化，电商平台的手机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APP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，独立移动电商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APP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，微信购物，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QQ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购物等迅猛发展，越来越多的人选择用手机进行购物</a:t>
            </a:r>
            <a:r>
              <a:rPr lang="zh-CN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1475656" y="2498948"/>
            <a:ext cx="3241675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ctr"/>
            <a:r>
              <a:rPr lang="zh-CN" altLang="en-US" sz="1600" b="1" dirty="0" smtClean="0">
                <a:solidFill>
                  <a:srgbClr val="92D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</a:t>
            </a:r>
            <a:r>
              <a:rPr lang="zh-CN" altLang="en-US" sz="1600" b="1" dirty="0" smtClean="0">
                <a:solidFill>
                  <a:srgbClr val="92D050"/>
                </a:solidFill>
                <a:latin typeface="+mn-ea"/>
              </a:rPr>
              <a:t>目定位</a:t>
            </a:r>
            <a:endParaRPr lang="en-US" altLang="zh-CN" sz="1600" b="1" dirty="0">
              <a:solidFill>
                <a:srgbClr val="92D050"/>
              </a:solidFill>
              <a:latin typeface="+mn-ea"/>
            </a:endParaRP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我们公司看准电商和海淘这个机遇，在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年获得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IDG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数百万美元的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轮融资，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年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月上线，同年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月完成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轮融资，定位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"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达令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"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为一款提供全球购物的电商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APP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。之所以只推出手机端，是因为我们这款应用针对的人群是喜爱购物的年轻人，公司经过市场调查和分析，认为手机端是最适合客户需求和产品定位的。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1475656" y="4155132"/>
            <a:ext cx="7056784" cy="85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ctr"/>
            <a:r>
              <a:rPr lang="zh-CN" altLang="en-US" sz="1600" b="1" dirty="0" smtClean="0">
                <a:solidFill>
                  <a:srgbClr val="92D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竞争实力</a:t>
            </a:r>
            <a:endParaRPr lang="en-US" altLang="zh-CN" sz="1600" b="1" dirty="0">
              <a:solidFill>
                <a:srgbClr val="92D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我们公司的竞争实力在于采用自营模式，与海外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300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多家知名品牌直接签约，保证了商品的独特性，加之价格亲民，所以以极快的速度吸引到年轻人的喜爱，购买率非常高。由于我们的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APP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主要针对的是年轻群体，所以页面的整体风格都是比较现代的，操作也是简洁易上手。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-18853" y="0"/>
            <a:ext cx="7499001" cy="1285318"/>
            <a:chOff x="-18853" y="0"/>
            <a:chExt cx="7499001" cy="1285318"/>
          </a:xfrm>
        </p:grpSpPr>
        <p:sp>
          <p:nvSpPr>
            <p:cNvPr id="29" name="TextBox 82"/>
            <p:cNvSpPr txBox="1"/>
            <p:nvPr/>
          </p:nvSpPr>
          <p:spPr>
            <a:xfrm>
              <a:off x="3832860" y="319544"/>
              <a:ext cx="1478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2800" dirty="0">
                <a:ln w="6350">
                  <a:noFill/>
                </a:ln>
                <a:solidFill>
                  <a:srgbClr val="68B54B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7982" b="47199"/>
            <a:stretch/>
          </p:blipFill>
          <p:spPr>
            <a:xfrm flipH="1">
              <a:off x="-18853" y="0"/>
              <a:ext cx="2358605" cy="1285318"/>
            </a:xfrm>
            <a:prstGeom prst="rect">
              <a:avLst/>
            </a:prstGeom>
            <a:noFill/>
          </p:spPr>
        </p:pic>
        <p:cxnSp>
          <p:nvCxnSpPr>
            <p:cNvPr id="31" name="直接连接符 30"/>
            <p:cNvCxnSpPr/>
            <p:nvPr/>
          </p:nvCxnSpPr>
          <p:spPr>
            <a:xfrm>
              <a:off x="1691680" y="626740"/>
              <a:ext cx="214118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5338968" y="626740"/>
              <a:ext cx="214118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42370" y="1562844"/>
            <a:ext cx="3618062" cy="2412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82"/>
          <p:cNvSpPr txBox="1"/>
          <p:nvPr/>
        </p:nvSpPr>
        <p:spPr>
          <a:xfrm>
            <a:off x="3832860" y="319544"/>
            <a:ext cx="147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176924"/>
            <a:r>
              <a:rPr lang="zh-CN" altLang="en-US" sz="2400" dirty="0" smtClean="0">
                <a:solidFill>
                  <a:srgbClr val="68B54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项目介绍</a:t>
            </a:r>
            <a:endParaRPr lang="en-US" altLang="zh-CN" sz="2400" dirty="0">
              <a:solidFill>
                <a:srgbClr val="68B54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50656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 advClick="0" advTm="2130">
        <p15:prstTrans prst="origami"/>
      </p:transition>
    </mc:Choice>
    <mc:Fallback>
      <p:transition spd="slow" advClick="0" advTm="21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92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92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29" dur="150" fill="hold"/>
                                        <p:tgtEl>
                                          <p:spTgt spid="92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6" dur="150" fill="hold"/>
                                        <p:tgtEl>
                                          <p:spTgt spid="92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47" dur="150" fill="hold"/>
                                        <p:tgtEl>
                                          <p:spTgt spid="92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mph" presetSubtype="0" autoRev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54" dur="150" fill="hold"/>
                                        <p:tgtEl>
                                          <p:spTgt spid="92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  <p:bldP spid="9221" grpId="1" animBg="1"/>
      <p:bldP spid="9225" grpId="0" animBg="1"/>
      <p:bldP spid="9225" grpId="1" animBg="1"/>
      <p:bldP spid="9230" grpId="0" animBg="1"/>
      <p:bldP spid="9230" grpId="1" animBg="1"/>
      <p:bldP spid="9236" grpId="0"/>
      <p:bldP spid="9237" grpId="0"/>
      <p:bldP spid="92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-18853" y="319544"/>
            <a:ext cx="9162853" cy="42484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34" name="Oval 2"/>
          <p:cNvSpPr>
            <a:spLocks noChangeArrowheads="1"/>
          </p:cNvSpPr>
          <p:nvPr/>
        </p:nvSpPr>
        <p:spPr bwMode="auto">
          <a:xfrm>
            <a:off x="4181475" y="1562844"/>
            <a:ext cx="768350" cy="766762"/>
          </a:xfrm>
          <a:prstGeom prst="ellipse">
            <a:avLst/>
          </a:prstGeom>
          <a:noFill/>
          <a:ln>
            <a:solidFill>
              <a:srgbClr val="68B54B"/>
            </a:solidFill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4284663" y="2642344"/>
            <a:ext cx="574675" cy="574675"/>
          </a:xfrm>
          <a:prstGeom prst="ellipse">
            <a:avLst/>
          </a:prstGeom>
          <a:solidFill>
            <a:srgbClr val="68B54B"/>
          </a:solidFill>
          <a:ln w="9525" cmpd="sng">
            <a:solidFill>
              <a:srgbClr val="68B54B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5162550" y="2543919"/>
            <a:ext cx="766763" cy="766762"/>
          </a:xfrm>
          <a:prstGeom prst="ellipse">
            <a:avLst/>
          </a:prstGeom>
          <a:noFill/>
          <a:ln>
            <a:solidFill>
              <a:srgbClr val="68B54B"/>
            </a:solidFill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3201988" y="2543919"/>
            <a:ext cx="766762" cy="766762"/>
          </a:xfrm>
          <a:prstGeom prst="ellipse">
            <a:avLst/>
          </a:prstGeom>
          <a:noFill/>
          <a:ln>
            <a:solidFill>
              <a:srgbClr val="68B54B"/>
            </a:solidFill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4181475" y="3523406"/>
            <a:ext cx="768350" cy="768350"/>
          </a:xfrm>
          <a:prstGeom prst="ellipse">
            <a:avLst/>
          </a:prstGeom>
          <a:noFill/>
          <a:ln>
            <a:solidFill>
              <a:srgbClr val="68B54B"/>
            </a:solidFill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39" name="Freeform 7"/>
          <p:cNvSpPr>
            <a:spLocks/>
          </p:cNvSpPr>
          <p:nvPr/>
        </p:nvSpPr>
        <p:spPr bwMode="auto">
          <a:xfrm>
            <a:off x="2824163" y="1648569"/>
            <a:ext cx="1228725" cy="333375"/>
          </a:xfrm>
          <a:custGeom>
            <a:avLst/>
            <a:gdLst>
              <a:gd name="T0" fmla="*/ 774 w 774"/>
              <a:gd name="T1" fmla="*/ 210 h 210"/>
              <a:gd name="T2" fmla="*/ 389 w 774"/>
              <a:gd name="T3" fmla="*/ 210 h 210"/>
              <a:gd name="T4" fmla="*/ 389 w 774"/>
              <a:gd name="T5" fmla="*/ 0 h 210"/>
              <a:gd name="T6" fmla="*/ 0 w 774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4" h="210">
                <a:moveTo>
                  <a:pt x="774" y="210"/>
                </a:moveTo>
                <a:lnTo>
                  <a:pt x="389" y="210"/>
                </a:lnTo>
                <a:lnTo>
                  <a:pt x="389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rgbClr val="68B54B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0" name="Freeform 8"/>
          <p:cNvSpPr>
            <a:spLocks/>
          </p:cNvSpPr>
          <p:nvPr/>
        </p:nvSpPr>
        <p:spPr bwMode="auto">
          <a:xfrm>
            <a:off x="5570538" y="1648569"/>
            <a:ext cx="568325" cy="765175"/>
          </a:xfrm>
          <a:custGeom>
            <a:avLst/>
            <a:gdLst>
              <a:gd name="T0" fmla="*/ 0 w 358"/>
              <a:gd name="T1" fmla="*/ 482 h 482"/>
              <a:gd name="T2" fmla="*/ 0 w 358"/>
              <a:gd name="T3" fmla="*/ 0 h 482"/>
              <a:gd name="T4" fmla="*/ 358 w 358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8" h="482">
                <a:moveTo>
                  <a:pt x="0" y="482"/>
                </a:moveTo>
                <a:lnTo>
                  <a:pt x="0" y="0"/>
                </a:lnTo>
                <a:lnTo>
                  <a:pt x="358" y="0"/>
                </a:lnTo>
              </a:path>
            </a:pathLst>
          </a:custGeom>
          <a:noFill/>
          <a:ln w="6350" cap="flat" cmpd="sng">
            <a:solidFill>
              <a:srgbClr val="68B54B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1" name="Freeform 9"/>
          <p:cNvSpPr>
            <a:spLocks/>
          </p:cNvSpPr>
          <p:nvPr/>
        </p:nvSpPr>
        <p:spPr bwMode="auto">
          <a:xfrm>
            <a:off x="5078413" y="3594844"/>
            <a:ext cx="1014412" cy="333375"/>
          </a:xfrm>
          <a:custGeom>
            <a:avLst/>
            <a:gdLst>
              <a:gd name="T0" fmla="*/ 0 w 639"/>
              <a:gd name="T1" fmla="*/ 210 h 210"/>
              <a:gd name="T2" fmla="*/ 318 w 639"/>
              <a:gd name="T3" fmla="*/ 210 h 210"/>
              <a:gd name="T4" fmla="*/ 318 w 639"/>
              <a:gd name="T5" fmla="*/ 0 h 210"/>
              <a:gd name="T6" fmla="*/ 639 w 639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9" h="210">
                <a:moveTo>
                  <a:pt x="0" y="210"/>
                </a:moveTo>
                <a:lnTo>
                  <a:pt x="318" y="210"/>
                </a:lnTo>
                <a:lnTo>
                  <a:pt x="318" y="0"/>
                </a:lnTo>
                <a:lnTo>
                  <a:pt x="639" y="0"/>
                </a:lnTo>
              </a:path>
            </a:pathLst>
          </a:custGeom>
          <a:noFill/>
          <a:ln w="6350" cap="flat" cmpd="sng">
            <a:solidFill>
              <a:srgbClr val="68B54B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2" name="Freeform 10"/>
          <p:cNvSpPr>
            <a:spLocks/>
          </p:cNvSpPr>
          <p:nvPr/>
        </p:nvSpPr>
        <p:spPr bwMode="auto">
          <a:xfrm>
            <a:off x="2824163" y="3385294"/>
            <a:ext cx="760412" cy="220662"/>
          </a:xfrm>
          <a:custGeom>
            <a:avLst/>
            <a:gdLst>
              <a:gd name="T0" fmla="*/ 479 w 479"/>
              <a:gd name="T1" fmla="*/ 0 h 139"/>
              <a:gd name="T2" fmla="*/ 479 w 479"/>
              <a:gd name="T3" fmla="*/ 139 h 139"/>
              <a:gd name="T4" fmla="*/ 0 w 479"/>
              <a:gd name="T5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139">
                <a:moveTo>
                  <a:pt x="479" y="0"/>
                </a:moveTo>
                <a:lnTo>
                  <a:pt x="479" y="139"/>
                </a:lnTo>
                <a:lnTo>
                  <a:pt x="0" y="139"/>
                </a:lnTo>
              </a:path>
            </a:pathLst>
          </a:custGeom>
          <a:noFill/>
          <a:ln w="6350" cap="flat" cmpd="sng">
            <a:solidFill>
              <a:srgbClr val="68B54B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3" name="Freeform 11"/>
          <p:cNvSpPr>
            <a:spLocks/>
          </p:cNvSpPr>
          <p:nvPr/>
        </p:nvSpPr>
        <p:spPr bwMode="auto">
          <a:xfrm>
            <a:off x="5005388" y="2863006"/>
            <a:ext cx="68262" cy="136525"/>
          </a:xfrm>
          <a:custGeom>
            <a:avLst/>
            <a:gdLst>
              <a:gd name="T0" fmla="*/ 0 w 43"/>
              <a:gd name="T1" fmla="*/ 0 h 86"/>
              <a:gd name="T2" fmla="*/ 43 w 43"/>
              <a:gd name="T3" fmla="*/ 43 h 86"/>
              <a:gd name="T4" fmla="*/ 0 w 43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0" y="0"/>
                </a:moveTo>
                <a:lnTo>
                  <a:pt x="43" y="43"/>
                </a:lnTo>
                <a:lnTo>
                  <a:pt x="0" y="86"/>
                </a:lnTo>
              </a:path>
            </a:pathLst>
          </a:custGeom>
          <a:noFill/>
          <a:ln w="12700" cap="flat" cmpd="sng">
            <a:solidFill>
              <a:srgbClr val="68B54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4" name="Freeform 12"/>
          <p:cNvSpPr>
            <a:spLocks/>
          </p:cNvSpPr>
          <p:nvPr/>
        </p:nvSpPr>
        <p:spPr bwMode="auto">
          <a:xfrm>
            <a:off x="4057650" y="2863006"/>
            <a:ext cx="68263" cy="136525"/>
          </a:xfrm>
          <a:custGeom>
            <a:avLst/>
            <a:gdLst>
              <a:gd name="T0" fmla="*/ 43 w 43"/>
              <a:gd name="T1" fmla="*/ 86 h 86"/>
              <a:gd name="T2" fmla="*/ 0 w 43"/>
              <a:gd name="T3" fmla="*/ 43 h 86"/>
              <a:gd name="T4" fmla="*/ 43 w 43"/>
              <a:gd name="T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43" y="86"/>
                </a:moveTo>
                <a:lnTo>
                  <a:pt x="0" y="43"/>
                </a:lnTo>
                <a:lnTo>
                  <a:pt x="43" y="0"/>
                </a:lnTo>
              </a:path>
            </a:pathLst>
          </a:custGeom>
          <a:noFill/>
          <a:ln w="12700" cap="flat" cmpd="sng">
            <a:solidFill>
              <a:srgbClr val="68B54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5" name="Freeform 13"/>
          <p:cNvSpPr>
            <a:spLocks/>
          </p:cNvSpPr>
          <p:nvPr/>
        </p:nvSpPr>
        <p:spPr bwMode="auto">
          <a:xfrm>
            <a:off x="4497388" y="3371006"/>
            <a:ext cx="136525" cy="68263"/>
          </a:xfrm>
          <a:custGeom>
            <a:avLst/>
            <a:gdLst>
              <a:gd name="T0" fmla="*/ 86 w 86"/>
              <a:gd name="T1" fmla="*/ 0 h 43"/>
              <a:gd name="T2" fmla="*/ 43 w 86"/>
              <a:gd name="T3" fmla="*/ 43 h 43"/>
              <a:gd name="T4" fmla="*/ 0 w 86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86" y="0"/>
                </a:moveTo>
                <a:lnTo>
                  <a:pt x="43" y="43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68B54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6" name="Freeform 14"/>
          <p:cNvSpPr>
            <a:spLocks/>
          </p:cNvSpPr>
          <p:nvPr/>
        </p:nvSpPr>
        <p:spPr bwMode="auto">
          <a:xfrm>
            <a:off x="4497388" y="2423269"/>
            <a:ext cx="136525" cy="68262"/>
          </a:xfrm>
          <a:custGeom>
            <a:avLst/>
            <a:gdLst>
              <a:gd name="T0" fmla="*/ 0 w 86"/>
              <a:gd name="T1" fmla="*/ 43 h 43"/>
              <a:gd name="T2" fmla="*/ 43 w 86"/>
              <a:gd name="T3" fmla="*/ 0 h 43"/>
              <a:gd name="T4" fmla="*/ 86 w 86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0" y="43"/>
                </a:moveTo>
                <a:lnTo>
                  <a:pt x="43" y="0"/>
                </a:lnTo>
                <a:lnTo>
                  <a:pt x="86" y="43"/>
                </a:lnTo>
              </a:path>
            </a:pathLst>
          </a:custGeom>
          <a:noFill/>
          <a:ln w="12700" cap="flat" cmpd="sng">
            <a:solidFill>
              <a:srgbClr val="68B54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6281738" y="1572369"/>
            <a:ext cx="1512887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600" b="1" dirty="0" smtClean="0">
                <a:solidFill>
                  <a:srgbClr val="92D050"/>
                </a:solidFill>
              </a:rPr>
              <a:t>编码标准</a:t>
            </a:r>
            <a:endParaRPr lang="en-US" altLang="zh-CN" sz="1600" b="1" dirty="0" smtClean="0">
              <a:solidFill>
                <a:srgbClr val="92D050"/>
              </a:solidFill>
            </a:endParaRPr>
          </a:p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HTML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CSS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均以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W3C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为标准，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部分以原生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为准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6281738" y="3513881"/>
            <a:ext cx="15128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600" b="1" dirty="0" smtClean="0">
                <a:solidFill>
                  <a:srgbClr val="92D050"/>
                </a:solidFill>
              </a:rPr>
              <a:t>数据管理</a:t>
            </a:r>
            <a:endParaRPr lang="en-US" altLang="zh-CN" sz="1600" b="1" dirty="0" smtClean="0">
              <a:solidFill>
                <a:srgbClr val="92D050"/>
              </a:solidFill>
            </a:endParaRPr>
          </a:p>
          <a:p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1160463" y="3513881"/>
            <a:ext cx="15128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rgbClr val="92D050"/>
                </a:solidFill>
              </a:rPr>
              <a:t>项目工具</a:t>
            </a:r>
            <a:endParaRPr lang="en-US" altLang="zh-CN" sz="1600" b="1" dirty="0" smtClean="0">
              <a:solidFill>
                <a:srgbClr val="92D050"/>
              </a:solidFill>
            </a:endParaRPr>
          </a:p>
          <a:p>
            <a:pPr algn="r"/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</a:rPr>
              <a:t>WebStorm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160463" y="1569194"/>
            <a:ext cx="15128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rgbClr val="92D050"/>
                </a:solidFill>
              </a:rPr>
              <a:t>项目框架</a:t>
            </a:r>
            <a:endParaRPr lang="en-US" altLang="zh-CN" sz="1600" b="1" dirty="0" smtClean="0">
              <a:solidFill>
                <a:srgbClr val="92D050"/>
              </a:solidFill>
            </a:endParaRPr>
          </a:p>
          <a:p>
            <a:pPr algn="r"/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VUE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51" name="Freeform 19"/>
          <p:cNvSpPr>
            <a:spLocks noEditPoints="1"/>
          </p:cNvSpPr>
          <p:nvPr/>
        </p:nvSpPr>
        <p:spPr bwMode="auto">
          <a:xfrm>
            <a:off x="4437063" y="1812081"/>
            <a:ext cx="279400" cy="285750"/>
          </a:xfrm>
          <a:custGeom>
            <a:avLst/>
            <a:gdLst>
              <a:gd name="T0" fmla="*/ 130 w 136"/>
              <a:gd name="T1" fmla="*/ 33 h 140"/>
              <a:gd name="T2" fmla="*/ 100 w 136"/>
              <a:gd name="T3" fmla="*/ 33 h 140"/>
              <a:gd name="T4" fmla="*/ 100 w 136"/>
              <a:gd name="T5" fmla="*/ 6 h 140"/>
              <a:gd name="T6" fmla="*/ 94 w 136"/>
              <a:gd name="T7" fmla="*/ 0 h 140"/>
              <a:gd name="T8" fmla="*/ 6 w 136"/>
              <a:gd name="T9" fmla="*/ 0 h 140"/>
              <a:gd name="T10" fmla="*/ 0 w 136"/>
              <a:gd name="T11" fmla="*/ 6 h 140"/>
              <a:gd name="T12" fmla="*/ 0 w 136"/>
              <a:gd name="T13" fmla="*/ 35 h 140"/>
              <a:gd name="T14" fmla="*/ 0 w 136"/>
              <a:gd name="T15" fmla="*/ 104 h 140"/>
              <a:gd name="T16" fmla="*/ 0 w 136"/>
              <a:gd name="T17" fmla="*/ 134 h 140"/>
              <a:gd name="T18" fmla="*/ 6 w 136"/>
              <a:gd name="T19" fmla="*/ 140 h 140"/>
              <a:gd name="T20" fmla="*/ 94 w 136"/>
              <a:gd name="T21" fmla="*/ 140 h 140"/>
              <a:gd name="T22" fmla="*/ 130 w 136"/>
              <a:gd name="T23" fmla="*/ 140 h 140"/>
              <a:gd name="T24" fmla="*/ 136 w 136"/>
              <a:gd name="T25" fmla="*/ 134 h 140"/>
              <a:gd name="T26" fmla="*/ 136 w 136"/>
              <a:gd name="T27" fmla="*/ 39 h 140"/>
              <a:gd name="T28" fmla="*/ 130 w 136"/>
              <a:gd name="T29" fmla="*/ 33 h 140"/>
              <a:gd name="T30" fmla="*/ 88 w 136"/>
              <a:gd name="T31" fmla="*/ 128 h 140"/>
              <a:gd name="T32" fmla="*/ 72 w 136"/>
              <a:gd name="T33" fmla="*/ 128 h 140"/>
              <a:gd name="T34" fmla="*/ 72 w 136"/>
              <a:gd name="T35" fmla="*/ 110 h 140"/>
              <a:gd name="T36" fmla="*/ 88 w 136"/>
              <a:gd name="T37" fmla="*/ 110 h 140"/>
              <a:gd name="T38" fmla="*/ 88 w 136"/>
              <a:gd name="T39" fmla="*/ 128 h 140"/>
              <a:gd name="T40" fmla="*/ 60 w 136"/>
              <a:gd name="T41" fmla="*/ 110 h 140"/>
              <a:gd name="T42" fmla="*/ 60 w 136"/>
              <a:gd name="T43" fmla="*/ 128 h 140"/>
              <a:gd name="T44" fmla="*/ 39 w 136"/>
              <a:gd name="T45" fmla="*/ 128 h 140"/>
              <a:gd name="T46" fmla="*/ 39 w 136"/>
              <a:gd name="T47" fmla="*/ 110 h 140"/>
              <a:gd name="T48" fmla="*/ 60 w 136"/>
              <a:gd name="T49" fmla="*/ 110 h 140"/>
              <a:gd name="T50" fmla="*/ 12 w 136"/>
              <a:gd name="T51" fmla="*/ 98 h 140"/>
              <a:gd name="T52" fmla="*/ 12 w 136"/>
              <a:gd name="T53" fmla="*/ 41 h 140"/>
              <a:gd name="T54" fmla="*/ 88 w 136"/>
              <a:gd name="T55" fmla="*/ 41 h 140"/>
              <a:gd name="T56" fmla="*/ 88 w 136"/>
              <a:gd name="T57" fmla="*/ 98 h 140"/>
              <a:gd name="T58" fmla="*/ 12 w 136"/>
              <a:gd name="T59" fmla="*/ 98 h 140"/>
              <a:gd name="T60" fmla="*/ 39 w 136"/>
              <a:gd name="T61" fmla="*/ 29 h 140"/>
              <a:gd name="T62" fmla="*/ 39 w 136"/>
              <a:gd name="T63" fmla="*/ 12 h 140"/>
              <a:gd name="T64" fmla="*/ 60 w 136"/>
              <a:gd name="T65" fmla="*/ 12 h 140"/>
              <a:gd name="T66" fmla="*/ 60 w 136"/>
              <a:gd name="T67" fmla="*/ 29 h 140"/>
              <a:gd name="T68" fmla="*/ 39 w 136"/>
              <a:gd name="T69" fmla="*/ 29 h 140"/>
              <a:gd name="T70" fmla="*/ 88 w 136"/>
              <a:gd name="T71" fmla="*/ 29 h 140"/>
              <a:gd name="T72" fmla="*/ 72 w 136"/>
              <a:gd name="T73" fmla="*/ 29 h 140"/>
              <a:gd name="T74" fmla="*/ 72 w 136"/>
              <a:gd name="T75" fmla="*/ 12 h 140"/>
              <a:gd name="T76" fmla="*/ 88 w 136"/>
              <a:gd name="T77" fmla="*/ 12 h 140"/>
              <a:gd name="T78" fmla="*/ 88 w 136"/>
              <a:gd name="T79" fmla="*/ 29 h 140"/>
              <a:gd name="T80" fmla="*/ 12 w 136"/>
              <a:gd name="T81" fmla="*/ 12 h 140"/>
              <a:gd name="T82" fmla="*/ 27 w 136"/>
              <a:gd name="T83" fmla="*/ 12 h 140"/>
              <a:gd name="T84" fmla="*/ 27 w 136"/>
              <a:gd name="T85" fmla="*/ 29 h 140"/>
              <a:gd name="T86" fmla="*/ 12 w 136"/>
              <a:gd name="T87" fmla="*/ 29 h 140"/>
              <a:gd name="T88" fmla="*/ 12 w 136"/>
              <a:gd name="T89" fmla="*/ 12 h 140"/>
              <a:gd name="T90" fmla="*/ 12 w 136"/>
              <a:gd name="T91" fmla="*/ 110 h 140"/>
              <a:gd name="T92" fmla="*/ 27 w 136"/>
              <a:gd name="T93" fmla="*/ 110 h 140"/>
              <a:gd name="T94" fmla="*/ 27 w 136"/>
              <a:gd name="T95" fmla="*/ 128 h 140"/>
              <a:gd name="T96" fmla="*/ 12 w 136"/>
              <a:gd name="T97" fmla="*/ 128 h 140"/>
              <a:gd name="T98" fmla="*/ 12 w 136"/>
              <a:gd name="T99" fmla="*/ 110 h 140"/>
              <a:gd name="T100" fmla="*/ 124 w 136"/>
              <a:gd name="T101" fmla="*/ 128 h 140"/>
              <a:gd name="T102" fmla="*/ 100 w 136"/>
              <a:gd name="T103" fmla="*/ 128 h 140"/>
              <a:gd name="T104" fmla="*/ 100 w 136"/>
              <a:gd name="T105" fmla="*/ 104 h 140"/>
              <a:gd name="T106" fmla="*/ 100 w 136"/>
              <a:gd name="T107" fmla="*/ 45 h 140"/>
              <a:gd name="T108" fmla="*/ 124 w 136"/>
              <a:gd name="T109" fmla="*/ 45 h 140"/>
              <a:gd name="T110" fmla="*/ 124 w 136"/>
              <a:gd name="T111" fmla="*/ 12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6" h="140">
                <a:moveTo>
                  <a:pt x="130" y="33"/>
                </a:moveTo>
                <a:cubicBezTo>
                  <a:pt x="100" y="33"/>
                  <a:pt x="100" y="33"/>
                  <a:pt x="100" y="33"/>
                </a:cubicBezTo>
                <a:cubicBezTo>
                  <a:pt x="100" y="6"/>
                  <a:pt x="100" y="6"/>
                  <a:pt x="100" y="6"/>
                </a:cubicBezTo>
                <a:cubicBezTo>
                  <a:pt x="100" y="2"/>
                  <a:pt x="97" y="0"/>
                  <a:pt x="94" y="0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2"/>
                  <a:pt x="0" y="6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7"/>
                  <a:pt x="2" y="140"/>
                  <a:pt x="6" y="140"/>
                </a:cubicBezTo>
                <a:cubicBezTo>
                  <a:pt x="94" y="140"/>
                  <a:pt x="94" y="140"/>
                  <a:pt x="94" y="140"/>
                </a:cubicBezTo>
                <a:cubicBezTo>
                  <a:pt x="130" y="140"/>
                  <a:pt x="130" y="140"/>
                  <a:pt x="130" y="140"/>
                </a:cubicBezTo>
                <a:cubicBezTo>
                  <a:pt x="134" y="140"/>
                  <a:pt x="136" y="137"/>
                  <a:pt x="136" y="134"/>
                </a:cubicBezTo>
                <a:cubicBezTo>
                  <a:pt x="136" y="39"/>
                  <a:pt x="136" y="39"/>
                  <a:pt x="136" y="39"/>
                </a:cubicBezTo>
                <a:cubicBezTo>
                  <a:pt x="136" y="36"/>
                  <a:pt x="134" y="33"/>
                  <a:pt x="130" y="33"/>
                </a:cubicBezTo>
                <a:close/>
                <a:moveTo>
                  <a:pt x="88" y="128"/>
                </a:moveTo>
                <a:cubicBezTo>
                  <a:pt x="72" y="128"/>
                  <a:pt x="72" y="128"/>
                  <a:pt x="72" y="128"/>
                </a:cubicBezTo>
                <a:cubicBezTo>
                  <a:pt x="72" y="110"/>
                  <a:pt x="72" y="110"/>
                  <a:pt x="72" y="110"/>
                </a:cubicBezTo>
                <a:cubicBezTo>
                  <a:pt x="88" y="110"/>
                  <a:pt x="88" y="110"/>
                  <a:pt x="88" y="110"/>
                </a:cubicBezTo>
                <a:lnTo>
                  <a:pt x="88" y="128"/>
                </a:lnTo>
                <a:close/>
                <a:moveTo>
                  <a:pt x="60" y="110"/>
                </a:moveTo>
                <a:cubicBezTo>
                  <a:pt x="60" y="128"/>
                  <a:pt x="60" y="128"/>
                  <a:pt x="60" y="128"/>
                </a:cubicBezTo>
                <a:cubicBezTo>
                  <a:pt x="39" y="128"/>
                  <a:pt x="39" y="128"/>
                  <a:pt x="39" y="128"/>
                </a:cubicBezTo>
                <a:cubicBezTo>
                  <a:pt x="39" y="110"/>
                  <a:pt x="39" y="110"/>
                  <a:pt x="39" y="110"/>
                </a:cubicBezTo>
                <a:lnTo>
                  <a:pt x="60" y="110"/>
                </a:lnTo>
                <a:close/>
                <a:moveTo>
                  <a:pt x="12" y="98"/>
                </a:moveTo>
                <a:cubicBezTo>
                  <a:pt x="12" y="41"/>
                  <a:pt x="12" y="41"/>
                  <a:pt x="12" y="41"/>
                </a:cubicBezTo>
                <a:cubicBezTo>
                  <a:pt x="88" y="41"/>
                  <a:pt x="88" y="41"/>
                  <a:pt x="88" y="41"/>
                </a:cubicBezTo>
                <a:cubicBezTo>
                  <a:pt x="88" y="98"/>
                  <a:pt x="88" y="98"/>
                  <a:pt x="88" y="98"/>
                </a:cubicBezTo>
                <a:lnTo>
                  <a:pt x="12" y="98"/>
                </a:lnTo>
                <a:close/>
                <a:moveTo>
                  <a:pt x="39" y="29"/>
                </a:moveTo>
                <a:cubicBezTo>
                  <a:pt x="39" y="12"/>
                  <a:pt x="39" y="12"/>
                  <a:pt x="39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29"/>
                  <a:pt x="60" y="29"/>
                  <a:pt x="60" y="29"/>
                </a:cubicBezTo>
                <a:lnTo>
                  <a:pt x="39" y="29"/>
                </a:lnTo>
                <a:close/>
                <a:moveTo>
                  <a:pt x="88" y="29"/>
                </a:moveTo>
                <a:cubicBezTo>
                  <a:pt x="72" y="29"/>
                  <a:pt x="72" y="29"/>
                  <a:pt x="72" y="29"/>
                </a:cubicBezTo>
                <a:cubicBezTo>
                  <a:pt x="72" y="12"/>
                  <a:pt x="72" y="12"/>
                  <a:pt x="72" y="12"/>
                </a:cubicBezTo>
                <a:cubicBezTo>
                  <a:pt x="88" y="12"/>
                  <a:pt x="88" y="12"/>
                  <a:pt x="88" y="12"/>
                </a:cubicBezTo>
                <a:lnTo>
                  <a:pt x="88" y="29"/>
                </a:lnTo>
                <a:close/>
                <a:moveTo>
                  <a:pt x="12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29"/>
                  <a:pt x="27" y="29"/>
                  <a:pt x="27" y="29"/>
                </a:cubicBezTo>
                <a:cubicBezTo>
                  <a:pt x="12" y="29"/>
                  <a:pt x="12" y="29"/>
                  <a:pt x="12" y="29"/>
                </a:cubicBezTo>
                <a:lnTo>
                  <a:pt x="12" y="12"/>
                </a:lnTo>
                <a:close/>
                <a:moveTo>
                  <a:pt x="12" y="110"/>
                </a:moveTo>
                <a:cubicBezTo>
                  <a:pt x="27" y="110"/>
                  <a:pt x="27" y="110"/>
                  <a:pt x="27" y="110"/>
                </a:cubicBezTo>
                <a:cubicBezTo>
                  <a:pt x="27" y="128"/>
                  <a:pt x="27" y="128"/>
                  <a:pt x="27" y="128"/>
                </a:cubicBezTo>
                <a:cubicBezTo>
                  <a:pt x="12" y="128"/>
                  <a:pt x="12" y="128"/>
                  <a:pt x="12" y="128"/>
                </a:cubicBezTo>
                <a:lnTo>
                  <a:pt x="12" y="110"/>
                </a:lnTo>
                <a:close/>
                <a:moveTo>
                  <a:pt x="124" y="128"/>
                </a:moveTo>
                <a:cubicBezTo>
                  <a:pt x="100" y="128"/>
                  <a:pt x="100" y="128"/>
                  <a:pt x="100" y="128"/>
                </a:cubicBezTo>
                <a:cubicBezTo>
                  <a:pt x="100" y="104"/>
                  <a:pt x="100" y="104"/>
                  <a:pt x="100" y="104"/>
                </a:cubicBezTo>
                <a:cubicBezTo>
                  <a:pt x="100" y="45"/>
                  <a:pt x="100" y="45"/>
                  <a:pt x="100" y="45"/>
                </a:cubicBezTo>
                <a:cubicBezTo>
                  <a:pt x="124" y="45"/>
                  <a:pt x="124" y="45"/>
                  <a:pt x="124" y="45"/>
                </a:cubicBezTo>
                <a:lnTo>
                  <a:pt x="124" y="128"/>
                </a:lnTo>
                <a:close/>
              </a:path>
            </a:pathLst>
          </a:custGeom>
          <a:solidFill>
            <a:srgbClr val="68B54B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8452" name="Group 20"/>
          <p:cNvGrpSpPr>
            <a:grpSpLocks/>
          </p:cNvGrpSpPr>
          <p:nvPr/>
        </p:nvGrpSpPr>
        <p:grpSpPr bwMode="auto">
          <a:xfrm>
            <a:off x="3424238" y="2758231"/>
            <a:ext cx="352425" cy="358775"/>
            <a:chOff x="0" y="0"/>
            <a:chExt cx="276" cy="281"/>
          </a:xfrm>
          <a:solidFill>
            <a:srgbClr val="68B54B"/>
          </a:solidFill>
        </p:grpSpPr>
        <p:sp>
          <p:nvSpPr>
            <p:cNvPr id="18453" name="Freeform 21"/>
            <p:cNvSpPr>
              <a:spLocks/>
            </p:cNvSpPr>
            <p:nvPr/>
          </p:nvSpPr>
          <p:spPr bwMode="auto">
            <a:xfrm>
              <a:off x="0" y="0"/>
              <a:ext cx="276" cy="203"/>
            </a:xfrm>
            <a:custGeom>
              <a:avLst/>
              <a:gdLst>
                <a:gd name="T0" fmla="*/ 106 w 138"/>
                <a:gd name="T1" fmla="*/ 37 h 101"/>
                <a:gd name="T2" fmla="*/ 100 w 138"/>
                <a:gd name="T3" fmla="*/ 38 h 101"/>
                <a:gd name="T4" fmla="*/ 100 w 138"/>
                <a:gd name="T5" fmla="*/ 35 h 101"/>
                <a:gd name="T6" fmla="*/ 66 w 138"/>
                <a:gd name="T7" fmla="*/ 0 h 101"/>
                <a:gd name="T8" fmla="*/ 32 w 138"/>
                <a:gd name="T9" fmla="*/ 29 h 101"/>
                <a:gd name="T10" fmla="*/ 22 w 138"/>
                <a:gd name="T11" fmla="*/ 30 h 101"/>
                <a:gd name="T12" fmla="*/ 22 w 138"/>
                <a:gd name="T13" fmla="*/ 30 h 101"/>
                <a:gd name="T14" fmla="*/ 8 w 138"/>
                <a:gd name="T15" fmla="*/ 51 h 101"/>
                <a:gd name="T16" fmla="*/ 10 w 138"/>
                <a:gd name="T17" fmla="*/ 60 h 101"/>
                <a:gd name="T18" fmla="*/ 0 w 138"/>
                <a:gd name="T19" fmla="*/ 79 h 101"/>
                <a:gd name="T20" fmla="*/ 22 w 138"/>
                <a:gd name="T21" fmla="*/ 101 h 101"/>
                <a:gd name="T22" fmla="*/ 45 w 138"/>
                <a:gd name="T23" fmla="*/ 101 h 101"/>
                <a:gd name="T24" fmla="*/ 51 w 138"/>
                <a:gd name="T25" fmla="*/ 95 h 101"/>
                <a:gd name="T26" fmla="*/ 45 w 138"/>
                <a:gd name="T27" fmla="*/ 89 h 101"/>
                <a:gd name="T28" fmla="*/ 22 w 138"/>
                <a:gd name="T29" fmla="*/ 89 h 101"/>
                <a:gd name="T30" fmla="*/ 12 w 138"/>
                <a:gd name="T31" fmla="*/ 79 h 101"/>
                <a:gd name="T32" fmla="*/ 20 w 138"/>
                <a:gd name="T33" fmla="*/ 69 h 101"/>
                <a:gd name="T34" fmla="*/ 25 w 138"/>
                <a:gd name="T35" fmla="*/ 65 h 101"/>
                <a:gd name="T36" fmla="*/ 23 w 138"/>
                <a:gd name="T37" fmla="*/ 58 h 101"/>
                <a:gd name="T38" fmla="*/ 20 w 138"/>
                <a:gd name="T39" fmla="*/ 51 h 101"/>
                <a:gd name="T40" fmla="*/ 26 w 138"/>
                <a:gd name="T41" fmla="*/ 41 h 101"/>
                <a:gd name="T42" fmla="*/ 26 w 138"/>
                <a:gd name="T43" fmla="*/ 41 h 101"/>
                <a:gd name="T44" fmla="*/ 35 w 138"/>
                <a:gd name="T45" fmla="*/ 42 h 101"/>
                <a:gd name="T46" fmla="*/ 41 w 138"/>
                <a:gd name="T47" fmla="*/ 42 h 101"/>
                <a:gd name="T48" fmla="*/ 43 w 138"/>
                <a:gd name="T49" fmla="*/ 36 h 101"/>
                <a:gd name="T50" fmla="*/ 43 w 138"/>
                <a:gd name="T51" fmla="*/ 35 h 101"/>
                <a:gd name="T52" fmla="*/ 43 w 138"/>
                <a:gd name="T53" fmla="*/ 35 h 101"/>
                <a:gd name="T54" fmla="*/ 66 w 138"/>
                <a:gd name="T55" fmla="*/ 12 h 101"/>
                <a:gd name="T56" fmla="*/ 88 w 138"/>
                <a:gd name="T57" fmla="*/ 35 h 101"/>
                <a:gd name="T58" fmla="*/ 84 w 138"/>
                <a:gd name="T59" fmla="*/ 46 h 101"/>
                <a:gd name="T60" fmla="*/ 86 w 138"/>
                <a:gd name="T61" fmla="*/ 54 h 101"/>
                <a:gd name="T62" fmla="*/ 93 w 138"/>
                <a:gd name="T63" fmla="*/ 54 h 101"/>
                <a:gd name="T64" fmla="*/ 106 w 138"/>
                <a:gd name="T65" fmla="*/ 49 h 101"/>
                <a:gd name="T66" fmla="*/ 126 w 138"/>
                <a:gd name="T67" fmla="*/ 69 h 101"/>
                <a:gd name="T68" fmla="*/ 106 w 138"/>
                <a:gd name="T69" fmla="*/ 89 h 101"/>
                <a:gd name="T70" fmla="*/ 93 w 138"/>
                <a:gd name="T71" fmla="*/ 89 h 101"/>
                <a:gd name="T72" fmla="*/ 87 w 138"/>
                <a:gd name="T73" fmla="*/ 95 h 101"/>
                <a:gd name="T74" fmla="*/ 93 w 138"/>
                <a:gd name="T75" fmla="*/ 101 h 101"/>
                <a:gd name="T76" fmla="*/ 106 w 138"/>
                <a:gd name="T77" fmla="*/ 101 h 101"/>
                <a:gd name="T78" fmla="*/ 138 w 138"/>
                <a:gd name="T79" fmla="*/ 69 h 101"/>
                <a:gd name="T80" fmla="*/ 106 w 138"/>
                <a:gd name="T81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01">
                  <a:moveTo>
                    <a:pt x="106" y="37"/>
                  </a:moveTo>
                  <a:cubicBezTo>
                    <a:pt x="104" y="37"/>
                    <a:pt x="102" y="37"/>
                    <a:pt x="100" y="38"/>
                  </a:cubicBezTo>
                  <a:cubicBezTo>
                    <a:pt x="100" y="37"/>
                    <a:pt x="100" y="36"/>
                    <a:pt x="100" y="35"/>
                  </a:cubicBezTo>
                  <a:cubicBezTo>
                    <a:pt x="100" y="16"/>
                    <a:pt x="84" y="0"/>
                    <a:pt x="66" y="0"/>
                  </a:cubicBezTo>
                  <a:cubicBezTo>
                    <a:pt x="49" y="0"/>
                    <a:pt x="35" y="13"/>
                    <a:pt x="32" y="29"/>
                  </a:cubicBezTo>
                  <a:cubicBezTo>
                    <a:pt x="28" y="28"/>
                    <a:pt x="25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3" y="33"/>
                    <a:pt x="8" y="42"/>
                    <a:pt x="8" y="51"/>
                  </a:cubicBezTo>
                  <a:cubicBezTo>
                    <a:pt x="8" y="54"/>
                    <a:pt x="8" y="57"/>
                    <a:pt x="10" y="60"/>
                  </a:cubicBezTo>
                  <a:cubicBezTo>
                    <a:pt x="4" y="64"/>
                    <a:pt x="0" y="71"/>
                    <a:pt x="0" y="79"/>
                  </a:cubicBezTo>
                  <a:cubicBezTo>
                    <a:pt x="0" y="91"/>
                    <a:pt x="10" y="101"/>
                    <a:pt x="2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8" y="101"/>
                    <a:pt x="51" y="98"/>
                    <a:pt x="51" y="95"/>
                  </a:cubicBezTo>
                  <a:cubicBezTo>
                    <a:pt x="51" y="92"/>
                    <a:pt x="48" y="89"/>
                    <a:pt x="45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9"/>
                    <a:pt x="12" y="84"/>
                    <a:pt x="12" y="79"/>
                  </a:cubicBezTo>
                  <a:cubicBezTo>
                    <a:pt x="12" y="74"/>
                    <a:pt x="16" y="70"/>
                    <a:pt x="20" y="69"/>
                  </a:cubicBezTo>
                  <a:cubicBezTo>
                    <a:pt x="23" y="69"/>
                    <a:pt x="25" y="67"/>
                    <a:pt x="25" y="65"/>
                  </a:cubicBezTo>
                  <a:cubicBezTo>
                    <a:pt x="26" y="62"/>
                    <a:pt x="25" y="60"/>
                    <a:pt x="23" y="58"/>
                  </a:cubicBezTo>
                  <a:cubicBezTo>
                    <a:pt x="21" y="57"/>
                    <a:pt x="20" y="54"/>
                    <a:pt x="20" y="51"/>
                  </a:cubicBezTo>
                  <a:cubicBezTo>
                    <a:pt x="20" y="47"/>
                    <a:pt x="22" y="43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40"/>
                    <a:pt x="32" y="40"/>
                    <a:pt x="35" y="42"/>
                  </a:cubicBezTo>
                  <a:cubicBezTo>
                    <a:pt x="36" y="43"/>
                    <a:pt x="39" y="43"/>
                    <a:pt x="41" y="42"/>
                  </a:cubicBezTo>
                  <a:cubicBezTo>
                    <a:pt x="43" y="41"/>
                    <a:pt x="44" y="39"/>
                    <a:pt x="43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2"/>
                    <a:pt x="53" y="12"/>
                    <a:pt x="66" y="12"/>
                  </a:cubicBezTo>
                  <a:cubicBezTo>
                    <a:pt x="78" y="12"/>
                    <a:pt x="88" y="22"/>
                    <a:pt x="88" y="35"/>
                  </a:cubicBezTo>
                  <a:cubicBezTo>
                    <a:pt x="88" y="39"/>
                    <a:pt x="87" y="43"/>
                    <a:pt x="84" y="46"/>
                  </a:cubicBezTo>
                  <a:cubicBezTo>
                    <a:pt x="83" y="49"/>
                    <a:pt x="83" y="52"/>
                    <a:pt x="86" y="54"/>
                  </a:cubicBezTo>
                  <a:cubicBezTo>
                    <a:pt x="88" y="56"/>
                    <a:pt x="91" y="56"/>
                    <a:pt x="93" y="54"/>
                  </a:cubicBezTo>
                  <a:cubicBezTo>
                    <a:pt x="96" y="52"/>
                    <a:pt x="100" y="49"/>
                    <a:pt x="106" y="49"/>
                  </a:cubicBezTo>
                  <a:cubicBezTo>
                    <a:pt x="117" y="49"/>
                    <a:pt x="126" y="58"/>
                    <a:pt x="126" y="69"/>
                  </a:cubicBezTo>
                  <a:cubicBezTo>
                    <a:pt x="126" y="80"/>
                    <a:pt x="117" y="89"/>
                    <a:pt x="106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0" y="89"/>
                    <a:pt x="87" y="92"/>
                    <a:pt x="87" y="95"/>
                  </a:cubicBezTo>
                  <a:cubicBezTo>
                    <a:pt x="87" y="98"/>
                    <a:pt x="90" y="101"/>
                    <a:pt x="93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24" y="101"/>
                    <a:pt x="138" y="87"/>
                    <a:pt x="138" y="69"/>
                  </a:cubicBezTo>
                  <a:cubicBezTo>
                    <a:pt x="138" y="51"/>
                    <a:pt x="124" y="37"/>
                    <a:pt x="10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54" name="Freeform 22"/>
            <p:cNvSpPr>
              <a:spLocks/>
            </p:cNvSpPr>
            <p:nvPr/>
          </p:nvSpPr>
          <p:spPr bwMode="auto">
            <a:xfrm>
              <a:off x="84" y="115"/>
              <a:ext cx="108" cy="166"/>
            </a:xfrm>
            <a:custGeom>
              <a:avLst/>
              <a:gdLst>
                <a:gd name="T0" fmla="*/ 43 w 54"/>
                <a:gd name="T1" fmla="*/ 53 h 83"/>
                <a:gd name="T2" fmla="*/ 33 w 54"/>
                <a:gd name="T3" fmla="*/ 63 h 83"/>
                <a:gd name="T4" fmla="*/ 33 w 54"/>
                <a:gd name="T5" fmla="*/ 6 h 83"/>
                <a:gd name="T6" fmla="*/ 27 w 54"/>
                <a:gd name="T7" fmla="*/ 0 h 83"/>
                <a:gd name="T8" fmla="*/ 21 w 54"/>
                <a:gd name="T9" fmla="*/ 6 h 83"/>
                <a:gd name="T10" fmla="*/ 21 w 54"/>
                <a:gd name="T11" fmla="*/ 63 h 83"/>
                <a:gd name="T12" fmla="*/ 11 w 54"/>
                <a:gd name="T13" fmla="*/ 53 h 83"/>
                <a:gd name="T14" fmla="*/ 2 w 54"/>
                <a:gd name="T15" fmla="*/ 53 h 83"/>
                <a:gd name="T16" fmla="*/ 2 w 54"/>
                <a:gd name="T17" fmla="*/ 61 h 83"/>
                <a:gd name="T18" fmla="*/ 23 w 54"/>
                <a:gd name="T19" fmla="*/ 82 h 83"/>
                <a:gd name="T20" fmla="*/ 27 w 54"/>
                <a:gd name="T21" fmla="*/ 83 h 83"/>
                <a:gd name="T22" fmla="*/ 31 w 54"/>
                <a:gd name="T23" fmla="*/ 82 h 83"/>
                <a:gd name="T24" fmla="*/ 52 w 54"/>
                <a:gd name="T25" fmla="*/ 61 h 83"/>
                <a:gd name="T26" fmla="*/ 52 w 54"/>
                <a:gd name="T27" fmla="*/ 53 h 83"/>
                <a:gd name="T28" fmla="*/ 43 w 54"/>
                <a:gd name="T29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83">
                  <a:moveTo>
                    <a:pt x="43" y="53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24" y="0"/>
                    <a:pt x="21" y="2"/>
                    <a:pt x="21" y="6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50"/>
                    <a:pt x="5" y="50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3"/>
                    <a:pt x="25" y="83"/>
                    <a:pt x="27" y="83"/>
                  </a:cubicBezTo>
                  <a:cubicBezTo>
                    <a:pt x="28" y="83"/>
                    <a:pt x="30" y="83"/>
                    <a:pt x="31" y="8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4" y="59"/>
                    <a:pt x="54" y="55"/>
                    <a:pt x="52" y="53"/>
                  </a:cubicBezTo>
                  <a:cubicBezTo>
                    <a:pt x="49" y="50"/>
                    <a:pt x="45" y="50"/>
                    <a:pt x="43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455" name="Freeform 23"/>
          <p:cNvSpPr>
            <a:spLocks noEditPoints="1"/>
          </p:cNvSpPr>
          <p:nvPr/>
        </p:nvSpPr>
        <p:spPr bwMode="auto">
          <a:xfrm>
            <a:off x="4416425" y="3756769"/>
            <a:ext cx="311150" cy="330200"/>
          </a:xfrm>
          <a:custGeom>
            <a:avLst/>
            <a:gdLst>
              <a:gd name="T0" fmla="*/ 111 w 132"/>
              <a:gd name="T1" fmla="*/ 56 h 140"/>
              <a:gd name="T2" fmla="*/ 103 w 132"/>
              <a:gd name="T3" fmla="*/ 56 h 140"/>
              <a:gd name="T4" fmla="*/ 103 w 132"/>
              <a:gd name="T5" fmla="*/ 37 h 140"/>
              <a:gd name="T6" fmla="*/ 66 w 132"/>
              <a:gd name="T7" fmla="*/ 0 h 140"/>
              <a:gd name="T8" fmla="*/ 29 w 132"/>
              <a:gd name="T9" fmla="*/ 37 h 140"/>
              <a:gd name="T10" fmla="*/ 29 w 132"/>
              <a:gd name="T11" fmla="*/ 55 h 140"/>
              <a:gd name="T12" fmla="*/ 21 w 132"/>
              <a:gd name="T13" fmla="*/ 55 h 140"/>
              <a:gd name="T14" fmla="*/ 0 w 132"/>
              <a:gd name="T15" fmla="*/ 76 h 140"/>
              <a:gd name="T16" fmla="*/ 21 w 132"/>
              <a:gd name="T17" fmla="*/ 97 h 140"/>
              <a:gd name="T18" fmla="*/ 41 w 132"/>
              <a:gd name="T19" fmla="*/ 97 h 140"/>
              <a:gd name="T20" fmla="*/ 41 w 132"/>
              <a:gd name="T21" fmla="*/ 57 h 140"/>
              <a:gd name="T22" fmla="*/ 41 w 132"/>
              <a:gd name="T23" fmla="*/ 55 h 140"/>
              <a:gd name="T24" fmla="*/ 41 w 132"/>
              <a:gd name="T25" fmla="*/ 37 h 140"/>
              <a:gd name="T26" fmla="*/ 66 w 132"/>
              <a:gd name="T27" fmla="*/ 12 h 140"/>
              <a:gd name="T28" fmla="*/ 91 w 132"/>
              <a:gd name="T29" fmla="*/ 37 h 140"/>
              <a:gd name="T30" fmla="*/ 91 w 132"/>
              <a:gd name="T31" fmla="*/ 56 h 140"/>
              <a:gd name="T32" fmla="*/ 91 w 132"/>
              <a:gd name="T33" fmla="*/ 59 h 140"/>
              <a:gd name="T34" fmla="*/ 91 w 132"/>
              <a:gd name="T35" fmla="*/ 92 h 140"/>
              <a:gd name="T36" fmla="*/ 91 w 132"/>
              <a:gd name="T37" fmla="*/ 98 h 140"/>
              <a:gd name="T38" fmla="*/ 91 w 132"/>
              <a:gd name="T39" fmla="*/ 109 h 140"/>
              <a:gd name="T40" fmla="*/ 81 w 132"/>
              <a:gd name="T41" fmla="*/ 119 h 140"/>
              <a:gd name="T42" fmla="*/ 79 w 132"/>
              <a:gd name="T43" fmla="*/ 119 h 140"/>
              <a:gd name="T44" fmla="*/ 66 w 132"/>
              <a:gd name="T45" fmla="*/ 110 h 140"/>
              <a:gd name="T46" fmla="*/ 51 w 132"/>
              <a:gd name="T47" fmla="*/ 125 h 140"/>
              <a:gd name="T48" fmla="*/ 66 w 132"/>
              <a:gd name="T49" fmla="*/ 140 h 140"/>
              <a:gd name="T50" fmla="*/ 79 w 132"/>
              <a:gd name="T51" fmla="*/ 131 h 140"/>
              <a:gd name="T52" fmla="*/ 81 w 132"/>
              <a:gd name="T53" fmla="*/ 131 h 140"/>
              <a:gd name="T54" fmla="*/ 103 w 132"/>
              <a:gd name="T55" fmla="*/ 109 h 140"/>
              <a:gd name="T56" fmla="*/ 103 w 132"/>
              <a:gd name="T57" fmla="*/ 98 h 140"/>
              <a:gd name="T58" fmla="*/ 111 w 132"/>
              <a:gd name="T59" fmla="*/ 98 h 140"/>
              <a:gd name="T60" fmla="*/ 132 w 132"/>
              <a:gd name="T61" fmla="*/ 77 h 140"/>
              <a:gd name="T62" fmla="*/ 111 w 132"/>
              <a:gd name="T63" fmla="*/ 56 h 140"/>
              <a:gd name="T64" fmla="*/ 29 w 132"/>
              <a:gd name="T65" fmla="*/ 85 h 140"/>
              <a:gd name="T66" fmla="*/ 21 w 132"/>
              <a:gd name="T67" fmla="*/ 85 h 140"/>
              <a:gd name="T68" fmla="*/ 12 w 132"/>
              <a:gd name="T69" fmla="*/ 76 h 140"/>
              <a:gd name="T70" fmla="*/ 21 w 132"/>
              <a:gd name="T71" fmla="*/ 67 h 140"/>
              <a:gd name="T72" fmla="*/ 29 w 132"/>
              <a:gd name="T73" fmla="*/ 67 h 140"/>
              <a:gd name="T74" fmla="*/ 29 w 132"/>
              <a:gd name="T75" fmla="*/ 85 h 140"/>
              <a:gd name="T76" fmla="*/ 111 w 132"/>
              <a:gd name="T77" fmla="*/ 86 h 140"/>
              <a:gd name="T78" fmla="*/ 103 w 132"/>
              <a:gd name="T79" fmla="*/ 86 h 140"/>
              <a:gd name="T80" fmla="*/ 103 w 132"/>
              <a:gd name="T81" fmla="*/ 68 h 140"/>
              <a:gd name="T82" fmla="*/ 111 w 132"/>
              <a:gd name="T83" fmla="*/ 68 h 140"/>
              <a:gd name="T84" fmla="*/ 120 w 132"/>
              <a:gd name="T85" fmla="*/ 77 h 140"/>
              <a:gd name="T86" fmla="*/ 111 w 132"/>
              <a:gd name="T87" fmla="*/ 86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2" h="140">
                <a:moveTo>
                  <a:pt x="111" y="56"/>
                </a:moveTo>
                <a:cubicBezTo>
                  <a:pt x="103" y="56"/>
                  <a:pt x="103" y="56"/>
                  <a:pt x="103" y="56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103" y="16"/>
                  <a:pt x="86" y="0"/>
                  <a:pt x="66" y="0"/>
                </a:cubicBezTo>
                <a:cubicBezTo>
                  <a:pt x="46" y="0"/>
                  <a:pt x="29" y="16"/>
                  <a:pt x="29" y="37"/>
                </a:cubicBezTo>
                <a:cubicBezTo>
                  <a:pt x="29" y="55"/>
                  <a:pt x="29" y="55"/>
                  <a:pt x="29" y="55"/>
                </a:cubicBezTo>
                <a:cubicBezTo>
                  <a:pt x="21" y="55"/>
                  <a:pt x="21" y="55"/>
                  <a:pt x="21" y="55"/>
                </a:cubicBezTo>
                <a:cubicBezTo>
                  <a:pt x="9" y="55"/>
                  <a:pt x="0" y="65"/>
                  <a:pt x="0" y="76"/>
                </a:cubicBezTo>
                <a:cubicBezTo>
                  <a:pt x="0" y="88"/>
                  <a:pt x="9" y="97"/>
                  <a:pt x="21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55"/>
                  <a:pt x="41" y="55"/>
                  <a:pt x="41" y="55"/>
                </a:cubicBezTo>
                <a:cubicBezTo>
                  <a:pt x="41" y="37"/>
                  <a:pt x="41" y="37"/>
                  <a:pt x="41" y="37"/>
                </a:cubicBezTo>
                <a:cubicBezTo>
                  <a:pt x="41" y="23"/>
                  <a:pt x="52" y="12"/>
                  <a:pt x="66" y="12"/>
                </a:cubicBezTo>
                <a:cubicBezTo>
                  <a:pt x="80" y="12"/>
                  <a:pt x="91" y="23"/>
                  <a:pt x="91" y="37"/>
                </a:cubicBezTo>
                <a:cubicBezTo>
                  <a:pt x="91" y="56"/>
                  <a:pt x="91" y="56"/>
                  <a:pt x="91" y="56"/>
                </a:cubicBezTo>
                <a:cubicBezTo>
                  <a:pt x="91" y="59"/>
                  <a:pt x="91" y="59"/>
                  <a:pt x="91" y="59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98"/>
                  <a:pt x="91" y="98"/>
                  <a:pt x="91" y="98"/>
                </a:cubicBezTo>
                <a:cubicBezTo>
                  <a:pt x="91" y="109"/>
                  <a:pt x="91" y="109"/>
                  <a:pt x="91" y="109"/>
                </a:cubicBezTo>
                <a:cubicBezTo>
                  <a:pt x="91" y="114"/>
                  <a:pt x="86" y="119"/>
                  <a:pt x="81" y="119"/>
                </a:cubicBezTo>
                <a:cubicBezTo>
                  <a:pt x="79" y="119"/>
                  <a:pt x="79" y="119"/>
                  <a:pt x="79" y="119"/>
                </a:cubicBezTo>
                <a:cubicBezTo>
                  <a:pt x="77" y="114"/>
                  <a:pt x="72" y="110"/>
                  <a:pt x="66" y="110"/>
                </a:cubicBezTo>
                <a:cubicBezTo>
                  <a:pt x="58" y="110"/>
                  <a:pt x="51" y="117"/>
                  <a:pt x="51" y="125"/>
                </a:cubicBezTo>
                <a:cubicBezTo>
                  <a:pt x="51" y="133"/>
                  <a:pt x="58" y="140"/>
                  <a:pt x="66" y="140"/>
                </a:cubicBezTo>
                <a:cubicBezTo>
                  <a:pt x="72" y="140"/>
                  <a:pt x="77" y="136"/>
                  <a:pt x="79" y="131"/>
                </a:cubicBezTo>
                <a:cubicBezTo>
                  <a:pt x="81" y="131"/>
                  <a:pt x="81" y="131"/>
                  <a:pt x="81" y="131"/>
                </a:cubicBezTo>
                <a:cubicBezTo>
                  <a:pt x="93" y="131"/>
                  <a:pt x="103" y="121"/>
                  <a:pt x="103" y="109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11" y="98"/>
                  <a:pt x="111" y="98"/>
                  <a:pt x="111" y="98"/>
                </a:cubicBezTo>
                <a:cubicBezTo>
                  <a:pt x="123" y="98"/>
                  <a:pt x="132" y="89"/>
                  <a:pt x="132" y="77"/>
                </a:cubicBezTo>
                <a:cubicBezTo>
                  <a:pt x="132" y="66"/>
                  <a:pt x="123" y="56"/>
                  <a:pt x="111" y="56"/>
                </a:cubicBezTo>
                <a:close/>
                <a:moveTo>
                  <a:pt x="29" y="85"/>
                </a:moveTo>
                <a:cubicBezTo>
                  <a:pt x="21" y="85"/>
                  <a:pt x="21" y="85"/>
                  <a:pt x="21" y="85"/>
                </a:cubicBezTo>
                <a:cubicBezTo>
                  <a:pt x="16" y="85"/>
                  <a:pt x="12" y="81"/>
                  <a:pt x="12" y="76"/>
                </a:cubicBezTo>
                <a:cubicBezTo>
                  <a:pt x="12" y="71"/>
                  <a:pt x="16" y="67"/>
                  <a:pt x="21" y="67"/>
                </a:cubicBezTo>
                <a:cubicBezTo>
                  <a:pt x="29" y="67"/>
                  <a:pt x="29" y="67"/>
                  <a:pt x="29" y="67"/>
                </a:cubicBezTo>
                <a:lnTo>
                  <a:pt x="29" y="85"/>
                </a:lnTo>
                <a:close/>
                <a:moveTo>
                  <a:pt x="111" y="86"/>
                </a:moveTo>
                <a:cubicBezTo>
                  <a:pt x="103" y="86"/>
                  <a:pt x="103" y="86"/>
                  <a:pt x="103" y="86"/>
                </a:cubicBezTo>
                <a:cubicBezTo>
                  <a:pt x="103" y="68"/>
                  <a:pt x="103" y="68"/>
                  <a:pt x="103" y="68"/>
                </a:cubicBezTo>
                <a:cubicBezTo>
                  <a:pt x="111" y="68"/>
                  <a:pt x="111" y="68"/>
                  <a:pt x="111" y="68"/>
                </a:cubicBezTo>
                <a:cubicBezTo>
                  <a:pt x="116" y="68"/>
                  <a:pt x="120" y="72"/>
                  <a:pt x="120" y="77"/>
                </a:cubicBezTo>
                <a:cubicBezTo>
                  <a:pt x="120" y="82"/>
                  <a:pt x="116" y="86"/>
                  <a:pt x="111" y="86"/>
                </a:cubicBezTo>
                <a:close/>
              </a:path>
            </a:pathLst>
          </a:custGeom>
          <a:solidFill>
            <a:srgbClr val="68B54B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8456" name="Group 24"/>
          <p:cNvGrpSpPr>
            <a:grpSpLocks/>
          </p:cNvGrpSpPr>
          <p:nvPr/>
        </p:nvGrpSpPr>
        <p:grpSpPr bwMode="auto">
          <a:xfrm>
            <a:off x="5399088" y="2783631"/>
            <a:ext cx="307975" cy="263525"/>
            <a:chOff x="0" y="0"/>
            <a:chExt cx="280" cy="240"/>
          </a:xfrm>
          <a:solidFill>
            <a:srgbClr val="68B54B"/>
          </a:solidFill>
        </p:grpSpPr>
        <p:sp>
          <p:nvSpPr>
            <p:cNvPr id="18457" name="Freeform 25"/>
            <p:cNvSpPr>
              <a:spLocks noEditPoints="1"/>
            </p:cNvSpPr>
            <p:nvPr/>
          </p:nvSpPr>
          <p:spPr bwMode="auto">
            <a:xfrm>
              <a:off x="0" y="0"/>
              <a:ext cx="280" cy="240"/>
            </a:xfrm>
            <a:custGeom>
              <a:avLst/>
              <a:gdLst>
                <a:gd name="T0" fmla="*/ 122 w 140"/>
                <a:gd name="T1" fmla="*/ 20 h 120"/>
                <a:gd name="T2" fmla="*/ 100 w 140"/>
                <a:gd name="T3" fmla="*/ 20 h 120"/>
                <a:gd name="T4" fmla="*/ 100 w 140"/>
                <a:gd name="T5" fmla="*/ 18 h 120"/>
                <a:gd name="T6" fmla="*/ 100 w 140"/>
                <a:gd name="T7" fmla="*/ 15 h 120"/>
                <a:gd name="T8" fmla="*/ 85 w 140"/>
                <a:gd name="T9" fmla="*/ 0 h 120"/>
                <a:gd name="T10" fmla="*/ 70 w 140"/>
                <a:gd name="T11" fmla="*/ 0 h 120"/>
                <a:gd name="T12" fmla="*/ 56 w 140"/>
                <a:gd name="T13" fmla="*/ 15 h 120"/>
                <a:gd name="T14" fmla="*/ 56 w 140"/>
                <a:gd name="T15" fmla="*/ 20 h 120"/>
                <a:gd name="T16" fmla="*/ 18 w 140"/>
                <a:gd name="T17" fmla="*/ 20 h 120"/>
                <a:gd name="T18" fmla="*/ 0 w 140"/>
                <a:gd name="T19" fmla="*/ 38 h 120"/>
                <a:gd name="T20" fmla="*/ 0 w 140"/>
                <a:gd name="T21" fmla="*/ 101 h 120"/>
                <a:gd name="T22" fmla="*/ 18 w 140"/>
                <a:gd name="T23" fmla="*/ 120 h 120"/>
                <a:gd name="T24" fmla="*/ 122 w 140"/>
                <a:gd name="T25" fmla="*/ 120 h 120"/>
                <a:gd name="T26" fmla="*/ 140 w 140"/>
                <a:gd name="T27" fmla="*/ 101 h 120"/>
                <a:gd name="T28" fmla="*/ 140 w 140"/>
                <a:gd name="T29" fmla="*/ 38 h 120"/>
                <a:gd name="T30" fmla="*/ 122 w 140"/>
                <a:gd name="T31" fmla="*/ 20 h 120"/>
                <a:gd name="T32" fmla="*/ 12 w 140"/>
                <a:gd name="T33" fmla="*/ 101 h 120"/>
                <a:gd name="T34" fmla="*/ 12 w 140"/>
                <a:gd name="T35" fmla="*/ 38 h 120"/>
                <a:gd name="T36" fmla="*/ 18 w 140"/>
                <a:gd name="T37" fmla="*/ 32 h 120"/>
                <a:gd name="T38" fmla="*/ 33 w 140"/>
                <a:gd name="T39" fmla="*/ 32 h 120"/>
                <a:gd name="T40" fmla="*/ 33 w 140"/>
                <a:gd name="T41" fmla="*/ 108 h 120"/>
                <a:gd name="T42" fmla="*/ 18 w 140"/>
                <a:gd name="T43" fmla="*/ 108 h 120"/>
                <a:gd name="T44" fmla="*/ 12 w 140"/>
                <a:gd name="T45" fmla="*/ 101 h 120"/>
                <a:gd name="T46" fmla="*/ 128 w 140"/>
                <a:gd name="T47" fmla="*/ 101 h 120"/>
                <a:gd name="T48" fmla="*/ 122 w 140"/>
                <a:gd name="T49" fmla="*/ 108 h 120"/>
                <a:gd name="T50" fmla="*/ 45 w 140"/>
                <a:gd name="T51" fmla="*/ 108 h 120"/>
                <a:gd name="T52" fmla="*/ 45 w 140"/>
                <a:gd name="T53" fmla="*/ 32 h 120"/>
                <a:gd name="T54" fmla="*/ 56 w 140"/>
                <a:gd name="T55" fmla="*/ 32 h 120"/>
                <a:gd name="T56" fmla="*/ 99 w 140"/>
                <a:gd name="T57" fmla="*/ 32 h 120"/>
                <a:gd name="T58" fmla="*/ 122 w 140"/>
                <a:gd name="T59" fmla="*/ 32 h 120"/>
                <a:gd name="T60" fmla="*/ 128 w 140"/>
                <a:gd name="T61" fmla="*/ 38 h 120"/>
                <a:gd name="T62" fmla="*/ 128 w 140"/>
                <a:gd name="T63" fmla="*/ 10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0" h="120">
                  <a:moveTo>
                    <a:pt x="122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0" y="6"/>
                    <a:pt x="93" y="0"/>
                    <a:pt x="85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2" y="0"/>
                    <a:pt x="56" y="6"/>
                    <a:pt x="56" y="15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8" y="20"/>
                    <a:pt x="0" y="28"/>
                    <a:pt x="0" y="3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12"/>
                    <a:pt x="8" y="120"/>
                    <a:pt x="18" y="120"/>
                  </a:cubicBezTo>
                  <a:cubicBezTo>
                    <a:pt x="122" y="120"/>
                    <a:pt x="122" y="120"/>
                    <a:pt x="122" y="120"/>
                  </a:cubicBezTo>
                  <a:cubicBezTo>
                    <a:pt x="132" y="120"/>
                    <a:pt x="140" y="111"/>
                    <a:pt x="140" y="101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28"/>
                    <a:pt x="132" y="20"/>
                    <a:pt x="122" y="20"/>
                  </a:cubicBezTo>
                  <a:close/>
                  <a:moveTo>
                    <a:pt x="12" y="10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4"/>
                    <a:pt x="15" y="32"/>
                    <a:pt x="18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14" y="108"/>
                    <a:pt x="12" y="105"/>
                    <a:pt x="12" y="101"/>
                  </a:cubicBezTo>
                  <a:close/>
                  <a:moveTo>
                    <a:pt x="128" y="101"/>
                  </a:moveTo>
                  <a:cubicBezTo>
                    <a:pt x="128" y="105"/>
                    <a:pt x="125" y="108"/>
                    <a:pt x="122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5" y="32"/>
                    <a:pt x="128" y="34"/>
                    <a:pt x="128" y="38"/>
                  </a:cubicBezTo>
                  <a:lnTo>
                    <a:pt x="128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58" name="Freeform 26"/>
            <p:cNvSpPr>
              <a:spLocks noEditPoints="1"/>
            </p:cNvSpPr>
            <p:nvPr/>
          </p:nvSpPr>
          <p:spPr bwMode="auto">
            <a:xfrm>
              <a:off x="112" y="100"/>
              <a:ext cx="88" cy="88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2 h 44"/>
                <a:gd name="T12" fmla="*/ 12 w 44"/>
                <a:gd name="T13" fmla="*/ 22 h 44"/>
                <a:gd name="T14" fmla="*/ 22 w 44"/>
                <a:gd name="T15" fmla="*/ 12 h 44"/>
                <a:gd name="T16" fmla="*/ 32 w 44"/>
                <a:gd name="T17" fmla="*/ 22 h 44"/>
                <a:gd name="T18" fmla="*/ 22 w 44"/>
                <a:gd name="T1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2"/>
                  </a:moveTo>
                  <a:cubicBezTo>
                    <a:pt x="16" y="32"/>
                    <a:pt x="12" y="27"/>
                    <a:pt x="12" y="22"/>
                  </a:cubicBezTo>
                  <a:cubicBezTo>
                    <a:pt x="12" y="16"/>
                    <a:pt x="16" y="12"/>
                    <a:pt x="22" y="12"/>
                  </a:cubicBezTo>
                  <a:cubicBezTo>
                    <a:pt x="27" y="12"/>
                    <a:pt x="32" y="16"/>
                    <a:pt x="32" y="22"/>
                  </a:cubicBezTo>
                  <a:cubicBezTo>
                    <a:pt x="32" y="27"/>
                    <a:pt x="27" y="32"/>
                    <a:pt x="22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459" name="Freeform 27"/>
          <p:cNvSpPr>
            <a:spLocks noEditPoints="1"/>
          </p:cNvSpPr>
          <p:nvPr/>
        </p:nvSpPr>
        <p:spPr bwMode="auto">
          <a:xfrm>
            <a:off x="4456113" y="2823319"/>
            <a:ext cx="231775" cy="215900"/>
          </a:xfrm>
          <a:custGeom>
            <a:avLst/>
            <a:gdLst>
              <a:gd name="T0" fmla="*/ 138 w 142"/>
              <a:gd name="T1" fmla="*/ 47 h 133"/>
              <a:gd name="T2" fmla="*/ 114 w 142"/>
              <a:gd name="T3" fmla="*/ 30 h 133"/>
              <a:gd name="T4" fmla="*/ 114 w 142"/>
              <a:gd name="T5" fmla="*/ 12 h 133"/>
              <a:gd name="T6" fmla="*/ 108 w 142"/>
              <a:gd name="T7" fmla="*/ 6 h 133"/>
              <a:gd name="T8" fmla="*/ 104 w 142"/>
              <a:gd name="T9" fmla="*/ 6 h 133"/>
              <a:gd name="T10" fmla="*/ 98 w 142"/>
              <a:gd name="T11" fmla="*/ 12 h 133"/>
              <a:gd name="T12" fmla="*/ 98 w 142"/>
              <a:gd name="T13" fmla="*/ 18 h 133"/>
              <a:gd name="T14" fmla="*/ 74 w 142"/>
              <a:gd name="T15" fmla="*/ 2 h 133"/>
              <a:gd name="T16" fmla="*/ 68 w 142"/>
              <a:gd name="T17" fmla="*/ 2 h 133"/>
              <a:gd name="T18" fmla="*/ 4 w 142"/>
              <a:gd name="T19" fmla="*/ 47 h 133"/>
              <a:gd name="T20" fmla="*/ 2 w 142"/>
              <a:gd name="T21" fmla="*/ 56 h 133"/>
              <a:gd name="T22" fmla="*/ 10 w 142"/>
              <a:gd name="T23" fmla="*/ 57 h 133"/>
              <a:gd name="T24" fmla="*/ 17 w 142"/>
              <a:gd name="T25" fmla="*/ 52 h 133"/>
              <a:gd name="T26" fmla="*/ 17 w 142"/>
              <a:gd name="T27" fmla="*/ 123 h 133"/>
              <a:gd name="T28" fmla="*/ 27 w 142"/>
              <a:gd name="T29" fmla="*/ 133 h 133"/>
              <a:gd name="T30" fmla="*/ 115 w 142"/>
              <a:gd name="T31" fmla="*/ 133 h 133"/>
              <a:gd name="T32" fmla="*/ 125 w 142"/>
              <a:gd name="T33" fmla="*/ 123 h 133"/>
              <a:gd name="T34" fmla="*/ 125 w 142"/>
              <a:gd name="T35" fmla="*/ 52 h 133"/>
              <a:gd name="T36" fmla="*/ 132 w 142"/>
              <a:gd name="T37" fmla="*/ 57 h 133"/>
              <a:gd name="T38" fmla="*/ 135 w 142"/>
              <a:gd name="T39" fmla="*/ 58 h 133"/>
              <a:gd name="T40" fmla="*/ 140 w 142"/>
              <a:gd name="T41" fmla="*/ 56 h 133"/>
              <a:gd name="T42" fmla="*/ 138 w 142"/>
              <a:gd name="T43" fmla="*/ 47 h 133"/>
              <a:gd name="T44" fmla="*/ 83 w 142"/>
              <a:gd name="T45" fmla="*/ 121 h 133"/>
              <a:gd name="T46" fmla="*/ 59 w 142"/>
              <a:gd name="T47" fmla="*/ 121 h 133"/>
              <a:gd name="T48" fmla="*/ 59 w 142"/>
              <a:gd name="T49" fmla="*/ 84 h 133"/>
              <a:gd name="T50" fmla="*/ 83 w 142"/>
              <a:gd name="T51" fmla="*/ 84 h 133"/>
              <a:gd name="T52" fmla="*/ 83 w 142"/>
              <a:gd name="T53" fmla="*/ 121 h 133"/>
              <a:gd name="T54" fmla="*/ 113 w 142"/>
              <a:gd name="T55" fmla="*/ 121 h 133"/>
              <a:gd name="T56" fmla="*/ 95 w 142"/>
              <a:gd name="T57" fmla="*/ 121 h 133"/>
              <a:gd name="T58" fmla="*/ 95 w 142"/>
              <a:gd name="T59" fmla="*/ 82 h 133"/>
              <a:gd name="T60" fmla="*/ 85 w 142"/>
              <a:gd name="T61" fmla="*/ 72 h 133"/>
              <a:gd name="T62" fmla="*/ 57 w 142"/>
              <a:gd name="T63" fmla="*/ 72 h 133"/>
              <a:gd name="T64" fmla="*/ 47 w 142"/>
              <a:gd name="T65" fmla="*/ 82 h 133"/>
              <a:gd name="T66" fmla="*/ 47 w 142"/>
              <a:gd name="T67" fmla="*/ 121 h 133"/>
              <a:gd name="T68" fmla="*/ 29 w 142"/>
              <a:gd name="T69" fmla="*/ 121 h 133"/>
              <a:gd name="T70" fmla="*/ 29 w 142"/>
              <a:gd name="T71" fmla="*/ 44 h 133"/>
              <a:gd name="T72" fmla="*/ 71 w 142"/>
              <a:gd name="T73" fmla="*/ 14 h 133"/>
              <a:gd name="T74" fmla="*/ 113 w 142"/>
              <a:gd name="T75" fmla="*/ 44 h 133"/>
              <a:gd name="T76" fmla="*/ 113 w 142"/>
              <a:gd name="T77" fmla="*/ 121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2" h="133">
                <a:moveTo>
                  <a:pt x="138" y="47"/>
                </a:moveTo>
                <a:cubicBezTo>
                  <a:pt x="114" y="30"/>
                  <a:pt x="114" y="30"/>
                  <a:pt x="114" y="30"/>
                </a:cubicBezTo>
                <a:cubicBezTo>
                  <a:pt x="114" y="12"/>
                  <a:pt x="114" y="12"/>
                  <a:pt x="114" y="12"/>
                </a:cubicBezTo>
                <a:cubicBezTo>
                  <a:pt x="114" y="9"/>
                  <a:pt x="111" y="6"/>
                  <a:pt x="108" y="6"/>
                </a:cubicBezTo>
                <a:cubicBezTo>
                  <a:pt x="104" y="6"/>
                  <a:pt x="104" y="6"/>
                  <a:pt x="104" y="6"/>
                </a:cubicBezTo>
                <a:cubicBezTo>
                  <a:pt x="100" y="6"/>
                  <a:pt x="98" y="9"/>
                  <a:pt x="98" y="12"/>
                </a:cubicBezTo>
                <a:cubicBezTo>
                  <a:pt x="98" y="18"/>
                  <a:pt x="98" y="18"/>
                  <a:pt x="98" y="18"/>
                </a:cubicBezTo>
                <a:cubicBezTo>
                  <a:pt x="74" y="2"/>
                  <a:pt x="74" y="2"/>
                  <a:pt x="74" y="2"/>
                </a:cubicBezTo>
                <a:cubicBezTo>
                  <a:pt x="72" y="0"/>
                  <a:pt x="70" y="0"/>
                  <a:pt x="68" y="2"/>
                </a:cubicBezTo>
                <a:cubicBezTo>
                  <a:pt x="4" y="47"/>
                  <a:pt x="4" y="47"/>
                  <a:pt x="4" y="47"/>
                </a:cubicBezTo>
                <a:cubicBezTo>
                  <a:pt x="1" y="49"/>
                  <a:pt x="0" y="53"/>
                  <a:pt x="2" y="56"/>
                </a:cubicBezTo>
                <a:cubicBezTo>
                  <a:pt x="4" y="58"/>
                  <a:pt x="8" y="59"/>
                  <a:pt x="10" y="57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123"/>
                  <a:pt x="17" y="123"/>
                  <a:pt x="17" y="123"/>
                </a:cubicBezTo>
                <a:cubicBezTo>
                  <a:pt x="17" y="129"/>
                  <a:pt x="21" y="133"/>
                  <a:pt x="27" y="133"/>
                </a:cubicBezTo>
                <a:cubicBezTo>
                  <a:pt x="115" y="133"/>
                  <a:pt x="115" y="133"/>
                  <a:pt x="115" y="133"/>
                </a:cubicBezTo>
                <a:cubicBezTo>
                  <a:pt x="121" y="133"/>
                  <a:pt x="125" y="129"/>
                  <a:pt x="125" y="123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32" y="57"/>
                  <a:pt x="132" y="57"/>
                  <a:pt x="132" y="57"/>
                </a:cubicBezTo>
                <a:cubicBezTo>
                  <a:pt x="133" y="58"/>
                  <a:pt x="134" y="58"/>
                  <a:pt x="135" y="58"/>
                </a:cubicBezTo>
                <a:cubicBezTo>
                  <a:pt x="137" y="58"/>
                  <a:pt x="139" y="57"/>
                  <a:pt x="140" y="56"/>
                </a:cubicBezTo>
                <a:cubicBezTo>
                  <a:pt x="142" y="53"/>
                  <a:pt x="141" y="49"/>
                  <a:pt x="138" y="47"/>
                </a:cubicBezTo>
                <a:close/>
                <a:moveTo>
                  <a:pt x="83" y="121"/>
                </a:moveTo>
                <a:cubicBezTo>
                  <a:pt x="59" y="121"/>
                  <a:pt x="59" y="121"/>
                  <a:pt x="59" y="121"/>
                </a:cubicBezTo>
                <a:cubicBezTo>
                  <a:pt x="59" y="84"/>
                  <a:pt x="59" y="84"/>
                  <a:pt x="59" y="84"/>
                </a:cubicBezTo>
                <a:cubicBezTo>
                  <a:pt x="83" y="84"/>
                  <a:pt x="83" y="84"/>
                  <a:pt x="83" y="84"/>
                </a:cubicBezTo>
                <a:lnTo>
                  <a:pt x="83" y="121"/>
                </a:lnTo>
                <a:close/>
                <a:moveTo>
                  <a:pt x="113" y="121"/>
                </a:moveTo>
                <a:cubicBezTo>
                  <a:pt x="95" y="121"/>
                  <a:pt x="95" y="121"/>
                  <a:pt x="95" y="121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76"/>
                  <a:pt x="90" y="72"/>
                  <a:pt x="85" y="72"/>
                </a:cubicBezTo>
                <a:cubicBezTo>
                  <a:pt x="57" y="72"/>
                  <a:pt x="57" y="72"/>
                  <a:pt x="57" y="72"/>
                </a:cubicBezTo>
                <a:cubicBezTo>
                  <a:pt x="52" y="72"/>
                  <a:pt x="47" y="76"/>
                  <a:pt x="47" y="82"/>
                </a:cubicBezTo>
                <a:cubicBezTo>
                  <a:pt x="47" y="121"/>
                  <a:pt x="47" y="121"/>
                  <a:pt x="47" y="121"/>
                </a:cubicBezTo>
                <a:cubicBezTo>
                  <a:pt x="29" y="121"/>
                  <a:pt x="29" y="121"/>
                  <a:pt x="29" y="121"/>
                </a:cubicBezTo>
                <a:cubicBezTo>
                  <a:pt x="29" y="44"/>
                  <a:pt x="29" y="44"/>
                  <a:pt x="29" y="44"/>
                </a:cubicBezTo>
                <a:cubicBezTo>
                  <a:pt x="71" y="14"/>
                  <a:pt x="71" y="14"/>
                  <a:pt x="71" y="14"/>
                </a:cubicBezTo>
                <a:cubicBezTo>
                  <a:pt x="113" y="44"/>
                  <a:pt x="113" y="44"/>
                  <a:pt x="113" y="44"/>
                </a:cubicBezTo>
                <a:lnTo>
                  <a:pt x="113" y="1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-18853" y="0"/>
            <a:ext cx="7499001" cy="1285318"/>
            <a:chOff x="-18853" y="0"/>
            <a:chExt cx="7499001" cy="1285318"/>
          </a:xfrm>
        </p:grpSpPr>
        <p:sp>
          <p:nvSpPr>
            <p:cNvPr id="36" name="TextBox 82"/>
            <p:cNvSpPr txBox="1"/>
            <p:nvPr/>
          </p:nvSpPr>
          <p:spPr>
            <a:xfrm>
              <a:off x="3832860" y="319544"/>
              <a:ext cx="1478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2800" dirty="0">
                <a:ln w="6350">
                  <a:noFill/>
                </a:ln>
                <a:solidFill>
                  <a:srgbClr val="68B54B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7982" b="47199"/>
            <a:stretch/>
          </p:blipFill>
          <p:spPr>
            <a:xfrm flipH="1">
              <a:off x="-18853" y="0"/>
              <a:ext cx="2358605" cy="1285318"/>
            </a:xfrm>
            <a:prstGeom prst="rect">
              <a:avLst/>
            </a:prstGeom>
            <a:noFill/>
          </p:spPr>
        </p:pic>
        <p:cxnSp>
          <p:nvCxnSpPr>
            <p:cNvPr id="38" name="直接连接符 37"/>
            <p:cNvCxnSpPr/>
            <p:nvPr/>
          </p:nvCxnSpPr>
          <p:spPr>
            <a:xfrm>
              <a:off x="1691680" y="626740"/>
              <a:ext cx="214118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338968" y="626740"/>
              <a:ext cx="214118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82"/>
          <p:cNvSpPr txBox="1"/>
          <p:nvPr/>
        </p:nvSpPr>
        <p:spPr>
          <a:xfrm>
            <a:off x="3832860" y="319544"/>
            <a:ext cx="147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176924"/>
            <a:r>
              <a:rPr lang="zh-CN" altLang="en-US" sz="2400" dirty="0" smtClean="0">
                <a:solidFill>
                  <a:srgbClr val="68B54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项目介绍</a:t>
            </a:r>
            <a:endParaRPr lang="en-US" altLang="zh-CN" sz="2400" dirty="0">
              <a:solidFill>
                <a:srgbClr val="68B54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723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 advClick="0" advTm="2284">
        <p15:prstTrans prst="origami"/>
      </p:transition>
    </mc:Choice>
    <mc:Fallback>
      <p:transition spd="slow" advClick="0" advTm="228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84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8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8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845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29" dur="150" fill="hold"/>
                                        <p:tgtEl>
                                          <p:spTgt spid="184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36" dur="150" fill="hold"/>
                                        <p:tgtEl>
                                          <p:spTgt spid="184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47" dur="150" fill="hold"/>
                                        <p:tgtEl>
                                          <p:spTgt spid="184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mph" presetSubtype="0" autoRev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54" dur="150" fill="hold"/>
                                        <p:tgtEl>
                                          <p:spTgt spid="184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5" dur="150" fill="hold"/>
                                        <p:tgtEl>
                                          <p:spTgt spid="1843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mph" presetSubtype="0" autoRev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72" dur="150" fill="hold"/>
                                        <p:tgtEl>
                                          <p:spTgt spid="1845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83" dur="150" fill="hold"/>
                                        <p:tgtEl>
                                          <p:spTgt spid="184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90" dur="150" fill="hold"/>
                                        <p:tgtEl>
                                          <p:spTgt spid="1845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  <p:bldP spid="18434" grpId="1" animBg="1"/>
      <p:bldP spid="18435" grpId="0" animBg="1"/>
      <p:bldP spid="18435" grpId="1" animBg="1"/>
      <p:bldP spid="18436" grpId="0" animBg="1"/>
      <p:bldP spid="18436" grpId="1" animBg="1"/>
      <p:bldP spid="18437" grpId="0" animBg="1"/>
      <p:bldP spid="18437" grpId="1" animBg="1"/>
      <p:bldP spid="18438" grpId="0" animBg="1"/>
      <p:bldP spid="18438" grpId="1" animBg="1"/>
      <p:bldP spid="18439" grpId="0" animBg="1"/>
      <p:bldP spid="18440" grpId="0" animBg="1"/>
      <p:bldP spid="18441" grpId="0" animBg="1"/>
      <p:bldP spid="18442" grpId="0" animBg="1"/>
      <p:bldP spid="18443" grpId="0" animBg="1"/>
      <p:bldP spid="18444" grpId="0" animBg="1"/>
      <p:bldP spid="18445" grpId="0" animBg="1"/>
      <p:bldP spid="18446" grpId="0" animBg="1"/>
      <p:bldP spid="18447" grpId="0"/>
      <p:bldP spid="18448" grpId="0"/>
      <p:bldP spid="18449" grpId="0"/>
      <p:bldP spid="18450" grpId="0"/>
      <p:bldP spid="18451" grpId="0" animBg="1"/>
      <p:bldP spid="18451" grpId="1" animBg="1"/>
      <p:bldP spid="18455" grpId="0" animBg="1"/>
      <p:bldP spid="18455" grpId="1" animBg="1"/>
      <p:bldP spid="18459" grpId="0" animBg="1"/>
      <p:bldP spid="1845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18853" y="319544"/>
            <a:ext cx="9162853" cy="42484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83" name="Freeform 7"/>
          <p:cNvSpPr>
            <a:spLocks/>
          </p:cNvSpPr>
          <p:nvPr/>
        </p:nvSpPr>
        <p:spPr bwMode="auto">
          <a:xfrm>
            <a:off x="3143250" y="2941638"/>
            <a:ext cx="1401763" cy="1400175"/>
          </a:xfrm>
          <a:custGeom>
            <a:avLst/>
            <a:gdLst>
              <a:gd name="T0" fmla="*/ 456 w 912"/>
              <a:gd name="T1" fmla="*/ 0 h 913"/>
              <a:gd name="T2" fmla="*/ 0 w 912"/>
              <a:gd name="T3" fmla="*/ 457 h 913"/>
              <a:gd name="T4" fmla="*/ 456 w 912"/>
              <a:gd name="T5" fmla="*/ 913 h 913"/>
              <a:gd name="T6" fmla="*/ 912 w 912"/>
              <a:gd name="T7" fmla="*/ 457 h 913"/>
              <a:gd name="T8" fmla="*/ 912 w 912"/>
              <a:gd name="T9" fmla="*/ 0 h 913"/>
              <a:gd name="T10" fmla="*/ 456 w 912"/>
              <a:gd name="T11" fmla="*/ 0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2" h="913">
                <a:moveTo>
                  <a:pt x="456" y="0"/>
                </a:moveTo>
                <a:cubicBezTo>
                  <a:pt x="204" y="0"/>
                  <a:pt x="0" y="205"/>
                  <a:pt x="0" y="457"/>
                </a:cubicBezTo>
                <a:cubicBezTo>
                  <a:pt x="0" y="709"/>
                  <a:pt x="204" y="913"/>
                  <a:pt x="456" y="913"/>
                </a:cubicBezTo>
                <a:cubicBezTo>
                  <a:pt x="708" y="913"/>
                  <a:pt x="912" y="709"/>
                  <a:pt x="912" y="457"/>
                </a:cubicBezTo>
                <a:cubicBezTo>
                  <a:pt x="912" y="0"/>
                  <a:pt x="912" y="0"/>
                  <a:pt x="912" y="0"/>
                </a:cubicBezTo>
                <a:lnTo>
                  <a:pt x="456" y="0"/>
                </a:lnTo>
                <a:close/>
              </a:path>
            </a:pathLst>
          </a:custGeom>
          <a:noFill/>
          <a:ln w="9525" cmpd="sng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84" name="Freeform 8"/>
          <p:cNvSpPr>
            <a:spLocks/>
          </p:cNvSpPr>
          <p:nvPr/>
        </p:nvSpPr>
        <p:spPr bwMode="auto">
          <a:xfrm>
            <a:off x="4611688" y="2941638"/>
            <a:ext cx="839787" cy="836612"/>
          </a:xfrm>
          <a:custGeom>
            <a:avLst/>
            <a:gdLst>
              <a:gd name="T0" fmla="*/ 273 w 546"/>
              <a:gd name="T1" fmla="*/ 0 h 546"/>
              <a:gd name="T2" fmla="*/ 546 w 546"/>
              <a:gd name="T3" fmla="*/ 273 h 546"/>
              <a:gd name="T4" fmla="*/ 273 w 546"/>
              <a:gd name="T5" fmla="*/ 546 h 546"/>
              <a:gd name="T6" fmla="*/ 0 w 546"/>
              <a:gd name="T7" fmla="*/ 273 h 546"/>
              <a:gd name="T8" fmla="*/ 0 w 546"/>
              <a:gd name="T9" fmla="*/ 0 h 546"/>
              <a:gd name="T10" fmla="*/ 273 w 546"/>
              <a:gd name="T11" fmla="*/ 0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6" h="546">
                <a:moveTo>
                  <a:pt x="273" y="0"/>
                </a:moveTo>
                <a:cubicBezTo>
                  <a:pt x="424" y="0"/>
                  <a:pt x="546" y="123"/>
                  <a:pt x="546" y="273"/>
                </a:cubicBezTo>
                <a:cubicBezTo>
                  <a:pt x="546" y="424"/>
                  <a:pt x="424" y="546"/>
                  <a:pt x="273" y="546"/>
                </a:cubicBezTo>
                <a:cubicBezTo>
                  <a:pt x="123" y="546"/>
                  <a:pt x="0" y="424"/>
                  <a:pt x="0" y="273"/>
                </a:cubicBezTo>
                <a:cubicBezTo>
                  <a:pt x="0" y="0"/>
                  <a:pt x="0" y="0"/>
                  <a:pt x="0" y="0"/>
                </a:cubicBezTo>
                <a:lnTo>
                  <a:pt x="273" y="0"/>
                </a:lnTo>
                <a:close/>
              </a:path>
            </a:pathLst>
          </a:custGeom>
          <a:solidFill>
            <a:srgbClr val="68B54B"/>
          </a:solidFill>
          <a:ln>
            <a:solidFill>
              <a:srgbClr val="68B54B"/>
            </a:solidFill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85" name="Freeform 9"/>
          <p:cNvSpPr>
            <a:spLocks/>
          </p:cNvSpPr>
          <p:nvPr/>
        </p:nvSpPr>
        <p:spPr bwMode="auto">
          <a:xfrm>
            <a:off x="4611688" y="1477963"/>
            <a:ext cx="1403350" cy="1398587"/>
          </a:xfrm>
          <a:custGeom>
            <a:avLst/>
            <a:gdLst>
              <a:gd name="T0" fmla="*/ 457 w 913"/>
              <a:gd name="T1" fmla="*/ 912 h 912"/>
              <a:gd name="T2" fmla="*/ 913 w 913"/>
              <a:gd name="T3" fmla="*/ 456 h 912"/>
              <a:gd name="T4" fmla="*/ 457 w 913"/>
              <a:gd name="T5" fmla="*/ 0 h 912"/>
              <a:gd name="T6" fmla="*/ 0 w 913"/>
              <a:gd name="T7" fmla="*/ 456 h 912"/>
              <a:gd name="T8" fmla="*/ 0 w 913"/>
              <a:gd name="T9" fmla="*/ 912 h 912"/>
              <a:gd name="T10" fmla="*/ 457 w 913"/>
              <a:gd name="T11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3" h="912">
                <a:moveTo>
                  <a:pt x="457" y="912"/>
                </a:moveTo>
                <a:cubicBezTo>
                  <a:pt x="709" y="912"/>
                  <a:pt x="913" y="708"/>
                  <a:pt x="913" y="456"/>
                </a:cubicBezTo>
                <a:cubicBezTo>
                  <a:pt x="913" y="204"/>
                  <a:pt x="709" y="0"/>
                  <a:pt x="457" y="0"/>
                </a:cubicBezTo>
                <a:cubicBezTo>
                  <a:pt x="205" y="0"/>
                  <a:pt x="0" y="204"/>
                  <a:pt x="0" y="456"/>
                </a:cubicBezTo>
                <a:cubicBezTo>
                  <a:pt x="0" y="912"/>
                  <a:pt x="0" y="912"/>
                  <a:pt x="0" y="912"/>
                </a:cubicBezTo>
                <a:lnTo>
                  <a:pt x="457" y="912"/>
                </a:lnTo>
                <a:close/>
              </a:path>
            </a:pathLst>
          </a:custGeom>
          <a:noFill/>
          <a:ln w="9525" cmpd="sng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86" name="Freeform 10"/>
          <p:cNvSpPr>
            <a:spLocks/>
          </p:cNvSpPr>
          <p:nvPr/>
        </p:nvSpPr>
        <p:spPr bwMode="auto">
          <a:xfrm>
            <a:off x="3144838" y="1479550"/>
            <a:ext cx="1400175" cy="1397000"/>
          </a:xfrm>
          <a:custGeom>
            <a:avLst/>
            <a:gdLst>
              <a:gd name="T0" fmla="*/ 459 w 918"/>
              <a:gd name="T1" fmla="*/ 918 h 918"/>
              <a:gd name="T2" fmla="*/ 0 w 918"/>
              <a:gd name="T3" fmla="*/ 459 h 918"/>
              <a:gd name="T4" fmla="*/ 459 w 918"/>
              <a:gd name="T5" fmla="*/ 0 h 918"/>
              <a:gd name="T6" fmla="*/ 918 w 918"/>
              <a:gd name="T7" fmla="*/ 459 h 918"/>
              <a:gd name="T8" fmla="*/ 918 w 918"/>
              <a:gd name="T9" fmla="*/ 918 h 918"/>
              <a:gd name="T10" fmla="*/ 459 w 918"/>
              <a:gd name="T11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8" h="918">
                <a:moveTo>
                  <a:pt x="459" y="918"/>
                </a:moveTo>
                <a:cubicBezTo>
                  <a:pt x="205" y="918"/>
                  <a:pt x="0" y="713"/>
                  <a:pt x="0" y="459"/>
                </a:cubicBezTo>
                <a:cubicBezTo>
                  <a:pt x="0" y="205"/>
                  <a:pt x="205" y="0"/>
                  <a:pt x="459" y="0"/>
                </a:cubicBezTo>
                <a:cubicBezTo>
                  <a:pt x="713" y="0"/>
                  <a:pt x="918" y="205"/>
                  <a:pt x="918" y="459"/>
                </a:cubicBezTo>
                <a:cubicBezTo>
                  <a:pt x="918" y="918"/>
                  <a:pt x="918" y="918"/>
                  <a:pt x="918" y="918"/>
                </a:cubicBezTo>
                <a:lnTo>
                  <a:pt x="459" y="918"/>
                </a:lnTo>
                <a:close/>
              </a:path>
            </a:pathLst>
          </a:custGeom>
          <a:noFill/>
          <a:ln w="6350" cap="flat" cmpd="sng">
            <a:solidFill>
              <a:srgbClr val="68B54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87" name="Freeform 11"/>
          <p:cNvSpPr>
            <a:spLocks noEditPoints="1"/>
          </p:cNvSpPr>
          <p:nvPr/>
        </p:nvSpPr>
        <p:spPr bwMode="auto">
          <a:xfrm>
            <a:off x="4921250" y="3286125"/>
            <a:ext cx="219075" cy="149225"/>
          </a:xfrm>
          <a:custGeom>
            <a:avLst/>
            <a:gdLst>
              <a:gd name="T0" fmla="*/ 79 w 98"/>
              <a:gd name="T1" fmla="*/ 61 h 69"/>
              <a:gd name="T2" fmla="*/ 91 w 98"/>
              <a:gd name="T3" fmla="*/ 49 h 69"/>
              <a:gd name="T4" fmla="*/ 81 w 98"/>
              <a:gd name="T5" fmla="*/ 37 h 69"/>
              <a:gd name="T6" fmla="*/ 70 w 98"/>
              <a:gd name="T7" fmla="*/ 15 h 69"/>
              <a:gd name="T8" fmla="*/ 37 w 98"/>
              <a:gd name="T9" fmla="*/ 12 h 69"/>
              <a:gd name="T10" fmla="*/ 24 w 98"/>
              <a:gd name="T11" fmla="*/ 26 h 69"/>
              <a:gd name="T12" fmla="*/ 8 w 98"/>
              <a:gd name="T13" fmla="*/ 43 h 69"/>
              <a:gd name="T14" fmla="*/ 13 w 98"/>
              <a:gd name="T15" fmla="*/ 56 h 69"/>
              <a:gd name="T16" fmla="*/ 26 w 98"/>
              <a:gd name="T17" fmla="*/ 61 h 69"/>
              <a:gd name="T18" fmla="*/ 26 w 98"/>
              <a:gd name="T19" fmla="*/ 42 h 69"/>
              <a:gd name="T20" fmla="*/ 26 w 98"/>
              <a:gd name="T21" fmla="*/ 39 h 69"/>
              <a:gd name="T22" fmla="*/ 34 w 98"/>
              <a:gd name="T23" fmla="*/ 43 h 69"/>
              <a:gd name="T24" fmla="*/ 36 w 98"/>
              <a:gd name="T25" fmla="*/ 28 h 69"/>
              <a:gd name="T26" fmla="*/ 38 w 98"/>
              <a:gd name="T27" fmla="*/ 43 h 69"/>
              <a:gd name="T28" fmla="*/ 46 w 98"/>
              <a:gd name="T29" fmla="*/ 39 h 69"/>
              <a:gd name="T30" fmla="*/ 38 w 98"/>
              <a:gd name="T31" fmla="*/ 50 h 69"/>
              <a:gd name="T32" fmla="*/ 38 w 98"/>
              <a:gd name="T33" fmla="*/ 50 h 69"/>
              <a:gd name="T34" fmla="*/ 37 w 98"/>
              <a:gd name="T35" fmla="*/ 50 h 69"/>
              <a:gd name="T36" fmla="*/ 37 w 98"/>
              <a:gd name="T37" fmla="*/ 50 h 69"/>
              <a:gd name="T38" fmla="*/ 35 w 98"/>
              <a:gd name="T39" fmla="*/ 50 h 69"/>
              <a:gd name="T40" fmla="*/ 35 w 98"/>
              <a:gd name="T41" fmla="*/ 50 h 69"/>
              <a:gd name="T42" fmla="*/ 35 w 98"/>
              <a:gd name="T43" fmla="*/ 50 h 69"/>
              <a:gd name="T44" fmla="*/ 26 w 98"/>
              <a:gd name="T45" fmla="*/ 42 h 69"/>
              <a:gd name="T46" fmla="*/ 53 w 98"/>
              <a:gd name="T47" fmla="*/ 40 h 69"/>
              <a:gd name="T48" fmla="*/ 49 w 98"/>
              <a:gd name="T49" fmla="*/ 37 h 69"/>
              <a:gd name="T50" fmla="*/ 58 w 98"/>
              <a:gd name="T51" fmla="*/ 28 h 69"/>
              <a:gd name="T52" fmla="*/ 58 w 98"/>
              <a:gd name="T53" fmla="*/ 28 h 69"/>
              <a:gd name="T54" fmla="*/ 58 w 98"/>
              <a:gd name="T55" fmla="*/ 28 h 69"/>
              <a:gd name="T56" fmla="*/ 60 w 98"/>
              <a:gd name="T57" fmla="*/ 28 h 69"/>
              <a:gd name="T58" fmla="*/ 60 w 98"/>
              <a:gd name="T59" fmla="*/ 28 h 69"/>
              <a:gd name="T60" fmla="*/ 61 w 98"/>
              <a:gd name="T61" fmla="*/ 28 h 69"/>
              <a:gd name="T62" fmla="*/ 69 w 98"/>
              <a:gd name="T63" fmla="*/ 37 h 69"/>
              <a:gd name="T64" fmla="*/ 66 w 98"/>
              <a:gd name="T65" fmla="*/ 40 h 69"/>
              <a:gd name="T66" fmla="*/ 62 w 98"/>
              <a:gd name="T67" fmla="*/ 48 h 69"/>
              <a:gd name="T68" fmla="*/ 57 w 98"/>
              <a:gd name="T69" fmla="*/ 48 h 69"/>
              <a:gd name="T70" fmla="*/ 53 w 98"/>
              <a:gd name="T71" fmla="*/ 40 h 69"/>
              <a:gd name="T72" fmla="*/ 93 w 98"/>
              <a:gd name="T73" fmla="*/ 63 h 69"/>
              <a:gd name="T74" fmla="*/ 79 w 98"/>
              <a:gd name="T75" fmla="*/ 69 h 69"/>
              <a:gd name="T76" fmla="*/ 8 w 98"/>
              <a:gd name="T77" fmla="*/ 61 h 69"/>
              <a:gd name="T78" fmla="*/ 7 w 98"/>
              <a:gd name="T79" fmla="*/ 26 h 69"/>
              <a:gd name="T80" fmla="*/ 33 w 98"/>
              <a:gd name="T81" fmla="*/ 5 h 69"/>
              <a:gd name="T82" fmla="*/ 75 w 98"/>
              <a:gd name="T83" fmla="*/ 10 h 69"/>
              <a:gd name="T84" fmla="*/ 94 w 98"/>
              <a:gd name="T85" fmla="*/ 36 h 69"/>
              <a:gd name="T86" fmla="*/ 93 w 98"/>
              <a:gd name="T87" fmla="*/ 63 h 69"/>
              <a:gd name="T88" fmla="*/ 93 w 98"/>
              <a:gd name="T89" fmla="*/ 63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8" h="69">
                <a:moveTo>
                  <a:pt x="79" y="61"/>
                </a:moveTo>
                <a:cubicBezTo>
                  <a:pt x="79" y="61"/>
                  <a:pt x="79" y="61"/>
                  <a:pt x="79" y="61"/>
                </a:cubicBezTo>
                <a:cubicBezTo>
                  <a:pt x="82" y="61"/>
                  <a:pt x="85" y="60"/>
                  <a:pt x="87" y="58"/>
                </a:cubicBezTo>
                <a:cubicBezTo>
                  <a:pt x="89" y="55"/>
                  <a:pt x="91" y="52"/>
                  <a:pt x="91" y="49"/>
                </a:cubicBezTo>
                <a:cubicBezTo>
                  <a:pt x="91" y="46"/>
                  <a:pt x="90" y="43"/>
                  <a:pt x="88" y="41"/>
                </a:cubicBezTo>
                <a:cubicBezTo>
                  <a:pt x="86" y="39"/>
                  <a:pt x="84" y="38"/>
                  <a:pt x="81" y="37"/>
                </a:cubicBezTo>
                <a:cubicBezTo>
                  <a:pt x="79" y="37"/>
                  <a:pt x="78" y="35"/>
                  <a:pt x="78" y="33"/>
                </a:cubicBezTo>
                <a:cubicBezTo>
                  <a:pt x="78" y="26"/>
                  <a:pt x="75" y="20"/>
                  <a:pt x="70" y="15"/>
                </a:cubicBezTo>
                <a:cubicBezTo>
                  <a:pt x="65" y="10"/>
                  <a:pt x="59" y="8"/>
                  <a:pt x="52" y="8"/>
                </a:cubicBezTo>
                <a:cubicBezTo>
                  <a:pt x="46" y="8"/>
                  <a:pt x="41" y="9"/>
                  <a:pt x="37" y="12"/>
                </a:cubicBezTo>
                <a:cubicBezTo>
                  <a:pt x="33" y="14"/>
                  <a:pt x="30" y="19"/>
                  <a:pt x="28" y="23"/>
                </a:cubicBezTo>
                <a:cubicBezTo>
                  <a:pt x="27" y="25"/>
                  <a:pt x="26" y="26"/>
                  <a:pt x="24" y="26"/>
                </a:cubicBezTo>
                <a:cubicBezTo>
                  <a:pt x="20" y="26"/>
                  <a:pt x="16" y="28"/>
                  <a:pt x="13" y="31"/>
                </a:cubicBezTo>
                <a:cubicBezTo>
                  <a:pt x="10" y="34"/>
                  <a:pt x="8" y="39"/>
                  <a:pt x="8" y="43"/>
                </a:cubicBezTo>
                <a:cubicBezTo>
                  <a:pt x="8" y="48"/>
                  <a:pt x="10" y="53"/>
                  <a:pt x="13" y="56"/>
                </a:cubicBezTo>
                <a:cubicBezTo>
                  <a:pt x="13" y="56"/>
                  <a:pt x="13" y="56"/>
                  <a:pt x="13" y="56"/>
                </a:cubicBezTo>
                <a:cubicBezTo>
                  <a:pt x="13" y="56"/>
                  <a:pt x="13" y="56"/>
                  <a:pt x="13" y="56"/>
                </a:cubicBezTo>
                <a:cubicBezTo>
                  <a:pt x="16" y="59"/>
                  <a:pt x="21" y="61"/>
                  <a:pt x="26" y="61"/>
                </a:cubicBezTo>
                <a:cubicBezTo>
                  <a:pt x="79" y="61"/>
                  <a:pt x="79" y="61"/>
                  <a:pt x="79" y="61"/>
                </a:cubicBezTo>
                <a:close/>
                <a:moveTo>
                  <a:pt x="26" y="42"/>
                </a:moveTo>
                <a:cubicBezTo>
                  <a:pt x="26" y="42"/>
                  <a:pt x="26" y="42"/>
                  <a:pt x="26" y="42"/>
                </a:cubicBezTo>
                <a:cubicBezTo>
                  <a:pt x="25" y="41"/>
                  <a:pt x="25" y="39"/>
                  <a:pt x="26" y="39"/>
                </a:cubicBezTo>
                <a:cubicBezTo>
                  <a:pt x="27" y="38"/>
                  <a:pt x="29" y="38"/>
                  <a:pt x="29" y="39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9"/>
                  <a:pt x="35" y="28"/>
                  <a:pt x="36" y="28"/>
                </a:cubicBezTo>
                <a:cubicBezTo>
                  <a:pt x="37" y="28"/>
                  <a:pt x="38" y="29"/>
                  <a:pt x="38" y="30"/>
                </a:cubicBezTo>
                <a:cubicBezTo>
                  <a:pt x="38" y="43"/>
                  <a:pt x="38" y="43"/>
                  <a:pt x="38" y="43"/>
                </a:cubicBezTo>
                <a:cubicBezTo>
                  <a:pt x="43" y="39"/>
                  <a:pt x="43" y="39"/>
                  <a:pt x="43" y="39"/>
                </a:cubicBezTo>
                <a:cubicBezTo>
                  <a:pt x="44" y="38"/>
                  <a:pt x="45" y="38"/>
                  <a:pt x="46" y="39"/>
                </a:cubicBezTo>
                <a:cubicBezTo>
                  <a:pt x="47" y="39"/>
                  <a:pt x="47" y="41"/>
                  <a:pt x="46" y="42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7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1"/>
                  <a:pt x="37" y="51"/>
                  <a:pt x="36" y="51"/>
                </a:cubicBezTo>
                <a:cubicBezTo>
                  <a:pt x="36" y="51"/>
                  <a:pt x="36" y="51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26" y="42"/>
                  <a:pt x="26" y="42"/>
                  <a:pt x="26" y="42"/>
                </a:cubicBezTo>
                <a:close/>
                <a:moveTo>
                  <a:pt x="53" y="40"/>
                </a:moveTo>
                <a:cubicBezTo>
                  <a:pt x="53" y="40"/>
                  <a:pt x="53" y="40"/>
                  <a:pt x="53" y="40"/>
                </a:cubicBezTo>
                <a:cubicBezTo>
                  <a:pt x="52" y="41"/>
                  <a:pt x="50" y="41"/>
                  <a:pt x="49" y="40"/>
                </a:cubicBezTo>
                <a:cubicBezTo>
                  <a:pt x="48" y="39"/>
                  <a:pt x="48" y="37"/>
                  <a:pt x="49" y="37"/>
                </a:cubicBezTo>
                <a:cubicBezTo>
                  <a:pt x="58" y="28"/>
                  <a:pt x="58" y="28"/>
                  <a:pt x="5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9" y="28"/>
                  <a:pt x="59" y="28"/>
                  <a:pt x="59" y="28"/>
                </a:cubicBezTo>
                <a:cubicBezTo>
                  <a:pt x="60" y="28"/>
                  <a:pt x="60" y="28"/>
                  <a:pt x="60" y="28"/>
                </a:cubicBezTo>
                <a:cubicBezTo>
                  <a:pt x="60" y="28"/>
                  <a:pt x="60" y="28"/>
                  <a:pt x="60" y="28"/>
                </a:cubicBezTo>
                <a:cubicBezTo>
                  <a:pt x="60" y="28"/>
                  <a:pt x="60" y="28"/>
                  <a:pt x="60" y="28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28"/>
                  <a:pt x="61" y="28"/>
                  <a:pt x="61" y="28"/>
                </a:cubicBezTo>
                <a:cubicBezTo>
                  <a:pt x="69" y="37"/>
                  <a:pt x="69" y="37"/>
                  <a:pt x="69" y="37"/>
                </a:cubicBezTo>
                <a:cubicBezTo>
                  <a:pt x="70" y="37"/>
                  <a:pt x="70" y="39"/>
                  <a:pt x="69" y="40"/>
                </a:cubicBezTo>
                <a:cubicBezTo>
                  <a:pt x="68" y="41"/>
                  <a:pt x="67" y="41"/>
                  <a:pt x="66" y="40"/>
                </a:cubicBezTo>
                <a:cubicBezTo>
                  <a:pt x="62" y="35"/>
                  <a:pt x="62" y="35"/>
                  <a:pt x="62" y="35"/>
                </a:cubicBezTo>
                <a:cubicBezTo>
                  <a:pt x="62" y="48"/>
                  <a:pt x="62" y="48"/>
                  <a:pt x="62" y="48"/>
                </a:cubicBezTo>
                <a:cubicBezTo>
                  <a:pt x="62" y="50"/>
                  <a:pt x="61" y="51"/>
                  <a:pt x="59" y="51"/>
                </a:cubicBezTo>
                <a:cubicBezTo>
                  <a:pt x="58" y="51"/>
                  <a:pt x="57" y="50"/>
                  <a:pt x="57" y="48"/>
                </a:cubicBezTo>
                <a:cubicBezTo>
                  <a:pt x="57" y="35"/>
                  <a:pt x="57" y="35"/>
                  <a:pt x="57" y="35"/>
                </a:cubicBezTo>
                <a:cubicBezTo>
                  <a:pt x="53" y="40"/>
                  <a:pt x="53" y="40"/>
                  <a:pt x="53" y="40"/>
                </a:cubicBezTo>
                <a:close/>
                <a:moveTo>
                  <a:pt x="93" y="63"/>
                </a:moveTo>
                <a:cubicBezTo>
                  <a:pt x="93" y="63"/>
                  <a:pt x="93" y="63"/>
                  <a:pt x="93" y="63"/>
                </a:cubicBezTo>
                <a:cubicBezTo>
                  <a:pt x="89" y="66"/>
                  <a:pt x="84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26" y="69"/>
                  <a:pt x="26" y="69"/>
                  <a:pt x="26" y="69"/>
                </a:cubicBezTo>
                <a:cubicBezTo>
                  <a:pt x="19" y="69"/>
                  <a:pt x="12" y="66"/>
                  <a:pt x="8" y="61"/>
                </a:cubicBezTo>
                <a:cubicBezTo>
                  <a:pt x="3" y="57"/>
                  <a:pt x="0" y="50"/>
                  <a:pt x="0" y="43"/>
                </a:cubicBezTo>
                <a:cubicBezTo>
                  <a:pt x="0" y="37"/>
                  <a:pt x="3" y="30"/>
                  <a:pt x="7" y="26"/>
                </a:cubicBezTo>
                <a:cubicBezTo>
                  <a:pt x="11" y="22"/>
                  <a:pt x="16" y="19"/>
                  <a:pt x="22" y="18"/>
                </a:cubicBezTo>
                <a:cubicBezTo>
                  <a:pt x="25" y="13"/>
                  <a:pt x="28" y="9"/>
                  <a:pt x="33" y="5"/>
                </a:cubicBezTo>
                <a:cubicBezTo>
                  <a:pt x="39" y="2"/>
                  <a:pt x="45" y="0"/>
                  <a:pt x="52" y="0"/>
                </a:cubicBezTo>
                <a:cubicBezTo>
                  <a:pt x="61" y="0"/>
                  <a:pt x="69" y="4"/>
                  <a:pt x="75" y="10"/>
                </a:cubicBezTo>
                <a:cubicBezTo>
                  <a:pt x="81" y="15"/>
                  <a:pt x="84" y="22"/>
                  <a:pt x="85" y="30"/>
                </a:cubicBezTo>
                <a:cubicBezTo>
                  <a:pt x="88" y="32"/>
                  <a:pt x="91" y="34"/>
                  <a:pt x="94" y="36"/>
                </a:cubicBezTo>
                <a:cubicBezTo>
                  <a:pt x="97" y="40"/>
                  <a:pt x="98" y="44"/>
                  <a:pt x="98" y="49"/>
                </a:cubicBezTo>
                <a:cubicBezTo>
                  <a:pt x="98" y="54"/>
                  <a:pt x="96" y="59"/>
                  <a:pt x="93" y="63"/>
                </a:cubicBezTo>
                <a:cubicBezTo>
                  <a:pt x="93" y="63"/>
                  <a:pt x="93" y="63"/>
                  <a:pt x="93" y="63"/>
                </a:cubicBezTo>
                <a:cubicBezTo>
                  <a:pt x="93" y="63"/>
                  <a:pt x="93" y="63"/>
                  <a:pt x="93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88" name="Freeform 12"/>
          <p:cNvSpPr>
            <a:spLocks noEditPoints="1"/>
          </p:cNvSpPr>
          <p:nvPr/>
        </p:nvSpPr>
        <p:spPr bwMode="auto">
          <a:xfrm>
            <a:off x="5076056" y="2210916"/>
            <a:ext cx="212725" cy="269875"/>
          </a:xfrm>
          <a:custGeom>
            <a:avLst/>
            <a:gdLst>
              <a:gd name="T0" fmla="*/ 24 w 79"/>
              <a:gd name="T1" fmla="*/ 42 h 99"/>
              <a:gd name="T2" fmla="*/ 4 w 79"/>
              <a:gd name="T3" fmla="*/ 8 h 99"/>
              <a:gd name="T4" fmla="*/ 4 w 79"/>
              <a:gd name="T5" fmla="*/ 0 h 99"/>
              <a:gd name="T6" fmla="*/ 10 w 79"/>
              <a:gd name="T7" fmla="*/ 0 h 99"/>
              <a:gd name="T8" fmla="*/ 69 w 79"/>
              <a:gd name="T9" fmla="*/ 0 h 99"/>
              <a:gd name="T10" fmla="*/ 75 w 79"/>
              <a:gd name="T11" fmla="*/ 0 h 99"/>
              <a:gd name="T12" fmla="*/ 75 w 79"/>
              <a:gd name="T13" fmla="*/ 8 h 99"/>
              <a:gd name="T14" fmla="*/ 55 w 79"/>
              <a:gd name="T15" fmla="*/ 42 h 99"/>
              <a:gd name="T16" fmla="*/ 55 w 79"/>
              <a:gd name="T17" fmla="*/ 57 h 99"/>
              <a:gd name="T18" fmla="*/ 75 w 79"/>
              <a:gd name="T19" fmla="*/ 91 h 99"/>
              <a:gd name="T20" fmla="*/ 75 w 79"/>
              <a:gd name="T21" fmla="*/ 99 h 99"/>
              <a:gd name="T22" fmla="*/ 69 w 79"/>
              <a:gd name="T23" fmla="*/ 99 h 99"/>
              <a:gd name="T24" fmla="*/ 10 w 79"/>
              <a:gd name="T25" fmla="*/ 99 h 99"/>
              <a:gd name="T26" fmla="*/ 4 w 79"/>
              <a:gd name="T27" fmla="*/ 99 h 99"/>
              <a:gd name="T28" fmla="*/ 4 w 79"/>
              <a:gd name="T29" fmla="*/ 91 h 99"/>
              <a:gd name="T30" fmla="*/ 24 w 79"/>
              <a:gd name="T31" fmla="*/ 57 h 99"/>
              <a:gd name="T32" fmla="*/ 14 w 79"/>
              <a:gd name="T33" fmla="*/ 91 h 99"/>
              <a:gd name="T34" fmla="*/ 17 w 79"/>
              <a:gd name="T35" fmla="*/ 91 h 99"/>
              <a:gd name="T36" fmla="*/ 41 w 79"/>
              <a:gd name="T37" fmla="*/ 70 h 99"/>
              <a:gd name="T38" fmla="*/ 65 w 79"/>
              <a:gd name="T39" fmla="*/ 91 h 99"/>
              <a:gd name="T40" fmla="*/ 40 w 79"/>
              <a:gd name="T41" fmla="*/ 52 h 99"/>
              <a:gd name="T42" fmla="*/ 40 w 79"/>
              <a:gd name="T43" fmla="*/ 52 h 99"/>
              <a:gd name="T44" fmla="*/ 40 w 79"/>
              <a:gd name="T45" fmla="*/ 52 h 99"/>
              <a:gd name="T46" fmla="*/ 14 w 79"/>
              <a:gd name="T47" fmla="*/ 91 h 99"/>
              <a:gd name="T48" fmla="*/ 24 w 79"/>
              <a:gd name="T49" fmla="*/ 91 h 99"/>
              <a:gd name="T50" fmla="*/ 40 w 79"/>
              <a:gd name="T51" fmla="*/ 75 h 99"/>
              <a:gd name="T52" fmla="*/ 20 w 79"/>
              <a:gd name="T53" fmla="*/ 28 h 99"/>
              <a:gd name="T54" fmla="*/ 59 w 79"/>
              <a:gd name="T55" fmla="*/ 28 h 99"/>
              <a:gd name="T56" fmla="*/ 14 w 79"/>
              <a:gd name="T57" fmla="*/ 8 h 99"/>
              <a:gd name="T58" fmla="*/ 55 w 79"/>
              <a:gd name="T59" fmla="*/ 33 h 99"/>
              <a:gd name="T60" fmla="*/ 24 w 79"/>
              <a:gd name="T61" fmla="*/ 33 h 99"/>
              <a:gd name="T62" fmla="*/ 40 w 79"/>
              <a:gd name="T63" fmla="*/ 47 h 99"/>
              <a:gd name="T64" fmla="*/ 40 w 79"/>
              <a:gd name="T65" fmla="*/ 47 h 99"/>
              <a:gd name="T66" fmla="*/ 40 w 79"/>
              <a:gd name="T67" fmla="*/ 47 h 99"/>
              <a:gd name="T68" fmla="*/ 55 w 79"/>
              <a:gd name="T69" fmla="*/ 33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9" h="99">
                <a:moveTo>
                  <a:pt x="32" y="49"/>
                </a:moveTo>
                <a:cubicBezTo>
                  <a:pt x="29" y="47"/>
                  <a:pt x="27" y="44"/>
                  <a:pt x="24" y="42"/>
                </a:cubicBezTo>
                <a:cubicBezTo>
                  <a:pt x="16" y="35"/>
                  <a:pt x="8" y="28"/>
                  <a:pt x="7" y="8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8" y="0"/>
                  <a:pt x="79" y="2"/>
                  <a:pt x="79" y="4"/>
                </a:cubicBezTo>
                <a:cubicBezTo>
                  <a:pt x="79" y="6"/>
                  <a:pt x="78" y="8"/>
                  <a:pt x="75" y="8"/>
                </a:cubicBezTo>
                <a:cubicBezTo>
                  <a:pt x="73" y="8"/>
                  <a:pt x="73" y="8"/>
                  <a:pt x="73" y="8"/>
                </a:cubicBezTo>
                <a:cubicBezTo>
                  <a:pt x="72" y="28"/>
                  <a:pt x="64" y="35"/>
                  <a:pt x="55" y="42"/>
                </a:cubicBezTo>
                <a:cubicBezTo>
                  <a:pt x="53" y="44"/>
                  <a:pt x="50" y="47"/>
                  <a:pt x="48" y="49"/>
                </a:cubicBezTo>
                <a:cubicBezTo>
                  <a:pt x="50" y="52"/>
                  <a:pt x="53" y="54"/>
                  <a:pt x="55" y="57"/>
                </a:cubicBezTo>
                <a:cubicBezTo>
                  <a:pt x="64" y="64"/>
                  <a:pt x="72" y="70"/>
                  <a:pt x="73" y="91"/>
                </a:cubicBezTo>
                <a:cubicBezTo>
                  <a:pt x="75" y="91"/>
                  <a:pt x="75" y="91"/>
                  <a:pt x="75" y="91"/>
                </a:cubicBezTo>
                <a:cubicBezTo>
                  <a:pt x="78" y="91"/>
                  <a:pt x="79" y="93"/>
                  <a:pt x="79" y="95"/>
                </a:cubicBezTo>
                <a:cubicBezTo>
                  <a:pt x="79" y="97"/>
                  <a:pt x="78" y="99"/>
                  <a:pt x="75" y="99"/>
                </a:cubicBezTo>
                <a:cubicBezTo>
                  <a:pt x="69" y="99"/>
                  <a:pt x="69" y="99"/>
                  <a:pt x="69" y="99"/>
                </a:cubicBezTo>
                <a:cubicBezTo>
                  <a:pt x="69" y="99"/>
                  <a:pt x="69" y="99"/>
                  <a:pt x="69" y="99"/>
                </a:cubicBezTo>
                <a:cubicBezTo>
                  <a:pt x="69" y="99"/>
                  <a:pt x="69" y="99"/>
                  <a:pt x="69" y="99"/>
                </a:cubicBezTo>
                <a:cubicBezTo>
                  <a:pt x="10" y="99"/>
                  <a:pt x="10" y="99"/>
                  <a:pt x="10" y="99"/>
                </a:cubicBezTo>
                <a:cubicBezTo>
                  <a:pt x="10" y="99"/>
                  <a:pt x="10" y="99"/>
                  <a:pt x="10" y="99"/>
                </a:cubicBezTo>
                <a:cubicBezTo>
                  <a:pt x="4" y="99"/>
                  <a:pt x="4" y="99"/>
                  <a:pt x="4" y="99"/>
                </a:cubicBezTo>
                <a:cubicBezTo>
                  <a:pt x="2" y="99"/>
                  <a:pt x="0" y="97"/>
                  <a:pt x="0" y="95"/>
                </a:cubicBezTo>
                <a:cubicBezTo>
                  <a:pt x="0" y="93"/>
                  <a:pt x="2" y="91"/>
                  <a:pt x="4" y="91"/>
                </a:cubicBezTo>
                <a:cubicBezTo>
                  <a:pt x="7" y="91"/>
                  <a:pt x="7" y="91"/>
                  <a:pt x="7" y="91"/>
                </a:cubicBezTo>
                <a:cubicBezTo>
                  <a:pt x="8" y="70"/>
                  <a:pt x="16" y="64"/>
                  <a:pt x="24" y="57"/>
                </a:cubicBezTo>
                <a:cubicBezTo>
                  <a:pt x="27" y="54"/>
                  <a:pt x="29" y="52"/>
                  <a:pt x="32" y="49"/>
                </a:cubicBezTo>
                <a:close/>
                <a:moveTo>
                  <a:pt x="14" y="91"/>
                </a:moveTo>
                <a:cubicBezTo>
                  <a:pt x="14" y="91"/>
                  <a:pt x="14" y="91"/>
                  <a:pt x="14" y="91"/>
                </a:cubicBezTo>
                <a:cubicBezTo>
                  <a:pt x="17" y="91"/>
                  <a:pt x="17" y="91"/>
                  <a:pt x="17" y="91"/>
                </a:cubicBezTo>
                <a:cubicBezTo>
                  <a:pt x="38" y="70"/>
                  <a:pt x="38" y="70"/>
                  <a:pt x="38" y="70"/>
                </a:cubicBezTo>
                <a:cubicBezTo>
                  <a:pt x="39" y="69"/>
                  <a:pt x="40" y="69"/>
                  <a:pt x="41" y="70"/>
                </a:cubicBezTo>
                <a:cubicBezTo>
                  <a:pt x="62" y="91"/>
                  <a:pt x="62" y="91"/>
                  <a:pt x="62" y="91"/>
                </a:cubicBezTo>
                <a:cubicBezTo>
                  <a:pt x="65" y="91"/>
                  <a:pt x="65" y="91"/>
                  <a:pt x="65" y="91"/>
                </a:cubicBezTo>
                <a:cubicBezTo>
                  <a:pt x="64" y="74"/>
                  <a:pt x="58" y="68"/>
                  <a:pt x="50" y="62"/>
                </a:cubicBezTo>
                <a:cubicBezTo>
                  <a:pt x="47" y="59"/>
                  <a:pt x="43" y="56"/>
                  <a:pt x="40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36" y="56"/>
                  <a:pt x="32" y="59"/>
                  <a:pt x="29" y="62"/>
                </a:cubicBezTo>
                <a:cubicBezTo>
                  <a:pt x="22" y="68"/>
                  <a:pt x="15" y="74"/>
                  <a:pt x="14" y="91"/>
                </a:cubicBezTo>
                <a:close/>
                <a:moveTo>
                  <a:pt x="24" y="91"/>
                </a:moveTo>
                <a:cubicBezTo>
                  <a:pt x="24" y="91"/>
                  <a:pt x="24" y="91"/>
                  <a:pt x="24" y="91"/>
                </a:cubicBezTo>
                <a:cubicBezTo>
                  <a:pt x="56" y="91"/>
                  <a:pt x="56" y="91"/>
                  <a:pt x="56" y="91"/>
                </a:cubicBezTo>
                <a:cubicBezTo>
                  <a:pt x="40" y="75"/>
                  <a:pt x="40" y="75"/>
                  <a:pt x="40" y="75"/>
                </a:cubicBezTo>
                <a:cubicBezTo>
                  <a:pt x="24" y="91"/>
                  <a:pt x="24" y="91"/>
                  <a:pt x="24" y="91"/>
                </a:cubicBezTo>
                <a:close/>
                <a:moveTo>
                  <a:pt x="20" y="28"/>
                </a:moveTo>
                <a:cubicBezTo>
                  <a:pt x="20" y="28"/>
                  <a:pt x="20" y="28"/>
                  <a:pt x="20" y="28"/>
                </a:cubicBezTo>
                <a:cubicBezTo>
                  <a:pt x="59" y="28"/>
                  <a:pt x="59" y="28"/>
                  <a:pt x="59" y="28"/>
                </a:cubicBezTo>
                <a:cubicBezTo>
                  <a:pt x="62" y="24"/>
                  <a:pt x="65" y="18"/>
                  <a:pt x="65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5" y="18"/>
                  <a:pt x="17" y="24"/>
                  <a:pt x="20" y="28"/>
                </a:cubicBezTo>
                <a:close/>
                <a:moveTo>
                  <a:pt x="55" y="33"/>
                </a:moveTo>
                <a:cubicBezTo>
                  <a:pt x="55" y="33"/>
                  <a:pt x="55" y="33"/>
                  <a:pt x="55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26" y="34"/>
                  <a:pt x="27" y="35"/>
                  <a:pt x="29" y="37"/>
                </a:cubicBezTo>
                <a:cubicBezTo>
                  <a:pt x="32" y="40"/>
                  <a:pt x="36" y="43"/>
                  <a:pt x="40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43" y="43"/>
                  <a:pt x="47" y="40"/>
                  <a:pt x="50" y="37"/>
                </a:cubicBezTo>
                <a:cubicBezTo>
                  <a:pt x="52" y="35"/>
                  <a:pt x="54" y="34"/>
                  <a:pt x="55" y="3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89" name="Freeform 13"/>
          <p:cNvSpPr>
            <a:spLocks noEditPoints="1"/>
          </p:cNvSpPr>
          <p:nvPr/>
        </p:nvSpPr>
        <p:spPr bwMode="auto">
          <a:xfrm>
            <a:off x="3707904" y="3507060"/>
            <a:ext cx="266700" cy="260350"/>
          </a:xfrm>
          <a:custGeom>
            <a:avLst/>
            <a:gdLst>
              <a:gd name="T0" fmla="*/ 49 w 98"/>
              <a:gd name="T1" fmla="*/ 0 h 98"/>
              <a:gd name="T2" fmla="*/ 84 w 98"/>
              <a:gd name="T3" fmla="*/ 15 h 98"/>
              <a:gd name="T4" fmla="*/ 98 w 98"/>
              <a:gd name="T5" fmla="*/ 49 h 98"/>
              <a:gd name="T6" fmla="*/ 84 w 98"/>
              <a:gd name="T7" fmla="*/ 84 h 98"/>
              <a:gd name="T8" fmla="*/ 49 w 98"/>
              <a:gd name="T9" fmla="*/ 98 h 98"/>
              <a:gd name="T10" fmla="*/ 14 w 98"/>
              <a:gd name="T11" fmla="*/ 84 h 98"/>
              <a:gd name="T12" fmla="*/ 14 w 98"/>
              <a:gd name="T13" fmla="*/ 84 h 98"/>
              <a:gd name="T14" fmla="*/ 14 w 98"/>
              <a:gd name="T15" fmla="*/ 84 h 98"/>
              <a:gd name="T16" fmla="*/ 0 w 98"/>
              <a:gd name="T17" fmla="*/ 49 h 98"/>
              <a:gd name="T18" fmla="*/ 14 w 98"/>
              <a:gd name="T19" fmla="*/ 15 h 98"/>
              <a:gd name="T20" fmla="*/ 14 w 98"/>
              <a:gd name="T21" fmla="*/ 15 h 98"/>
              <a:gd name="T22" fmla="*/ 49 w 98"/>
              <a:gd name="T23" fmla="*/ 0 h 98"/>
              <a:gd name="T24" fmla="*/ 51 w 98"/>
              <a:gd name="T25" fmla="*/ 8 h 98"/>
              <a:gd name="T26" fmla="*/ 51 w 98"/>
              <a:gd name="T27" fmla="*/ 8 h 98"/>
              <a:gd name="T28" fmla="*/ 51 w 98"/>
              <a:gd name="T29" fmla="*/ 48 h 98"/>
              <a:gd name="T30" fmla="*/ 80 w 98"/>
              <a:gd name="T31" fmla="*/ 77 h 98"/>
              <a:gd name="T32" fmla="*/ 91 w 98"/>
              <a:gd name="T33" fmla="*/ 49 h 98"/>
              <a:gd name="T34" fmla="*/ 78 w 98"/>
              <a:gd name="T35" fmla="*/ 20 h 98"/>
              <a:gd name="T36" fmla="*/ 78 w 98"/>
              <a:gd name="T37" fmla="*/ 20 h 98"/>
              <a:gd name="T38" fmla="*/ 51 w 98"/>
              <a:gd name="T39" fmla="*/ 8 h 98"/>
              <a:gd name="T40" fmla="*/ 77 w 98"/>
              <a:gd name="T41" fmla="*/ 80 h 98"/>
              <a:gd name="T42" fmla="*/ 77 w 98"/>
              <a:gd name="T43" fmla="*/ 80 h 98"/>
              <a:gd name="T44" fmla="*/ 48 w 98"/>
              <a:gd name="T45" fmla="*/ 51 h 98"/>
              <a:gd name="T46" fmla="*/ 47 w 98"/>
              <a:gd name="T47" fmla="*/ 51 h 98"/>
              <a:gd name="T48" fmla="*/ 47 w 98"/>
              <a:gd name="T49" fmla="*/ 49 h 98"/>
              <a:gd name="T50" fmla="*/ 47 w 98"/>
              <a:gd name="T51" fmla="*/ 8 h 98"/>
              <a:gd name="T52" fmla="*/ 20 w 98"/>
              <a:gd name="T53" fmla="*/ 20 h 98"/>
              <a:gd name="T54" fmla="*/ 20 w 98"/>
              <a:gd name="T55" fmla="*/ 20 h 98"/>
              <a:gd name="T56" fmla="*/ 8 w 98"/>
              <a:gd name="T57" fmla="*/ 49 h 98"/>
              <a:gd name="T58" fmla="*/ 20 w 98"/>
              <a:gd name="T59" fmla="*/ 79 h 98"/>
              <a:gd name="T60" fmla="*/ 20 w 98"/>
              <a:gd name="T61" fmla="*/ 79 h 98"/>
              <a:gd name="T62" fmla="*/ 49 w 98"/>
              <a:gd name="T63" fmla="*/ 91 h 98"/>
              <a:gd name="T64" fmla="*/ 77 w 98"/>
              <a:gd name="T65" fmla="*/ 8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8" h="98">
                <a:moveTo>
                  <a:pt x="49" y="0"/>
                </a:moveTo>
                <a:cubicBezTo>
                  <a:pt x="63" y="0"/>
                  <a:pt x="75" y="6"/>
                  <a:pt x="84" y="15"/>
                </a:cubicBezTo>
                <a:cubicBezTo>
                  <a:pt x="93" y="24"/>
                  <a:pt x="98" y="36"/>
                  <a:pt x="98" y="49"/>
                </a:cubicBezTo>
                <a:cubicBezTo>
                  <a:pt x="98" y="63"/>
                  <a:pt x="93" y="75"/>
                  <a:pt x="84" y="84"/>
                </a:cubicBezTo>
                <a:cubicBezTo>
                  <a:pt x="75" y="93"/>
                  <a:pt x="63" y="98"/>
                  <a:pt x="49" y="98"/>
                </a:cubicBezTo>
                <a:cubicBezTo>
                  <a:pt x="36" y="98"/>
                  <a:pt x="23" y="93"/>
                  <a:pt x="14" y="84"/>
                </a:cubicBezTo>
                <a:cubicBezTo>
                  <a:pt x="14" y="84"/>
                  <a:pt x="14" y="84"/>
                  <a:pt x="14" y="84"/>
                </a:cubicBezTo>
                <a:cubicBezTo>
                  <a:pt x="14" y="84"/>
                  <a:pt x="14" y="84"/>
                  <a:pt x="14" y="84"/>
                </a:cubicBezTo>
                <a:cubicBezTo>
                  <a:pt x="6" y="75"/>
                  <a:pt x="0" y="63"/>
                  <a:pt x="0" y="49"/>
                </a:cubicBezTo>
                <a:cubicBezTo>
                  <a:pt x="0" y="36"/>
                  <a:pt x="6" y="24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23" y="6"/>
                  <a:pt x="36" y="0"/>
                  <a:pt x="49" y="0"/>
                </a:cubicBezTo>
                <a:close/>
                <a:moveTo>
                  <a:pt x="51" y="8"/>
                </a:moveTo>
                <a:cubicBezTo>
                  <a:pt x="51" y="8"/>
                  <a:pt x="51" y="8"/>
                  <a:pt x="51" y="8"/>
                </a:cubicBezTo>
                <a:cubicBezTo>
                  <a:pt x="51" y="48"/>
                  <a:pt x="51" y="48"/>
                  <a:pt x="51" y="48"/>
                </a:cubicBezTo>
                <a:cubicBezTo>
                  <a:pt x="80" y="77"/>
                  <a:pt x="80" y="77"/>
                  <a:pt x="80" y="77"/>
                </a:cubicBezTo>
                <a:cubicBezTo>
                  <a:pt x="87" y="70"/>
                  <a:pt x="91" y="60"/>
                  <a:pt x="91" y="49"/>
                </a:cubicBezTo>
                <a:cubicBezTo>
                  <a:pt x="91" y="38"/>
                  <a:pt x="86" y="28"/>
                  <a:pt x="78" y="20"/>
                </a:cubicBezTo>
                <a:cubicBezTo>
                  <a:pt x="78" y="20"/>
                  <a:pt x="78" y="20"/>
                  <a:pt x="78" y="20"/>
                </a:cubicBezTo>
                <a:cubicBezTo>
                  <a:pt x="71" y="13"/>
                  <a:pt x="62" y="8"/>
                  <a:pt x="51" y="8"/>
                </a:cubicBezTo>
                <a:close/>
                <a:moveTo>
                  <a:pt x="77" y="80"/>
                </a:moveTo>
                <a:cubicBezTo>
                  <a:pt x="77" y="80"/>
                  <a:pt x="77" y="80"/>
                  <a:pt x="77" y="80"/>
                </a:cubicBezTo>
                <a:cubicBezTo>
                  <a:pt x="48" y="51"/>
                  <a:pt x="48" y="51"/>
                  <a:pt x="48" y="51"/>
                </a:cubicBezTo>
                <a:cubicBezTo>
                  <a:pt x="47" y="51"/>
                  <a:pt x="47" y="51"/>
                  <a:pt x="47" y="51"/>
                </a:cubicBezTo>
                <a:cubicBezTo>
                  <a:pt x="47" y="50"/>
                  <a:pt x="47" y="50"/>
                  <a:pt x="47" y="49"/>
                </a:cubicBezTo>
                <a:cubicBezTo>
                  <a:pt x="47" y="8"/>
                  <a:pt x="47" y="8"/>
                  <a:pt x="47" y="8"/>
                </a:cubicBezTo>
                <a:cubicBezTo>
                  <a:pt x="36" y="8"/>
                  <a:pt x="27" y="13"/>
                  <a:pt x="20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12" y="28"/>
                  <a:pt x="8" y="38"/>
                  <a:pt x="8" y="49"/>
                </a:cubicBezTo>
                <a:cubicBezTo>
                  <a:pt x="8" y="61"/>
                  <a:pt x="12" y="71"/>
                  <a:pt x="20" y="79"/>
                </a:cubicBezTo>
                <a:cubicBezTo>
                  <a:pt x="20" y="79"/>
                  <a:pt x="20" y="79"/>
                  <a:pt x="20" y="79"/>
                </a:cubicBezTo>
                <a:cubicBezTo>
                  <a:pt x="27" y="86"/>
                  <a:pt x="38" y="91"/>
                  <a:pt x="49" y="91"/>
                </a:cubicBezTo>
                <a:cubicBezTo>
                  <a:pt x="60" y="91"/>
                  <a:pt x="69" y="87"/>
                  <a:pt x="77" y="8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467544" y="1346820"/>
            <a:ext cx="2448645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92D050"/>
                </a:solidFill>
              </a:rPr>
              <a:t>选择</a:t>
            </a:r>
            <a:r>
              <a:rPr lang="en-US" altLang="zh-CN" sz="1600" b="1" dirty="0" smtClean="0">
                <a:solidFill>
                  <a:srgbClr val="92D050"/>
                </a:solidFill>
              </a:rPr>
              <a:t>VUE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为项目框架的原因</a:t>
            </a:r>
            <a:endParaRPr lang="en-US" altLang="zh-CN" sz="1600" b="1" dirty="0" smtClean="0">
              <a:solidFill>
                <a:srgbClr val="92D050"/>
              </a:solidFill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179512" y="1778868"/>
            <a:ext cx="2880320" cy="230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经过技术部门的讨论，最终我们选定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VUE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来实现。选择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VUE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的原因是因为我们希望我们的项目组件化，这样不论是在组件的复用上还是后期的维护上，都可以大大的提高效率。而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VUE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的核心思想就是组件开发，这与我们的需求不谋而合，加之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VUE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轻量且高效，对于我们项目的开发有很大的帮助</a:t>
            </a:r>
          </a:p>
        </p:txBody>
      </p:sp>
      <p:sp>
        <p:nvSpPr>
          <p:cNvPr id="24594" name="Freeform 18"/>
          <p:cNvSpPr>
            <a:spLocks/>
          </p:cNvSpPr>
          <p:nvPr/>
        </p:nvSpPr>
        <p:spPr bwMode="auto">
          <a:xfrm>
            <a:off x="3705225" y="2038350"/>
            <a:ext cx="839788" cy="838200"/>
          </a:xfrm>
          <a:custGeom>
            <a:avLst/>
            <a:gdLst>
              <a:gd name="T0" fmla="*/ 273 w 546"/>
              <a:gd name="T1" fmla="*/ 546 h 546"/>
              <a:gd name="T2" fmla="*/ 0 w 546"/>
              <a:gd name="T3" fmla="*/ 273 h 546"/>
              <a:gd name="T4" fmla="*/ 273 w 546"/>
              <a:gd name="T5" fmla="*/ 0 h 546"/>
              <a:gd name="T6" fmla="*/ 546 w 546"/>
              <a:gd name="T7" fmla="*/ 273 h 546"/>
              <a:gd name="T8" fmla="*/ 546 w 546"/>
              <a:gd name="T9" fmla="*/ 546 h 546"/>
              <a:gd name="T10" fmla="*/ 273 w 546"/>
              <a:gd name="T11" fmla="*/ 54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6" h="546">
                <a:moveTo>
                  <a:pt x="273" y="546"/>
                </a:moveTo>
                <a:cubicBezTo>
                  <a:pt x="123" y="546"/>
                  <a:pt x="0" y="424"/>
                  <a:pt x="0" y="273"/>
                </a:cubicBezTo>
                <a:cubicBezTo>
                  <a:pt x="0" y="123"/>
                  <a:pt x="123" y="0"/>
                  <a:pt x="273" y="0"/>
                </a:cubicBezTo>
                <a:cubicBezTo>
                  <a:pt x="424" y="0"/>
                  <a:pt x="546" y="123"/>
                  <a:pt x="546" y="273"/>
                </a:cubicBezTo>
                <a:cubicBezTo>
                  <a:pt x="546" y="546"/>
                  <a:pt x="546" y="546"/>
                  <a:pt x="546" y="546"/>
                </a:cubicBezTo>
                <a:lnTo>
                  <a:pt x="273" y="546"/>
                </a:lnTo>
                <a:close/>
              </a:path>
            </a:pathLst>
          </a:custGeom>
          <a:solidFill>
            <a:srgbClr val="68B54B"/>
          </a:solidFill>
          <a:ln>
            <a:solidFill>
              <a:srgbClr val="68B54B"/>
            </a:solidFill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95" name="Freeform 19"/>
          <p:cNvSpPr>
            <a:spLocks noEditPoints="1"/>
          </p:cNvSpPr>
          <p:nvPr/>
        </p:nvSpPr>
        <p:spPr bwMode="auto">
          <a:xfrm>
            <a:off x="4092575" y="2349500"/>
            <a:ext cx="209550" cy="215900"/>
          </a:xfrm>
          <a:custGeom>
            <a:avLst/>
            <a:gdLst>
              <a:gd name="T0" fmla="*/ 55 w 95"/>
              <a:gd name="T1" fmla="*/ 0 h 98"/>
              <a:gd name="T2" fmla="*/ 85 w 95"/>
              <a:gd name="T3" fmla="*/ 29 h 98"/>
              <a:gd name="T4" fmla="*/ 86 w 95"/>
              <a:gd name="T5" fmla="*/ 31 h 98"/>
              <a:gd name="T6" fmla="*/ 82 w 95"/>
              <a:gd name="T7" fmla="*/ 41 h 98"/>
              <a:gd name="T8" fmla="*/ 79 w 95"/>
              <a:gd name="T9" fmla="*/ 34 h 98"/>
              <a:gd name="T10" fmla="*/ 55 w 95"/>
              <a:gd name="T11" fmla="*/ 31 h 98"/>
              <a:gd name="T12" fmla="*/ 53 w 95"/>
              <a:gd name="T13" fmla="*/ 25 h 98"/>
              <a:gd name="T14" fmla="*/ 11 w 95"/>
              <a:gd name="T15" fmla="*/ 8 h 98"/>
              <a:gd name="T16" fmla="*/ 8 w 95"/>
              <a:gd name="T17" fmla="*/ 10 h 98"/>
              <a:gd name="T18" fmla="*/ 9 w 95"/>
              <a:gd name="T19" fmla="*/ 90 h 98"/>
              <a:gd name="T20" fmla="*/ 11 w 95"/>
              <a:gd name="T21" fmla="*/ 91 h 98"/>
              <a:gd name="T22" fmla="*/ 78 w 95"/>
              <a:gd name="T23" fmla="*/ 90 h 98"/>
              <a:gd name="T24" fmla="*/ 79 w 95"/>
              <a:gd name="T25" fmla="*/ 88 h 98"/>
              <a:gd name="T26" fmla="*/ 82 w 95"/>
              <a:gd name="T27" fmla="*/ 82 h 98"/>
              <a:gd name="T28" fmla="*/ 86 w 95"/>
              <a:gd name="T29" fmla="*/ 88 h 98"/>
              <a:gd name="T30" fmla="*/ 83 w 95"/>
              <a:gd name="T31" fmla="*/ 95 h 98"/>
              <a:gd name="T32" fmla="*/ 11 w 95"/>
              <a:gd name="T33" fmla="*/ 98 h 98"/>
              <a:gd name="T34" fmla="*/ 0 w 95"/>
              <a:gd name="T35" fmla="*/ 88 h 98"/>
              <a:gd name="T36" fmla="*/ 3 w 95"/>
              <a:gd name="T37" fmla="*/ 3 h 98"/>
              <a:gd name="T38" fmla="*/ 72 w 95"/>
              <a:gd name="T39" fmla="*/ 38 h 98"/>
              <a:gd name="T40" fmla="*/ 72 w 95"/>
              <a:gd name="T41" fmla="*/ 38 h 98"/>
              <a:gd name="T42" fmla="*/ 94 w 95"/>
              <a:gd name="T43" fmla="*/ 63 h 98"/>
              <a:gd name="T44" fmla="*/ 68 w 95"/>
              <a:gd name="T45" fmla="*/ 86 h 98"/>
              <a:gd name="T46" fmla="*/ 68 w 95"/>
              <a:gd name="T47" fmla="*/ 73 h 98"/>
              <a:gd name="T48" fmla="*/ 49 w 95"/>
              <a:gd name="T49" fmla="*/ 71 h 98"/>
              <a:gd name="T50" fmla="*/ 49 w 95"/>
              <a:gd name="T51" fmla="*/ 53 h 98"/>
              <a:gd name="T52" fmla="*/ 52 w 95"/>
              <a:gd name="T53" fmla="*/ 50 h 98"/>
              <a:gd name="T54" fmla="*/ 68 w 95"/>
              <a:gd name="T55" fmla="*/ 40 h 98"/>
              <a:gd name="T56" fmla="*/ 72 w 95"/>
              <a:gd name="T57" fmla="*/ 38 h 98"/>
              <a:gd name="T58" fmla="*/ 89 w 95"/>
              <a:gd name="T59" fmla="*/ 62 h 98"/>
              <a:gd name="T60" fmla="*/ 72 w 95"/>
              <a:gd name="T61" fmla="*/ 53 h 98"/>
              <a:gd name="T62" fmla="*/ 70 w 95"/>
              <a:gd name="T63" fmla="*/ 55 h 98"/>
              <a:gd name="T64" fmla="*/ 54 w 95"/>
              <a:gd name="T65" fmla="*/ 69 h 98"/>
              <a:gd name="T66" fmla="*/ 70 w 95"/>
              <a:gd name="T67" fmla="*/ 69 h 98"/>
              <a:gd name="T68" fmla="*/ 72 w 95"/>
              <a:gd name="T69" fmla="*/ 79 h 98"/>
              <a:gd name="T70" fmla="*/ 75 w 95"/>
              <a:gd name="T71" fmla="*/ 29 h 98"/>
              <a:gd name="T72" fmla="*/ 57 w 95"/>
              <a:gd name="T73" fmla="*/ 12 h 98"/>
              <a:gd name="T74" fmla="*/ 59 w 95"/>
              <a:gd name="T75" fmla="*/ 28 h 98"/>
              <a:gd name="T76" fmla="*/ 61 w 95"/>
              <a:gd name="T77" fmla="*/ 2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5" h="98">
                <a:moveTo>
                  <a:pt x="11" y="0"/>
                </a:moveTo>
                <a:cubicBezTo>
                  <a:pt x="55" y="0"/>
                  <a:pt x="55" y="0"/>
                  <a:pt x="55" y="0"/>
                </a:cubicBezTo>
                <a:cubicBezTo>
                  <a:pt x="56" y="0"/>
                  <a:pt x="57" y="1"/>
                  <a:pt x="58" y="1"/>
                </a:cubicBezTo>
                <a:cubicBezTo>
                  <a:pt x="85" y="29"/>
                  <a:pt x="85" y="29"/>
                  <a:pt x="85" y="29"/>
                </a:cubicBezTo>
                <a:cubicBezTo>
                  <a:pt x="86" y="29"/>
                  <a:pt x="86" y="30"/>
                  <a:pt x="86" y="31"/>
                </a:cubicBezTo>
                <a:cubicBezTo>
                  <a:pt x="86" y="31"/>
                  <a:pt x="86" y="31"/>
                  <a:pt x="86" y="31"/>
                </a:cubicBezTo>
                <a:cubicBezTo>
                  <a:pt x="86" y="37"/>
                  <a:pt x="86" y="37"/>
                  <a:pt x="86" y="37"/>
                </a:cubicBezTo>
                <a:cubicBezTo>
                  <a:pt x="86" y="40"/>
                  <a:pt x="85" y="41"/>
                  <a:pt x="82" y="41"/>
                </a:cubicBezTo>
                <a:cubicBezTo>
                  <a:pt x="80" y="41"/>
                  <a:pt x="79" y="40"/>
                  <a:pt x="79" y="37"/>
                </a:cubicBezTo>
                <a:cubicBezTo>
                  <a:pt x="79" y="34"/>
                  <a:pt x="79" y="34"/>
                  <a:pt x="79" y="34"/>
                </a:cubicBezTo>
                <a:cubicBezTo>
                  <a:pt x="61" y="34"/>
                  <a:pt x="61" y="34"/>
                  <a:pt x="61" y="34"/>
                </a:cubicBezTo>
                <a:cubicBezTo>
                  <a:pt x="59" y="34"/>
                  <a:pt x="57" y="33"/>
                  <a:pt x="55" y="31"/>
                </a:cubicBezTo>
                <a:cubicBezTo>
                  <a:pt x="55" y="31"/>
                  <a:pt x="55" y="31"/>
                  <a:pt x="55" y="31"/>
                </a:cubicBezTo>
                <a:cubicBezTo>
                  <a:pt x="54" y="29"/>
                  <a:pt x="53" y="27"/>
                  <a:pt x="53" y="25"/>
                </a:cubicBezTo>
                <a:cubicBezTo>
                  <a:pt x="53" y="8"/>
                  <a:pt x="53" y="8"/>
                  <a:pt x="53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0" y="8"/>
                  <a:pt x="9" y="8"/>
                  <a:pt x="9" y="9"/>
                </a:cubicBezTo>
                <a:cubicBezTo>
                  <a:pt x="8" y="9"/>
                  <a:pt x="8" y="10"/>
                  <a:pt x="8" y="1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9"/>
                  <a:pt x="8" y="90"/>
                  <a:pt x="9" y="90"/>
                </a:cubicBezTo>
                <a:cubicBezTo>
                  <a:pt x="9" y="90"/>
                  <a:pt x="9" y="90"/>
                  <a:pt x="9" y="90"/>
                </a:cubicBezTo>
                <a:cubicBezTo>
                  <a:pt x="9" y="90"/>
                  <a:pt x="10" y="91"/>
                  <a:pt x="11" y="91"/>
                </a:cubicBezTo>
                <a:cubicBezTo>
                  <a:pt x="76" y="91"/>
                  <a:pt x="76" y="91"/>
                  <a:pt x="76" y="91"/>
                </a:cubicBezTo>
                <a:cubicBezTo>
                  <a:pt x="77" y="91"/>
                  <a:pt x="77" y="90"/>
                  <a:pt x="78" y="90"/>
                </a:cubicBezTo>
                <a:cubicBezTo>
                  <a:pt x="78" y="90"/>
                  <a:pt x="78" y="90"/>
                  <a:pt x="78" y="90"/>
                </a:cubicBezTo>
                <a:cubicBezTo>
                  <a:pt x="78" y="90"/>
                  <a:pt x="79" y="89"/>
                  <a:pt x="79" y="88"/>
                </a:cubicBezTo>
                <a:cubicBezTo>
                  <a:pt x="79" y="86"/>
                  <a:pt x="79" y="86"/>
                  <a:pt x="79" y="86"/>
                </a:cubicBezTo>
                <a:cubicBezTo>
                  <a:pt x="79" y="84"/>
                  <a:pt x="80" y="82"/>
                  <a:pt x="82" y="82"/>
                </a:cubicBezTo>
                <a:cubicBezTo>
                  <a:pt x="85" y="82"/>
                  <a:pt x="86" y="84"/>
                  <a:pt x="86" y="86"/>
                </a:cubicBezTo>
                <a:cubicBezTo>
                  <a:pt x="86" y="88"/>
                  <a:pt x="86" y="88"/>
                  <a:pt x="86" y="88"/>
                </a:cubicBezTo>
                <a:cubicBezTo>
                  <a:pt x="86" y="91"/>
                  <a:pt x="85" y="94"/>
                  <a:pt x="83" y="95"/>
                </a:cubicBezTo>
                <a:cubicBezTo>
                  <a:pt x="83" y="95"/>
                  <a:pt x="83" y="95"/>
                  <a:pt x="83" y="95"/>
                </a:cubicBezTo>
                <a:cubicBezTo>
                  <a:pt x="81" y="97"/>
                  <a:pt x="79" y="98"/>
                  <a:pt x="76" y="98"/>
                </a:cubicBezTo>
                <a:cubicBezTo>
                  <a:pt x="11" y="98"/>
                  <a:pt x="11" y="98"/>
                  <a:pt x="11" y="98"/>
                </a:cubicBezTo>
                <a:cubicBezTo>
                  <a:pt x="8" y="98"/>
                  <a:pt x="5" y="97"/>
                  <a:pt x="3" y="95"/>
                </a:cubicBezTo>
                <a:cubicBezTo>
                  <a:pt x="2" y="94"/>
                  <a:pt x="0" y="91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8"/>
                  <a:pt x="2" y="5"/>
                  <a:pt x="3" y="3"/>
                </a:cubicBezTo>
                <a:cubicBezTo>
                  <a:pt x="5" y="1"/>
                  <a:pt x="8" y="0"/>
                  <a:pt x="11" y="0"/>
                </a:cubicBezTo>
                <a:close/>
                <a:moveTo>
                  <a:pt x="72" y="38"/>
                </a:moveTo>
                <a:cubicBezTo>
                  <a:pt x="72" y="38"/>
                  <a:pt x="72" y="38"/>
                  <a:pt x="72" y="38"/>
                </a:cubicBezTo>
                <a:cubicBezTo>
                  <a:pt x="72" y="38"/>
                  <a:pt x="72" y="38"/>
                  <a:pt x="72" y="38"/>
                </a:cubicBezTo>
                <a:cubicBezTo>
                  <a:pt x="94" y="60"/>
                  <a:pt x="94" y="60"/>
                  <a:pt x="94" y="60"/>
                </a:cubicBezTo>
                <a:cubicBezTo>
                  <a:pt x="95" y="61"/>
                  <a:pt x="95" y="63"/>
                  <a:pt x="94" y="63"/>
                </a:cubicBezTo>
                <a:cubicBezTo>
                  <a:pt x="72" y="86"/>
                  <a:pt x="72" y="86"/>
                  <a:pt x="72" y="86"/>
                </a:cubicBezTo>
                <a:cubicBezTo>
                  <a:pt x="71" y="87"/>
                  <a:pt x="69" y="87"/>
                  <a:pt x="68" y="86"/>
                </a:cubicBezTo>
                <a:cubicBezTo>
                  <a:pt x="68" y="85"/>
                  <a:pt x="68" y="85"/>
                  <a:pt x="68" y="84"/>
                </a:cubicBezTo>
                <a:cubicBezTo>
                  <a:pt x="68" y="73"/>
                  <a:pt x="68" y="73"/>
                  <a:pt x="68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1" y="73"/>
                  <a:pt x="49" y="72"/>
                  <a:pt x="49" y="71"/>
                </a:cubicBezTo>
                <a:cubicBezTo>
                  <a:pt x="49" y="71"/>
                  <a:pt x="49" y="71"/>
                  <a:pt x="49" y="71"/>
                </a:cubicBezTo>
                <a:cubicBezTo>
                  <a:pt x="49" y="53"/>
                  <a:pt x="49" y="53"/>
                  <a:pt x="49" y="53"/>
                </a:cubicBezTo>
                <a:cubicBezTo>
                  <a:pt x="49" y="51"/>
                  <a:pt x="51" y="50"/>
                  <a:pt x="52" y="50"/>
                </a:cubicBezTo>
                <a:cubicBezTo>
                  <a:pt x="52" y="50"/>
                  <a:pt x="52" y="50"/>
                  <a:pt x="52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38"/>
                  <a:pt x="69" y="37"/>
                  <a:pt x="70" y="37"/>
                </a:cubicBezTo>
                <a:cubicBezTo>
                  <a:pt x="71" y="37"/>
                  <a:pt x="71" y="38"/>
                  <a:pt x="72" y="38"/>
                </a:cubicBezTo>
                <a:close/>
                <a:moveTo>
                  <a:pt x="89" y="62"/>
                </a:moveTo>
                <a:cubicBezTo>
                  <a:pt x="89" y="62"/>
                  <a:pt x="89" y="62"/>
                  <a:pt x="89" y="62"/>
                </a:cubicBezTo>
                <a:cubicBezTo>
                  <a:pt x="72" y="45"/>
                  <a:pt x="72" y="45"/>
                  <a:pt x="72" y="45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4"/>
                  <a:pt x="71" y="55"/>
                  <a:pt x="70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69"/>
                  <a:pt x="54" y="69"/>
                  <a:pt x="54" y="69"/>
                </a:cubicBezTo>
                <a:cubicBezTo>
                  <a:pt x="70" y="69"/>
                  <a:pt x="70" y="69"/>
                  <a:pt x="70" y="69"/>
                </a:cubicBezTo>
                <a:cubicBezTo>
                  <a:pt x="70" y="69"/>
                  <a:pt x="70" y="69"/>
                  <a:pt x="70" y="69"/>
                </a:cubicBezTo>
                <a:cubicBezTo>
                  <a:pt x="71" y="69"/>
                  <a:pt x="72" y="70"/>
                  <a:pt x="72" y="71"/>
                </a:cubicBezTo>
                <a:cubicBezTo>
                  <a:pt x="72" y="79"/>
                  <a:pt x="72" y="79"/>
                  <a:pt x="72" y="79"/>
                </a:cubicBezTo>
                <a:cubicBezTo>
                  <a:pt x="89" y="62"/>
                  <a:pt x="89" y="62"/>
                  <a:pt x="89" y="62"/>
                </a:cubicBezTo>
                <a:close/>
                <a:moveTo>
                  <a:pt x="75" y="29"/>
                </a:moveTo>
                <a:cubicBezTo>
                  <a:pt x="75" y="29"/>
                  <a:pt x="75" y="29"/>
                  <a:pt x="75" y="29"/>
                </a:cubicBezTo>
                <a:cubicBezTo>
                  <a:pt x="57" y="12"/>
                  <a:pt x="57" y="12"/>
                  <a:pt x="57" y="12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6"/>
                  <a:pt x="58" y="27"/>
                  <a:pt x="59" y="28"/>
                </a:cubicBezTo>
                <a:cubicBezTo>
                  <a:pt x="59" y="28"/>
                  <a:pt x="59" y="28"/>
                  <a:pt x="59" y="28"/>
                </a:cubicBezTo>
                <a:cubicBezTo>
                  <a:pt x="59" y="29"/>
                  <a:pt x="60" y="29"/>
                  <a:pt x="61" y="29"/>
                </a:cubicBezTo>
                <a:cubicBezTo>
                  <a:pt x="75" y="29"/>
                  <a:pt x="75" y="29"/>
                  <a:pt x="75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96" name="Freeform 20"/>
          <p:cNvSpPr>
            <a:spLocks/>
          </p:cNvSpPr>
          <p:nvPr/>
        </p:nvSpPr>
        <p:spPr bwMode="auto">
          <a:xfrm rot="10800000">
            <a:off x="4613275" y="2941638"/>
            <a:ext cx="1411288" cy="1408112"/>
          </a:xfrm>
          <a:custGeom>
            <a:avLst/>
            <a:gdLst>
              <a:gd name="T0" fmla="*/ 459 w 918"/>
              <a:gd name="T1" fmla="*/ 918 h 918"/>
              <a:gd name="T2" fmla="*/ 0 w 918"/>
              <a:gd name="T3" fmla="*/ 459 h 918"/>
              <a:gd name="T4" fmla="*/ 459 w 918"/>
              <a:gd name="T5" fmla="*/ 0 h 918"/>
              <a:gd name="T6" fmla="*/ 918 w 918"/>
              <a:gd name="T7" fmla="*/ 459 h 918"/>
              <a:gd name="T8" fmla="*/ 918 w 918"/>
              <a:gd name="T9" fmla="*/ 918 h 918"/>
              <a:gd name="T10" fmla="*/ 459 w 918"/>
              <a:gd name="T11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8" h="918">
                <a:moveTo>
                  <a:pt x="459" y="918"/>
                </a:moveTo>
                <a:cubicBezTo>
                  <a:pt x="205" y="918"/>
                  <a:pt x="0" y="713"/>
                  <a:pt x="0" y="459"/>
                </a:cubicBezTo>
                <a:cubicBezTo>
                  <a:pt x="0" y="205"/>
                  <a:pt x="205" y="0"/>
                  <a:pt x="459" y="0"/>
                </a:cubicBezTo>
                <a:cubicBezTo>
                  <a:pt x="713" y="0"/>
                  <a:pt x="918" y="205"/>
                  <a:pt x="918" y="459"/>
                </a:cubicBezTo>
                <a:cubicBezTo>
                  <a:pt x="918" y="918"/>
                  <a:pt x="918" y="918"/>
                  <a:pt x="918" y="918"/>
                </a:cubicBezTo>
                <a:lnTo>
                  <a:pt x="459" y="918"/>
                </a:lnTo>
                <a:close/>
              </a:path>
            </a:pathLst>
          </a:custGeom>
          <a:noFill/>
          <a:ln w="6350" cap="flat" cmpd="sng">
            <a:solidFill>
              <a:srgbClr val="68B54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0" y="0"/>
            <a:ext cx="7499001" cy="1285318"/>
            <a:chOff x="-18853" y="0"/>
            <a:chExt cx="7499001" cy="1285318"/>
          </a:xfrm>
        </p:grpSpPr>
        <p:sp>
          <p:nvSpPr>
            <p:cNvPr id="26" name="TextBox 82"/>
            <p:cNvSpPr txBox="1"/>
            <p:nvPr/>
          </p:nvSpPr>
          <p:spPr>
            <a:xfrm>
              <a:off x="3832860" y="319544"/>
              <a:ext cx="1478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176924"/>
              <a:r>
                <a:rPr lang="zh-CN" altLang="en-US" sz="2400" dirty="0" smtClean="0">
                  <a:solidFill>
                    <a:srgbClr val="68B54B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项目介</a:t>
              </a:r>
              <a:r>
                <a:rPr lang="zh-CN" altLang="en-US" sz="2400" dirty="0">
                  <a:solidFill>
                    <a:srgbClr val="68B54B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绍</a:t>
              </a:r>
              <a:endParaRPr lang="en-US" altLang="zh-CN" sz="2400" dirty="0">
                <a:solidFill>
                  <a:srgbClr val="68B54B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7982" b="47199"/>
            <a:stretch/>
          </p:blipFill>
          <p:spPr>
            <a:xfrm flipH="1">
              <a:off x="-18853" y="0"/>
              <a:ext cx="2358605" cy="1285318"/>
            </a:xfrm>
            <a:prstGeom prst="rect">
              <a:avLst/>
            </a:prstGeom>
            <a:noFill/>
          </p:spPr>
        </p:pic>
        <p:cxnSp>
          <p:nvCxnSpPr>
            <p:cNvPr id="28" name="直接连接符 27"/>
            <p:cNvCxnSpPr/>
            <p:nvPr/>
          </p:nvCxnSpPr>
          <p:spPr>
            <a:xfrm>
              <a:off x="1691680" y="626740"/>
              <a:ext cx="214118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338968" y="626740"/>
              <a:ext cx="214118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623720" y="2642964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92D050"/>
                </a:solidFill>
              </a:rPr>
              <a:t>VUE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的特性</a:t>
            </a:r>
            <a:endParaRPr lang="zh-CN" altLang="en-US" sz="1600" b="1" dirty="0">
              <a:solidFill>
                <a:srgbClr val="92D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79704" y="3075012"/>
            <a:ext cx="266429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轻量级的框架</a:t>
            </a:r>
          </a:p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双向数据绑定</a:t>
            </a:r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指令</a:t>
            </a:r>
          </a:p>
          <a:p>
            <a:r>
              <a:rPr lang="en-US" altLang="zh-CN" sz="1600" dirty="0" smtClean="0"/>
              <a:t>4.</a:t>
            </a:r>
            <a:r>
              <a:rPr lang="zh-CN" altLang="en-US" sz="1600" dirty="0" smtClean="0"/>
              <a:t>插件化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351113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 advClick="0" advTm="1562">
        <p15:prstTrans prst="origami"/>
      </p:transition>
    </mc:Choice>
    <mc:Fallback>
      <p:transition spd="slow" advClick="0" advTm="156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5" dur="150" fill="hold"/>
                                        <p:tgtEl>
                                          <p:spTgt spid="2459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2458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/>
      <p:bldP spid="24584" grpId="0" animBg="1"/>
      <p:bldP spid="24585" grpId="0" animBg="1"/>
      <p:bldP spid="24586" grpId="0" animBg="1"/>
      <p:bldP spid="24587" grpId="0" animBg="1"/>
      <p:bldP spid="24587" grpId="1" animBg="1"/>
      <p:bldP spid="24588" grpId="0" animBg="1"/>
      <p:bldP spid="24589" grpId="0" animBg="1"/>
      <p:bldP spid="24592" grpId="0"/>
      <p:bldP spid="24593" grpId="0"/>
      <p:bldP spid="24594" grpId="0" animBg="1"/>
      <p:bldP spid="24595" grpId="0" animBg="1"/>
      <p:bldP spid="24595" grpId="1" animBg="1"/>
      <p:bldP spid="245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8853" y="319544"/>
            <a:ext cx="9162853" cy="42484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75" b="47199"/>
          <a:stretch/>
        </p:blipFill>
        <p:spPr>
          <a:xfrm>
            <a:off x="2391222" y="1634852"/>
            <a:ext cx="5205114" cy="1642376"/>
          </a:xfrm>
          <a:prstGeom prst="rect">
            <a:avLst/>
          </a:prstGeom>
          <a:noFill/>
        </p:spPr>
      </p:pic>
      <p:sp>
        <p:nvSpPr>
          <p:cNvPr id="6" name="TextBox 11"/>
          <p:cNvSpPr txBox="1"/>
          <p:nvPr/>
        </p:nvSpPr>
        <p:spPr>
          <a:xfrm>
            <a:off x="3507689" y="2186378"/>
            <a:ext cx="236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Part.2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Subtitle 9"/>
          <p:cNvSpPr txBox="1">
            <a:spLocks/>
          </p:cNvSpPr>
          <p:nvPr/>
        </p:nvSpPr>
        <p:spPr>
          <a:xfrm>
            <a:off x="2771800" y="2832709"/>
            <a:ext cx="3744416" cy="380744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 defTabSz="1176924"/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项目功能与技术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1680" y="1634852"/>
            <a:ext cx="5904656" cy="1944216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3787498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 advClick="0" advTm="1750">
        <p15:prstTrans prst="origami"/>
      </p:transition>
    </mc:Choice>
    <mc:Fallback>
      <p:transition spd="slow" advClick="0" advTm="17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0" y="410716"/>
            <a:ext cx="9162853" cy="42484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-18853" y="0"/>
            <a:ext cx="7499001" cy="1285318"/>
            <a:chOff x="-18853" y="0"/>
            <a:chExt cx="7499001" cy="1285318"/>
          </a:xfrm>
        </p:grpSpPr>
        <p:sp>
          <p:nvSpPr>
            <p:cNvPr id="6" name="TextBox 82"/>
            <p:cNvSpPr txBox="1"/>
            <p:nvPr/>
          </p:nvSpPr>
          <p:spPr>
            <a:xfrm>
              <a:off x="3275856" y="410716"/>
              <a:ext cx="2520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176924"/>
              <a:r>
                <a:rPr lang="zh-CN" altLang="en-US" sz="2400" dirty="0" smtClean="0">
                  <a:solidFill>
                    <a:srgbClr val="92D05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项目功能与技术</a:t>
              </a:r>
              <a:endParaRPr lang="en-US" altLang="zh-CN" sz="2400" dirty="0" smtClean="0">
                <a:solidFill>
                  <a:srgbClr val="92D05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7982" b="47199"/>
            <a:stretch/>
          </p:blipFill>
          <p:spPr>
            <a:xfrm flipH="1">
              <a:off x="-18853" y="0"/>
              <a:ext cx="2358605" cy="1285318"/>
            </a:xfrm>
            <a:prstGeom prst="rect">
              <a:avLst/>
            </a:prstGeom>
            <a:noFill/>
          </p:spPr>
        </p:pic>
        <p:cxnSp>
          <p:nvCxnSpPr>
            <p:cNvPr id="8" name="直接连接符 7"/>
            <p:cNvCxnSpPr/>
            <p:nvPr/>
          </p:nvCxnSpPr>
          <p:spPr>
            <a:xfrm>
              <a:off x="1691680" y="626740"/>
              <a:ext cx="158417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940152" y="626740"/>
              <a:ext cx="153999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2"/>
          <p:cNvSpPr>
            <a:spLocks noChangeArrowheads="1"/>
          </p:cNvSpPr>
          <p:nvPr/>
        </p:nvSpPr>
        <p:spPr bwMode="auto">
          <a:xfrm>
            <a:off x="1271662" y="1633538"/>
            <a:ext cx="1281112" cy="1279525"/>
          </a:xfrm>
          <a:prstGeom prst="ellipse">
            <a:avLst/>
          </a:prstGeom>
          <a:solidFill>
            <a:srgbClr val="68B54B"/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2551187" y="1633538"/>
            <a:ext cx="1277938" cy="1279525"/>
          </a:xfrm>
          <a:prstGeom prst="ellipse">
            <a:avLst/>
          </a:prstGeom>
          <a:solidFill>
            <a:srgbClr val="68B54B"/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1271662" y="2909888"/>
            <a:ext cx="1281112" cy="1279525"/>
          </a:xfrm>
          <a:prstGeom prst="ellipse">
            <a:avLst/>
          </a:prstGeom>
          <a:solidFill>
            <a:srgbClr val="68B54B"/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2551187" y="2913063"/>
            <a:ext cx="1277938" cy="1279525"/>
          </a:xfrm>
          <a:prstGeom prst="ellipse">
            <a:avLst/>
          </a:prstGeom>
          <a:solidFill>
            <a:srgbClr val="68B54B"/>
          </a:solidFill>
          <a:ln w="9525" cmpd="sng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434233" y="2138908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fontAlgn="ctr"/>
            <a:r>
              <a:rPr lang="zh-CN" altLang="en-US" sz="1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注册登录</a:t>
            </a:r>
            <a:endParaRPr lang="en-US" altLang="zh-CN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2790047" y="2119313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fontAlgn="ctr"/>
            <a:r>
              <a:rPr lang="zh-CN" altLang="en-US" sz="1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购物车</a:t>
            </a:r>
            <a:endParaRPr lang="en-US" altLang="zh-CN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1434233" y="3435052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fontAlgn="ctr"/>
            <a:r>
              <a:rPr lang="zh-CN" altLang="en-US" sz="1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模糊搜索</a:t>
            </a:r>
            <a:endParaRPr lang="en-US" altLang="zh-CN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2699792" y="3435052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fontAlgn="ctr"/>
            <a:r>
              <a:rPr lang="zh-CN" altLang="en-US" sz="1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数据存储</a:t>
            </a:r>
            <a:endParaRPr lang="en-US" altLang="zh-CN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6" name="Group 18"/>
          <p:cNvGrpSpPr>
            <a:grpSpLocks/>
          </p:cNvGrpSpPr>
          <p:nvPr/>
        </p:nvGrpSpPr>
        <p:grpSpPr bwMode="auto">
          <a:xfrm>
            <a:off x="4339605" y="3979863"/>
            <a:ext cx="219075" cy="219075"/>
            <a:chOff x="0" y="0"/>
            <a:chExt cx="205" cy="206"/>
          </a:xfrm>
          <a:solidFill>
            <a:srgbClr val="68B54B"/>
          </a:solidFill>
        </p:grpSpPr>
        <p:sp>
          <p:nvSpPr>
            <p:cNvPr id="27" name="Freeform 19"/>
            <p:cNvSpPr>
              <a:spLocks noEditPoints="1"/>
            </p:cNvSpPr>
            <p:nvPr/>
          </p:nvSpPr>
          <p:spPr bwMode="auto">
            <a:xfrm>
              <a:off x="0" y="0"/>
              <a:ext cx="205" cy="206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70 w 140"/>
                <a:gd name="T11" fmla="*/ 128 h 140"/>
                <a:gd name="T12" fmla="*/ 12 w 140"/>
                <a:gd name="T13" fmla="*/ 70 h 140"/>
                <a:gd name="T14" fmla="*/ 70 w 140"/>
                <a:gd name="T15" fmla="*/ 12 h 140"/>
                <a:gd name="T16" fmla="*/ 128 w 140"/>
                <a:gd name="T17" fmla="*/ 70 h 140"/>
                <a:gd name="T18" fmla="*/ 70 w 140"/>
                <a:gd name="T19" fmla="*/ 12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0"/>
                    <a:pt x="70" y="140"/>
                  </a:cubicBezTo>
                  <a:cubicBezTo>
                    <a:pt x="109" y="140"/>
                    <a:pt x="140" y="109"/>
                    <a:pt x="140" y="70"/>
                  </a:cubicBezTo>
                  <a:cubicBezTo>
                    <a:pt x="140" y="32"/>
                    <a:pt x="109" y="0"/>
                    <a:pt x="70" y="0"/>
                  </a:cubicBezTo>
                  <a:close/>
                  <a:moveTo>
                    <a:pt x="70" y="128"/>
                  </a:moveTo>
                  <a:cubicBezTo>
                    <a:pt x="38" y="128"/>
                    <a:pt x="12" y="102"/>
                    <a:pt x="12" y="70"/>
                  </a:cubicBezTo>
                  <a:cubicBezTo>
                    <a:pt x="12" y="38"/>
                    <a:pt x="38" y="12"/>
                    <a:pt x="70" y="12"/>
                  </a:cubicBezTo>
                  <a:cubicBezTo>
                    <a:pt x="102" y="12"/>
                    <a:pt x="128" y="38"/>
                    <a:pt x="128" y="70"/>
                  </a:cubicBezTo>
                  <a:cubicBezTo>
                    <a:pt x="128" y="102"/>
                    <a:pt x="102" y="128"/>
                    <a:pt x="7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60" y="60"/>
              <a:ext cx="87" cy="86"/>
            </a:xfrm>
            <a:custGeom>
              <a:avLst/>
              <a:gdLst>
                <a:gd name="T0" fmla="*/ 56 w 59"/>
                <a:gd name="T1" fmla="*/ 2 h 58"/>
                <a:gd name="T2" fmla="*/ 48 w 59"/>
                <a:gd name="T3" fmla="*/ 2 h 58"/>
                <a:gd name="T4" fmla="*/ 29 w 59"/>
                <a:gd name="T5" fmla="*/ 21 h 58"/>
                <a:gd name="T6" fmla="*/ 11 w 59"/>
                <a:gd name="T7" fmla="*/ 2 h 58"/>
                <a:gd name="T8" fmla="*/ 2 w 59"/>
                <a:gd name="T9" fmla="*/ 2 h 58"/>
                <a:gd name="T10" fmla="*/ 2 w 59"/>
                <a:gd name="T11" fmla="*/ 11 h 58"/>
                <a:gd name="T12" fmla="*/ 21 w 59"/>
                <a:gd name="T13" fmla="*/ 29 h 58"/>
                <a:gd name="T14" fmla="*/ 2 w 59"/>
                <a:gd name="T15" fmla="*/ 48 h 58"/>
                <a:gd name="T16" fmla="*/ 2 w 59"/>
                <a:gd name="T17" fmla="*/ 56 h 58"/>
                <a:gd name="T18" fmla="*/ 7 w 59"/>
                <a:gd name="T19" fmla="*/ 58 h 58"/>
                <a:gd name="T20" fmla="*/ 11 w 59"/>
                <a:gd name="T21" fmla="*/ 56 h 58"/>
                <a:gd name="T22" fmla="*/ 29 w 59"/>
                <a:gd name="T23" fmla="*/ 38 h 58"/>
                <a:gd name="T24" fmla="*/ 48 w 59"/>
                <a:gd name="T25" fmla="*/ 56 h 58"/>
                <a:gd name="T26" fmla="*/ 52 w 59"/>
                <a:gd name="T27" fmla="*/ 58 h 58"/>
                <a:gd name="T28" fmla="*/ 56 w 59"/>
                <a:gd name="T29" fmla="*/ 56 h 58"/>
                <a:gd name="T30" fmla="*/ 56 w 59"/>
                <a:gd name="T31" fmla="*/ 48 h 58"/>
                <a:gd name="T32" fmla="*/ 38 w 59"/>
                <a:gd name="T33" fmla="*/ 29 h 58"/>
                <a:gd name="T34" fmla="*/ 56 w 59"/>
                <a:gd name="T35" fmla="*/ 11 h 58"/>
                <a:gd name="T36" fmla="*/ 56 w 59"/>
                <a:gd name="T37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58">
                  <a:moveTo>
                    <a:pt x="56" y="2"/>
                  </a:moveTo>
                  <a:cubicBezTo>
                    <a:pt x="54" y="0"/>
                    <a:pt x="50" y="0"/>
                    <a:pt x="48" y="2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8" y="0"/>
                    <a:pt x="5" y="0"/>
                    <a:pt x="2" y="2"/>
                  </a:cubicBezTo>
                  <a:cubicBezTo>
                    <a:pt x="0" y="5"/>
                    <a:pt x="0" y="8"/>
                    <a:pt x="2" y="11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50"/>
                    <a:pt x="0" y="54"/>
                    <a:pt x="2" y="56"/>
                  </a:cubicBezTo>
                  <a:cubicBezTo>
                    <a:pt x="3" y="58"/>
                    <a:pt x="5" y="58"/>
                    <a:pt x="7" y="58"/>
                  </a:cubicBezTo>
                  <a:cubicBezTo>
                    <a:pt x="8" y="58"/>
                    <a:pt x="10" y="58"/>
                    <a:pt x="11" y="56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9" y="58"/>
                    <a:pt x="51" y="58"/>
                    <a:pt x="52" y="58"/>
                  </a:cubicBezTo>
                  <a:cubicBezTo>
                    <a:pt x="54" y="58"/>
                    <a:pt x="55" y="58"/>
                    <a:pt x="56" y="56"/>
                  </a:cubicBezTo>
                  <a:cubicBezTo>
                    <a:pt x="59" y="54"/>
                    <a:pt x="59" y="50"/>
                    <a:pt x="56" y="4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9" y="8"/>
                    <a:pt x="59" y="5"/>
                    <a:pt x="5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1"/>
            <p:cNvSpPr>
              <a:spLocks noEditPoints="1"/>
            </p:cNvSpPr>
            <p:nvPr/>
          </p:nvSpPr>
          <p:spPr bwMode="auto">
            <a:xfrm>
              <a:off x="0" y="0"/>
              <a:ext cx="205" cy="206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70 w 140"/>
                <a:gd name="T11" fmla="*/ 128 h 140"/>
                <a:gd name="T12" fmla="*/ 12 w 140"/>
                <a:gd name="T13" fmla="*/ 70 h 140"/>
                <a:gd name="T14" fmla="*/ 70 w 140"/>
                <a:gd name="T15" fmla="*/ 12 h 140"/>
                <a:gd name="T16" fmla="*/ 128 w 140"/>
                <a:gd name="T17" fmla="*/ 70 h 140"/>
                <a:gd name="T18" fmla="*/ 70 w 140"/>
                <a:gd name="T19" fmla="*/ 12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0"/>
                    <a:pt x="70" y="140"/>
                  </a:cubicBezTo>
                  <a:cubicBezTo>
                    <a:pt x="109" y="140"/>
                    <a:pt x="140" y="109"/>
                    <a:pt x="140" y="70"/>
                  </a:cubicBezTo>
                  <a:cubicBezTo>
                    <a:pt x="140" y="32"/>
                    <a:pt x="109" y="0"/>
                    <a:pt x="70" y="0"/>
                  </a:cubicBezTo>
                  <a:close/>
                  <a:moveTo>
                    <a:pt x="70" y="128"/>
                  </a:moveTo>
                  <a:cubicBezTo>
                    <a:pt x="38" y="128"/>
                    <a:pt x="12" y="102"/>
                    <a:pt x="12" y="70"/>
                  </a:cubicBezTo>
                  <a:cubicBezTo>
                    <a:pt x="12" y="38"/>
                    <a:pt x="38" y="12"/>
                    <a:pt x="70" y="12"/>
                  </a:cubicBezTo>
                  <a:cubicBezTo>
                    <a:pt x="102" y="12"/>
                    <a:pt x="128" y="38"/>
                    <a:pt x="128" y="70"/>
                  </a:cubicBezTo>
                  <a:cubicBezTo>
                    <a:pt x="128" y="102"/>
                    <a:pt x="102" y="128"/>
                    <a:pt x="7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auto">
            <a:xfrm>
              <a:off x="60" y="60"/>
              <a:ext cx="87" cy="86"/>
            </a:xfrm>
            <a:custGeom>
              <a:avLst/>
              <a:gdLst>
                <a:gd name="T0" fmla="*/ 56 w 59"/>
                <a:gd name="T1" fmla="*/ 2 h 58"/>
                <a:gd name="T2" fmla="*/ 48 w 59"/>
                <a:gd name="T3" fmla="*/ 2 h 58"/>
                <a:gd name="T4" fmla="*/ 29 w 59"/>
                <a:gd name="T5" fmla="*/ 21 h 58"/>
                <a:gd name="T6" fmla="*/ 11 w 59"/>
                <a:gd name="T7" fmla="*/ 2 h 58"/>
                <a:gd name="T8" fmla="*/ 2 w 59"/>
                <a:gd name="T9" fmla="*/ 2 h 58"/>
                <a:gd name="T10" fmla="*/ 2 w 59"/>
                <a:gd name="T11" fmla="*/ 11 h 58"/>
                <a:gd name="T12" fmla="*/ 21 w 59"/>
                <a:gd name="T13" fmla="*/ 29 h 58"/>
                <a:gd name="T14" fmla="*/ 2 w 59"/>
                <a:gd name="T15" fmla="*/ 48 h 58"/>
                <a:gd name="T16" fmla="*/ 2 w 59"/>
                <a:gd name="T17" fmla="*/ 56 h 58"/>
                <a:gd name="T18" fmla="*/ 7 w 59"/>
                <a:gd name="T19" fmla="*/ 58 h 58"/>
                <a:gd name="T20" fmla="*/ 11 w 59"/>
                <a:gd name="T21" fmla="*/ 56 h 58"/>
                <a:gd name="T22" fmla="*/ 29 w 59"/>
                <a:gd name="T23" fmla="*/ 38 h 58"/>
                <a:gd name="T24" fmla="*/ 48 w 59"/>
                <a:gd name="T25" fmla="*/ 56 h 58"/>
                <a:gd name="T26" fmla="*/ 52 w 59"/>
                <a:gd name="T27" fmla="*/ 58 h 58"/>
                <a:gd name="T28" fmla="*/ 56 w 59"/>
                <a:gd name="T29" fmla="*/ 56 h 58"/>
                <a:gd name="T30" fmla="*/ 56 w 59"/>
                <a:gd name="T31" fmla="*/ 48 h 58"/>
                <a:gd name="T32" fmla="*/ 38 w 59"/>
                <a:gd name="T33" fmla="*/ 29 h 58"/>
                <a:gd name="T34" fmla="*/ 56 w 59"/>
                <a:gd name="T35" fmla="*/ 11 h 58"/>
                <a:gd name="T36" fmla="*/ 56 w 59"/>
                <a:gd name="T37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58">
                  <a:moveTo>
                    <a:pt x="56" y="2"/>
                  </a:moveTo>
                  <a:cubicBezTo>
                    <a:pt x="54" y="0"/>
                    <a:pt x="50" y="0"/>
                    <a:pt x="48" y="2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8" y="0"/>
                    <a:pt x="5" y="0"/>
                    <a:pt x="2" y="2"/>
                  </a:cubicBezTo>
                  <a:cubicBezTo>
                    <a:pt x="0" y="5"/>
                    <a:pt x="0" y="8"/>
                    <a:pt x="2" y="11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50"/>
                    <a:pt x="0" y="54"/>
                    <a:pt x="2" y="56"/>
                  </a:cubicBezTo>
                  <a:cubicBezTo>
                    <a:pt x="3" y="58"/>
                    <a:pt x="5" y="58"/>
                    <a:pt x="7" y="58"/>
                  </a:cubicBezTo>
                  <a:cubicBezTo>
                    <a:pt x="8" y="58"/>
                    <a:pt x="10" y="58"/>
                    <a:pt x="11" y="56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9" y="58"/>
                    <a:pt x="51" y="58"/>
                    <a:pt x="52" y="58"/>
                  </a:cubicBezTo>
                  <a:cubicBezTo>
                    <a:pt x="54" y="58"/>
                    <a:pt x="55" y="58"/>
                    <a:pt x="56" y="56"/>
                  </a:cubicBezTo>
                  <a:cubicBezTo>
                    <a:pt x="59" y="54"/>
                    <a:pt x="59" y="50"/>
                    <a:pt x="56" y="4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9" y="8"/>
                    <a:pt x="59" y="5"/>
                    <a:pt x="5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Group 23"/>
          <p:cNvGrpSpPr>
            <a:grpSpLocks/>
          </p:cNvGrpSpPr>
          <p:nvPr/>
        </p:nvGrpSpPr>
        <p:grpSpPr bwMode="auto">
          <a:xfrm>
            <a:off x="4339605" y="1631950"/>
            <a:ext cx="219075" cy="219075"/>
            <a:chOff x="0" y="0"/>
            <a:chExt cx="205" cy="206"/>
          </a:xfrm>
          <a:solidFill>
            <a:srgbClr val="68B54B"/>
          </a:solidFill>
        </p:grpSpPr>
        <p:sp>
          <p:nvSpPr>
            <p:cNvPr id="32" name="Freeform 24"/>
            <p:cNvSpPr>
              <a:spLocks noEditPoints="1"/>
            </p:cNvSpPr>
            <p:nvPr/>
          </p:nvSpPr>
          <p:spPr bwMode="auto">
            <a:xfrm>
              <a:off x="0" y="0"/>
              <a:ext cx="205" cy="206"/>
            </a:xfrm>
            <a:custGeom>
              <a:avLst/>
              <a:gdLst>
                <a:gd name="T0" fmla="*/ 0 w 205"/>
                <a:gd name="T1" fmla="*/ 0 h 206"/>
                <a:gd name="T2" fmla="*/ 0 w 205"/>
                <a:gd name="T3" fmla="*/ 206 h 206"/>
                <a:gd name="T4" fmla="*/ 205 w 205"/>
                <a:gd name="T5" fmla="*/ 206 h 206"/>
                <a:gd name="T6" fmla="*/ 205 w 205"/>
                <a:gd name="T7" fmla="*/ 0 h 206"/>
                <a:gd name="T8" fmla="*/ 0 w 205"/>
                <a:gd name="T9" fmla="*/ 0 h 206"/>
                <a:gd name="T10" fmla="*/ 188 w 205"/>
                <a:gd name="T11" fmla="*/ 188 h 206"/>
                <a:gd name="T12" fmla="*/ 17 w 205"/>
                <a:gd name="T13" fmla="*/ 188 h 206"/>
                <a:gd name="T14" fmla="*/ 17 w 205"/>
                <a:gd name="T15" fmla="*/ 17 h 206"/>
                <a:gd name="T16" fmla="*/ 188 w 205"/>
                <a:gd name="T17" fmla="*/ 17 h 206"/>
                <a:gd name="T18" fmla="*/ 188 w 205"/>
                <a:gd name="T19" fmla="*/ 18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06">
                  <a:moveTo>
                    <a:pt x="0" y="0"/>
                  </a:moveTo>
                  <a:lnTo>
                    <a:pt x="0" y="206"/>
                  </a:lnTo>
                  <a:lnTo>
                    <a:pt x="205" y="206"/>
                  </a:lnTo>
                  <a:lnTo>
                    <a:pt x="205" y="0"/>
                  </a:lnTo>
                  <a:lnTo>
                    <a:pt x="0" y="0"/>
                  </a:lnTo>
                  <a:close/>
                  <a:moveTo>
                    <a:pt x="188" y="188"/>
                  </a:moveTo>
                  <a:lnTo>
                    <a:pt x="17" y="188"/>
                  </a:lnTo>
                  <a:lnTo>
                    <a:pt x="17" y="17"/>
                  </a:lnTo>
                  <a:lnTo>
                    <a:pt x="188" y="17"/>
                  </a:lnTo>
                  <a:lnTo>
                    <a:pt x="188" y="1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25"/>
            <p:cNvSpPr>
              <a:spLocks/>
            </p:cNvSpPr>
            <p:nvPr/>
          </p:nvSpPr>
          <p:spPr bwMode="auto">
            <a:xfrm>
              <a:off x="48" y="60"/>
              <a:ext cx="112" cy="90"/>
            </a:xfrm>
            <a:custGeom>
              <a:avLst/>
              <a:gdLst>
                <a:gd name="T0" fmla="*/ 112 w 112"/>
                <a:gd name="T1" fmla="*/ 12 h 90"/>
                <a:gd name="T2" fmla="*/ 99 w 112"/>
                <a:gd name="T3" fmla="*/ 0 h 90"/>
                <a:gd name="T4" fmla="*/ 44 w 112"/>
                <a:gd name="T5" fmla="*/ 66 h 90"/>
                <a:gd name="T6" fmla="*/ 10 w 112"/>
                <a:gd name="T7" fmla="*/ 38 h 90"/>
                <a:gd name="T8" fmla="*/ 0 w 112"/>
                <a:gd name="T9" fmla="*/ 53 h 90"/>
                <a:gd name="T10" fmla="*/ 47 w 112"/>
                <a:gd name="T11" fmla="*/ 90 h 90"/>
                <a:gd name="T12" fmla="*/ 112 w 112"/>
                <a:gd name="T13" fmla="*/ 1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12"/>
                  </a:moveTo>
                  <a:lnTo>
                    <a:pt x="99" y="0"/>
                  </a:lnTo>
                  <a:lnTo>
                    <a:pt x="44" y="66"/>
                  </a:lnTo>
                  <a:lnTo>
                    <a:pt x="10" y="38"/>
                  </a:lnTo>
                  <a:lnTo>
                    <a:pt x="0" y="53"/>
                  </a:lnTo>
                  <a:lnTo>
                    <a:pt x="47" y="90"/>
                  </a:lnTo>
                  <a:lnTo>
                    <a:pt x="1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" name="Group 26"/>
          <p:cNvGrpSpPr>
            <a:grpSpLocks/>
          </p:cNvGrpSpPr>
          <p:nvPr/>
        </p:nvGrpSpPr>
        <p:grpSpPr bwMode="auto">
          <a:xfrm>
            <a:off x="4339605" y="3195638"/>
            <a:ext cx="219075" cy="222250"/>
            <a:chOff x="0" y="0"/>
            <a:chExt cx="205" cy="208"/>
          </a:xfrm>
          <a:solidFill>
            <a:srgbClr val="68B54B"/>
          </a:solidFill>
        </p:grpSpPr>
        <p:sp>
          <p:nvSpPr>
            <p:cNvPr id="35" name="Freeform 27"/>
            <p:cNvSpPr>
              <a:spLocks noEditPoints="1"/>
            </p:cNvSpPr>
            <p:nvPr/>
          </p:nvSpPr>
          <p:spPr bwMode="auto">
            <a:xfrm>
              <a:off x="0" y="0"/>
              <a:ext cx="205" cy="208"/>
            </a:xfrm>
            <a:custGeom>
              <a:avLst/>
              <a:gdLst>
                <a:gd name="T0" fmla="*/ 136 w 140"/>
                <a:gd name="T1" fmla="*/ 55 h 141"/>
                <a:gd name="T2" fmla="*/ 122 w 140"/>
                <a:gd name="T3" fmla="*/ 46 h 141"/>
                <a:gd name="T4" fmla="*/ 127 w 140"/>
                <a:gd name="T5" fmla="*/ 29 h 141"/>
                <a:gd name="T6" fmla="*/ 106 w 140"/>
                <a:gd name="T7" fmla="*/ 14 h 141"/>
                <a:gd name="T8" fmla="*/ 90 w 140"/>
                <a:gd name="T9" fmla="*/ 17 h 141"/>
                <a:gd name="T10" fmla="*/ 81 w 140"/>
                <a:gd name="T11" fmla="*/ 2 h 141"/>
                <a:gd name="T12" fmla="*/ 55 w 140"/>
                <a:gd name="T13" fmla="*/ 6 h 141"/>
                <a:gd name="T14" fmla="*/ 46 w 140"/>
                <a:gd name="T15" fmla="*/ 19 h 141"/>
                <a:gd name="T16" fmla="*/ 29 w 140"/>
                <a:gd name="T17" fmla="*/ 14 h 141"/>
                <a:gd name="T18" fmla="*/ 13 w 140"/>
                <a:gd name="T19" fmla="*/ 36 h 141"/>
                <a:gd name="T20" fmla="*/ 16 w 140"/>
                <a:gd name="T21" fmla="*/ 51 h 141"/>
                <a:gd name="T22" fmla="*/ 1 w 140"/>
                <a:gd name="T23" fmla="*/ 60 h 141"/>
                <a:gd name="T24" fmla="*/ 1 w 140"/>
                <a:gd name="T25" fmla="*/ 81 h 141"/>
                <a:gd name="T26" fmla="*/ 16 w 140"/>
                <a:gd name="T27" fmla="*/ 90 h 141"/>
                <a:gd name="T28" fmla="*/ 13 w 140"/>
                <a:gd name="T29" fmla="*/ 106 h 141"/>
                <a:gd name="T30" fmla="*/ 29 w 140"/>
                <a:gd name="T31" fmla="*/ 127 h 141"/>
                <a:gd name="T32" fmla="*/ 46 w 140"/>
                <a:gd name="T33" fmla="*/ 123 h 141"/>
                <a:gd name="T34" fmla="*/ 55 w 140"/>
                <a:gd name="T35" fmla="*/ 136 h 141"/>
                <a:gd name="T36" fmla="*/ 70 w 140"/>
                <a:gd name="T37" fmla="*/ 141 h 141"/>
                <a:gd name="T38" fmla="*/ 86 w 140"/>
                <a:gd name="T39" fmla="*/ 136 h 141"/>
                <a:gd name="T40" fmla="*/ 95 w 140"/>
                <a:gd name="T41" fmla="*/ 123 h 141"/>
                <a:gd name="T42" fmla="*/ 112 w 140"/>
                <a:gd name="T43" fmla="*/ 127 h 141"/>
                <a:gd name="T44" fmla="*/ 127 w 140"/>
                <a:gd name="T45" fmla="*/ 106 h 141"/>
                <a:gd name="T46" fmla="*/ 125 w 140"/>
                <a:gd name="T47" fmla="*/ 90 h 141"/>
                <a:gd name="T48" fmla="*/ 139 w 140"/>
                <a:gd name="T49" fmla="*/ 81 h 141"/>
                <a:gd name="T50" fmla="*/ 139 w 140"/>
                <a:gd name="T51" fmla="*/ 60 h 141"/>
                <a:gd name="T52" fmla="*/ 118 w 140"/>
                <a:gd name="T53" fmla="*/ 80 h 141"/>
                <a:gd name="T54" fmla="*/ 110 w 140"/>
                <a:gd name="T55" fmla="*/ 92 h 141"/>
                <a:gd name="T56" fmla="*/ 115 w 140"/>
                <a:gd name="T57" fmla="*/ 108 h 141"/>
                <a:gd name="T58" fmla="*/ 98 w 140"/>
                <a:gd name="T59" fmla="*/ 111 h 141"/>
                <a:gd name="T60" fmla="*/ 83 w 140"/>
                <a:gd name="T61" fmla="*/ 114 h 141"/>
                <a:gd name="T62" fmla="*/ 76 w 140"/>
                <a:gd name="T63" fmla="*/ 128 h 141"/>
                <a:gd name="T64" fmla="*/ 61 w 140"/>
                <a:gd name="T65" fmla="*/ 118 h 141"/>
                <a:gd name="T66" fmla="*/ 49 w 140"/>
                <a:gd name="T67" fmla="*/ 111 h 141"/>
                <a:gd name="T68" fmla="*/ 33 w 140"/>
                <a:gd name="T69" fmla="*/ 115 h 141"/>
                <a:gd name="T70" fmla="*/ 31 w 140"/>
                <a:gd name="T71" fmla="*/ 98 h 141"/>
                <a:gd name="T72" fmla="*/ 27 w 140"/>
                <a:gd name="T73" fmla="*/ 84 h 141"/>
                <a:gd name="T74" fmla="*/ 13 w 140"/>
                <a:gd name="T75" fmla="*/ 76 h 141"/>
                <a:gd name="T76" fmla="*/ 13 w 140"/>
                <a:gd name="T77" fmla="*/ 65 h 141"/>
                <a:gd name="T78" fmla="*/ 27 w 140"/>
                <a:gd name="T79" fmla="*/ 58 h 141"/>
                <a:gd name="T80" fmla="*/ 31 w 140"/>
                <a:gd name="T81" fmla="*/ 44 h 141"/>
                <a:gd name="T82" fmla="*/ 33 w 140"/>
                <a:gd name="T83" fmla="*/ 26 h 141"/>
                <a:gd name="T84" fmla="*/ 49 w 140"/>
                <a:gd name="T85" fmla="*/ 31 h 141"/>
                <a:gd name="T86" fmla="*/ 61 w 140"/>
                <a:gd name="T87" fmla="*/ 23 h 141"/>
                <a:gd name="T88" fmla="*/ 76 w 140"/>
                <a:gd name="T89" fmla="*/ 13 h 141"/>
                <a:gd name="T90" fmla="*/ 83 w 140"/>
                <a:gd name="T91" fmla="*/ 27 h 141"/>
                <a:gd name="T92" fmla="*/ 98 w 140"/>
                <a:gd name="T93" fmla="*/ 31 h 141"/>
                <a:gd name="T94" fmla="*/ 115 w 140"/>
                <a:gd name="T95" fmla="*/ 34 h 141"/>
                <a:gd name="T96" fmla="*/ 110 w 140"/>
                <a:gd name="T97" fmla="*/ 49 h 141"/>
                <a:gd name="T98" fmla="*/ 118 w 140"/>
                <a:gd name="T99" fmla="*/ 62 h 141"/>
                <a:gd name="T100" fmla="*/ 128 w 140"/>
                <a:gd name="T101" fmla="*/ 7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0" h="141">
                  <a:moveTo>
                    <a:pt x="139" y="60"/>
                  </a:moveTo>
                  <a:cubicBezTo>
                    <a:pt x="139" y="58"/>
                    <a:pt x="138" y="56"/>
                    <a:pt x="136" y="55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4" y="50"/>
                    <a:pt x="123" y="48"/>
                    <a:pt x="122" y="46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8" y="34"/>
                    <a:pt x="128" y="31"/>
                    <a:pt x="127" y="29"/>
                  </a:cubicBezTo>
                  <a:cubicBezTo>
                    <a:pt x="123" y="24"/>
                    <a:pt x="117" y="19"/>
                    <a:pt x="112" y="14"/>
                  </a:cubicBezTo>
                  <a:cubicBezTo>
                    <a:pt x="110" y="13"/>
                    <a:pt x="108" y="13"/>
                    <a:pt x="106" y="14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3" y="18"/>
                    <a:pt x="91" y="17"/>
                    <a:pt x="90" y="17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5" y="4"/>
                    <a:pt x="83" y="2"/>
                    <a:pt x="81" y="2"/>
                  </a:cubicBezTo>
                  <a:cubicBezTo>
                    <a:pt x="73" y="0"/>
                    <a:pt x="67" y="0"/>
                    <a:pt x="60" y="2"/>
                  </a:cubicBezTo>
                  <a:cubicBezTo>
                    <a:pt x="58" y="2"/>
                    <a:pt x="56" y="4"/>
                    <a:pt x="55" y="6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7" y="18"/>
                    <a:pt x="46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3" y="13"/>
                    <a:pt x="31" y="13"/>
                    <a:pt x="29" y="14"/>
                  </a:cubicBezTo>
                  <a:cubicBezTo>
                    <a:pt x="23" y="19"/>
                    <a:pt x="18" y="24"/>
                    <a:pt x="14" y="29"/>
                  </a:cubicBezTo>
                  <a:cubicBezTo>
                    <a:pt x="13" y="31"/>
                    <a:pt x="12" y="34"/>
                    <a:pt x="13" y="3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8"/>
                    <a:pt x="17" y="50"/>
                    <a:pt x="16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3" y="56"/>
                    <a:pt x="2" y="58"/>
                    <a:pt x="1" y="60"/>
                  </a:cubicBezTo>
                  <a:cubicBezTo>
                    <a:pt x="1" y="64"/>
                    <a:pt x="0" y="67"/>
                    <a:pt x="0" y="71"/>
                  </a:cubicBezTo>
                  <a:cubicBezTo>
                    <a:pt x="0" y="74"/>
                    <a:pt x="1" y="77"/>
                    <a:pt x="1" y="81"/>
                  </a:cubicBezTo>
                  <a:cubicBezTo>
                    <a:pt x="2" y="84"/>
                    <a:pt x="3" y="85"/>
                    <a:pt x="5" y="86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17" y="92"/>
                    <a:pt x="18" y="94"/>
                    <a:pt x="18" y="95"/>
                  </a:cubicBezTo>
                  <a:cubicBezTo>
                    <a:pt x="13" y="106"/>
                    <a:pt x="13" y="106"/>
                    <a:pt x="13" y="106"/>
                  </a:cubicBezTo>
                  <a:cubicBezTo>
                    <a:pt x="12" y="108"/>
                    <a:pt x="13" y="110"/>
                    <a:pt x="14" y="112"/>
                  </a:cubicBezTo>
                  <a:cubicBezTo>
                    <a:pt x="18" y="118"/>
                    <a:pt x="23" y="123"/>
                    <a:pt x="29" y="127"/>
                  </a:cubicBezTo>
                  <a:cubicBezTo>
                    <a:pt x="31" y="128"/>
                    <a:pt x="33" y="129"/>
                    <a:pt x="35" y="128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7" y="124"/>
                    <a:pt x="49" y="124"/>
                    <a:pt x="51" y="125"/>
                  </a:cubicBezTo>
                  <a:cubicBezTo>
                    <a:pt x="55" y="136"/>
                    <a:pt x="55" y="136"/>
                    <a:pt x="55" y="136"/>
                  </a:cubicBezTo>
                  <a:cubicBezTo>
                    <a:pt x="56" y="138"/>
                    <a:pt x="58" y="140"/>
                    <a:pt x="60" y="140"/>
                  </a:cubicBezTo>
                  <a:cubicBezTo>
                    <a:pt x="64" y="140"/>
                    <a:pt x="67" y="141"/>
                    <a:pt x="70" y="141"/>
                  </a:cubicBezTo>
                  <a:cubicBezTo>
                    <a:pt x="74" y="141"/>
                    <a:pt x="77" y="140"/>
                    <a:pt x="81" y="140"/>
                  </a:cubicBezTo>
                  <a:cubicBezTo>
                    <a:pt x="83" y="140"/>
                    <a:pt x="85" y="138"/>
                    <a:pt x="86" y="136"/>
                  </a:cubicBezTo>
                  <a:cubicBezTo>
                    <a:pt x="90" y="125"/>
                    <a:pt x="90" y="125"/>
                    <a:pt x="90" y="125"/>
                  </a:cubicBezTo>
                  <a:cubicBezTo>
                    <a:pt x="91" y="124"/>
                    <a:pt x="93" y="124"/>
                    <a:pt x="95" y="123"/>
                  </a:cubicBezTo>
                  <a:cubicBezTo>
                    <a:pt x="106" y="128"/>
                    <a:pt x="106" y="128"/>
                    <a:pt x="106" y="128"/>
                  </a:cubicBezTo>
                  <a:cubicBezTo>
                    <a:pt x="108" y="129"/>
                    <a:pt x="110" y="128"/>
                    <a:pt x="112" y="127"/>
                  </a:cubicBezTo>
                  <a:cubicBezTo>
                    <a:pt x="117" y="123"/>
                    <a:pt x="123" y="118"/>
                    <a:pt x="127" y="112"/>
                  </a:cubicBezTo>
                  <a:cubicBezTo>
                    <a:pt x="128" y="110"/>
                    <a:pt x="128" y="108"/>
                    <a:pt x="127" y="106"/>
                  </a:cubicBezTo>
                  <a:cubicBezTo>
                    <a:pt x="122" y="95"/>
                    <a:pt x="122" y="95"/>
                    <a:pt x="122" y="95"/>
                  </a:cubicBezTo>
                  <a:cubicBezTo>
                    <a:pt x="123" y="94"/>
                    <a:pt x="124" y="92"/>
                    <a:pt x="125" y="90"/>
                  </a:cubicBezTo>
                  <a:cubicBezTo>
                    <a:pt x="136" y="86"/>
                    <a:pt x="136" y="86"/>
                    <a:pt x="136" y="86"/>
                  </a:cubicBezTo>
                  <a:cubicBezTo>
                    <a:pt x="138" y="85"/>
                    <a:pt x="139" y="84"/>
                    <a:pt x="139" y="81"/>
                  </a:cubicBezTo>
                  <a:cubicBezTo>
                    <a:pt x="140" y="77"/>
                    <a:pt x="140" y="74"/>
                    <a:pt x="140" y="71"/>
                  </a:cubicBezTo>
                  <a:cubicBezTo>
                    <a:pt x="140" y="67"/>
                    <a:pt x="140" y="64"/>
                    <a:pt x="139" y="60"/>
                  </a:cubicBezTo>
                  <a:close/>
                  <a:moveTo>
                    <a:pt x="128" y="76"/>
                  </a:moveTo>
                  <a:cubicBezTo>
                    <a:pt x="118" y="80"/>
                    <a:pt x="118" y="80"/>
                    <a:pt x="118" y="80"/>
                  </a:cubicBezTo>
                  <a:cubicBezTo>
                    <a:pt x="116" y="80"/>
                    <a:pt x="115" y="82"/>
                    <a:pt x="114" y="84"/>
                  </a:cubicBezTo>
                  <a:cubicBezTo>
                    <a:pt x="113" y="87"/>
                    <a:pt x="112" y="90"/>
                    <a:pt x="110" y="92"/>
                  </a:cubicBezTo>
                  <a:cubicBezTo>
                    <a:pt x="109" y="94"/>
                    <a:pt x="109" y="96"/>
                    <a:pt x="110" y="98"/>
                  </a:cubicBezTo>
                  <a:cubicBezTo>
                    <a:pt x="115" y="108"/>
                    <a:pt x="115" y="108"/>
                    <a:pt x="115" y="108"/>
                  </a:cubicBezTo>
                  <a:cubicBezTo>
                    <a:pt x="113" y="111"/>
                    <a:pt x="110" y="113"/>
                    <a:pt x="107" y="11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6" y="110"/>
                    <a:pt x="94" y="110"/>
                    <a:pt x="92" y="111"/>
                  </a:cubicBezTo>
                  <a:cubicBezTo>
                    <a:pt x="89" y="112"/>
                    <a:pt x="86" y="113"/>
                    <a:pt x="83" y="114"/>
                  </a:cubicBezTo>
                  <a:cubicBezTo>
                    <a:pt x="81" y="115"/>
                    <a:pt x="80" y="116"/>
                    <a:pt x="79" y="11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2" y="129"/>
                    <a:pt x="69" y="129"/>
                    <a:pt x="65" y="12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6"/>
                    <a:pt x="59" y="115"/>
                    <a:pt x="57" y="114"/>
                  </a:cubicBezTo>
                  <a:cubicBezTo>
                    <a:pt x="54" y="113"/>
                    <a:pt x="51" y="112"/>
                    <a:pt x="49" y="111"/>
                  </a:cubicBezTo>
                  <a:cubicBezTo>
                    <a:pt x="47" y="110"/>
                    <a:pt x="45" y="110"/>
                    <a:pt x="43" y="111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1" y="113"/>
                    <a:pt x="28" y="111"/>
                    <a:pt x="26" y="10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6"/>
                    <a:pt x="31" y="94"/>
                    <a:pt x="30" y="92"/>
                  </a:cubicBezTo>
                  <a:cubicBezTo>
                    <a:pt x="29" y="90"/>
                    <a:pt x="28" y="87"/>
                    <a:pt x="27" y="84"/>
                  </a:cubicBezTo>
                  <a:cubicBezTo>
                    <a:pt x="26" y="82"/>
                    <a:pt x="25" y="80"/>
                    <a:pt x="23" y="80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2" y="74"/>
                    <a:pt x="12" y="72"/>
                    <a:pt x="12" y="71"/>
                  </a:cubicBezTo>
                  <a:cubicBezTo>
                    <a:pt x="12" y="69"/>
                    <a:pt x="12" y="67"/>
                    <a:pt x="13" y="65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5" y="61"/>
                    <a:pt x="26" y="60"/>
                    <a:pt x="27" y="58"/>
                  </a:cubicBezTo>
                  <a:cubicBezTo>
                    <a:pt x="28" y="55"/>
                    <a:pt x="29" y="52"/>
                    <a:pt x="30" y="49"/>
                  </a:cubicBezTo>
                  <a:cubicBezTo>
                    <a:pt x="31" y="47"/>
                    <a:pt x="31" y="45"/>
                    <a:pt x="31" y="4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8" y="31"/>
                    <a:pt x="31" y="28"/>
                    <a:pt x="33" y="26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5" y="32"/>
                    <a:pt x="47" y="32"/>
                    <a:pt x="49" y="31"/>
                  </a:cubicBezTo>
                  <a:cubicBezTo>
                    <a:pt x="51" y="29"/>
                    <a:pt x="54" y="28"/>
                    <a:pt x="57" y="27"/>
                  </a:cubicBezTo>
                  <a:cubicBezTo>
                    <a:pt x="59" y="27"/>
                    <a:pt x="61" y="25"/>
                    <a:pt x="61" y="23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9" y="13"/>
                    <a:pt x="72" y="13"/>
                    <a:pt x="76" y="1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80" y="25"/>
                    <a:pt x="81" y="27"/>
                    <a:pt x="83" y="27"/>
                  </a:cubicBezTo>
                  <a:cubicBezTo>
                    <a:pt x="86" y="28"/>
                    <a:pt x="89" y="29"/>
                    <a:pt x="92" y="31"/>
                  </a:cubicBezTo>
                  <a:cubicBezTo>
                    <a:pt x="94" y="32"/>
                    <a:pt x="96" y="32"/>
                    <a:pt x="98" y="31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10" y="28"/>
                    <a:pt x="113" y="31"/>
                    <a:pt x="115" y="34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09" y="45"/>
                    <a:pt x="109" y="47"/>
                    <a:pt x="110" y="49"/>
                  </a:cubicBezTo>
                  <a:cubicBezTo>
                    <a:pt x="112" y="52"/>
                    <a:pt x="113" y="55"/>
                    <a:pt x="114" y="58"/>
                  </a:cubicBezTo>
                  <a:cubicBezTo>
                    <a:pt x="115" y="60"/>
                    <a:pt x="116" y="61"/>
                    <a:pt x="118" y="62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8" y="67"/>
                    <a:pt x="128" y="69"/>
                    <a:pt x="128" y="71"/>
                  </a:cubicBezTo>
                  <a:cubicBezTo>
                    <a:pt x="128" y="72"/>
                    <a:pt x="128" y="74"/>
                    <a:pt x="12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auto">
            <a:xfrm>
              <a:off x="63" y="62"/>
              <a:ext cx="81" cy="81"/>
            </a:xfrm>
            <a:custGeom>
              <a:avLst/>
              <a:gdLst>
                <a:gd name="T0" fmla="*/ 27 w 55"/>
                <a:gd name="T1" fmla="*/ 0 h 55"/>
                <a:gd name="T2" fmla="*/ 0 w 55"/>
                <a:gd name="T3" fmla="*/ 27 h 55"/>
                <a:gd name="T4" fmla="*/ 27 w 55"/>
                <a:gd name="T5" fmla="*/ 55 h 55"/>
                <a:gd name="T6" fmla="*/ 55 w 55"/>
                <a:gd name="T7" fmla="*/ 27 h 55"/>
                <a:gd name="T8" fmla="*/ 27 w 55"/>
                <a:gd name="T9" fmla="*/ 0 h 55"/>
                <a:gd name="T10" fmla="*/ 27 w 55"/>
                <a:gd name="T11" fmla="*/ 43 h 55"/>
                <a:gd name="T12" fmla="*/ 12 w 55"/>
                <a:gd name="T13" fmla="*/ 27 h 55"/>
                <a:gd name="T14" fmla="*/ 27 w 55"/>
                <a:gd name="T15" fmla="*/ 12 h 55"/>
                <a:gd name="T16" fmla="*/ 43 w 55"/>
                <a:gd name="T17" fmla="*/ 27 h 55"/>
                <a:gd name="T18" fmla="*/ 27 w 55"/>
                <a:gd name="T19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43" y="55"/>
                    <a:pt x="55" y="43"/>
                    <a:pt x="55" y="27"/>
                  </a:cubicBezTo>
                  <a:cubicBezTo>
                    <a:pt x="55" y="12"/>
                    <a:pt x="43" y="0"/>
                    <a:pt x="27" y="0"/>
                  </a:cubicBezTo>
                  <a:close/>
                  <a:moveTo>
                    <a:pt x="27" y="43"/>
                  </a:moveTo>
                  <a:cubicBezTo>
                    <a:pt x="19" y="43"/>
                    <a:pt x="12" y="36"/>
                    <a:pt x="12" y="27"/>
                  </a:cubicBezTo>
                  <a:cubicBezTo>
                    <a:pt x="12" y="19"/>
                    <a:pt x="19" y="12"/>
                    <a:pt x="27" y="12"/>
                  </a:cubicBezTo>
                  <a:cubicBezTo>
                    <a:pt x="36" y="12"/>
                    <a:pt x="43" y="19"/>
                    <a:pt x="43" y="27"/>
                  </a:cubicBezTo>
                  <a:cubicBezTo>
                    <a:pt x="43" y="36"/>
                    <a:pt x="36" y="43"/>
                    <a:pt x="27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" name="Group 29"/>
          <p:cNvGrpSpPr>
            <a:grpSpLocks/>
          </p:cNvGrpSpPr>
          <p:nvPr/>
        </p:nvGrpSpPr>
        <p:grpSpPr bwMode="auto">
          <a:xfrm>
            <a:off x="4339605" y="2413000"/>
            <a:ext cx="219075" cy="219075"/>
            <a:chOff x="0" y="0"/>
            <a:chExt cx="205" cy="207"/>
          </a:xfrm>
          <a:solidFill>
            <a:srgbClr val="68B54B"/>
          </a:solidFill>
        </p:grpSpPr>
        <p:sp>
          <p:nvSpPr>
            <p:cNvPr id="38" name="Freeform 30"/>
            <p:cNvSpPr>
              <a:spLocks noEditPoints="1"/>
            </p:cNvSpPr>
            <p:nvPr/>
          </p:nvSpPr>
          <p:spPr bwMode="auto">
            <a:xfrm>
              <a:off x="0" y="0"/>
              <a:ext cx="205" cy="207"/>
            </a:xfrm>
            <a:custGeom>
              <a:avLst/>
              <a:gdLst>
                <a:gd name="T0" fmla="*/ 70 w 140"/>
                <a:gd name="T1" fmla="*/ 140 h 140"/>
                <a:gd name="T2" fmla="*/ 0 w 140"/>
                <a:gd name="T3" fmla="*/ 70 h 140"/>
                <a:gd name="T4" fmla="*/ 70 w 140"/>
                <a:gd name="T5" fmla="*/ 0 h 140"/>
                <a:gd name="T6" fmla="*/ 140 w 140"/>
                <a:gd name="T7" fmla="*/ 70 h 140"/>
                <a:gd name="T8" fmla="*/ 70 w 140"/>
                <a:gd name="T9" fmla="*/ 140 h 140"/>
                <a:gd name="T10" fmla="*/ 70 w 140"/>
                <a:gd name="T11" fmla="*/ 12 h 140"/>
                <a:gd name="T12" fmla="*/ 12 w 140"/>
                <a:gd name="T13" fmla="*/ 70 h 140"/>
                <a:gd name="T14" fmla="*/ 70 w 140"/>
                <a:gd name="T15" fmla="*/ 128 h 140"/>
                <a:gd name="T16" fmla="*/ 128 w 140"/>
                <a:gd name="T17" fmla="*/ 70 h 140"/>
                <a:gd name="T18" fmla="*/ 70 w 140"/>
                <a:gd name="T19" fmla="*/ 1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40">
                  <a:moveTo>
                    <a:pt x="70" y="140"/>
                  </a:moveTo>
                  <a:cubicBezTo>
                    <a:pt x="32" y="140"/>
                    <a:pt x="0" y="109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ubicBezTo>
                    <a:pt x="140" y="109"/>
                    <a:pt x="109" y="140"/>
                    <a:pt x="70" y="140"/>
                  </a:cubicBezTo>
                  <a:close/>
                  <a:moveTo>
                    <a:pt x="70" y="12"/>
                  </a:moveTo>
                  <a:cubicBezTo>
                    <a:pt x="38" y="12"/>
                    <a:pt x="12" y="38"/>
                    <a:pt x="12" y="70"/>
                  </a:cubicBezTo>
                  <a:cubicBezTo>
                    <a:pt x="12" y="102"/>
                    <a:pt x="38" y="128"/>
                    <a:pt x="70" y="128"/>
                  </a:cubicBezTo>
                  <a:cubicBezTo>
                    <a:pt x="102" y="128"/>
                    <a:pt x="128" y="102"/>
                    <a:pt x="128" y="70"/>
                  </a:cubicBezTo>
                  <a:cubicBezTo>
                    <a:pt x="128" y="38"/>
                    <a:pt x="102" y="12"/>
                    <a:pt x="7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1"/>
            <p:cNvSpPr>
              <a:spLocks/>
            </p:cNvSpPr>
            <p:nvPr/>
          </p:nvSpPr>
          <p:spPr bwMode="auto">
            <a:xfrm>
              <a:off x="94" y="40"/>
              <a:ext cx="63" cy="72"/>
            </a:xfrm>
            <a:custGeom>
              <a:avLst/>
              <a:gdLst>
                <a:gd name="T0" fmla="*/ 37 w 43"/>
                <a:gd name="T1" fmla="*/ 49 h 49"/>
                <a:gd name="T2" fmla="*/ 6 w 43"/>
                <a:gd name="T3" fmla="*/ 49 h 49"/>
                <a:gd name="T4" fmla="*/ 0 w 43"/>
                <a:gd name="T5" fmla="*/ 43 h 49"/>
                <a:gd name="T6" fmla="*/ 0 w 43"/>
                <a:gd name="T7" fmla="*/ 6 h 49"/>
                <a:gd name="T8" fmla="*/ 6 w 43"/>
                <a:gd name="T9" fmla="*/ 0 h 49"/>
                <a:gd name="T10" fmla="*/ 12 w 43"/>
                <a:gd name="T11" fmla="*/ 6 h 49"/>
                <a:gd name="T12" fmla="*/ 12 w 43"/>
                <a:gd name="T13" fmla="*/ 37 h 49"/>
                <a:gd name="T14" fmla="*/ 37 w 43"/>
                <a:gd name="T15" fmla="*/ 37 h 49"/>
                <a:gd name="T16" fmla="*/ 43 w 43"/>
                <a:gd name="T17" fmla="*/ 43 h 49"/>
                <a:gd name="T18" fmla="*/ 37 w 43"/>
                <a:gd name="T1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9">
                  <a:moveTo>
                    <a:pt x="37" y="49"/>
                  </a:moveTo>
                  <a:cubicBezTo>
                    <a:pt x="6" y="49"/>
                    <a:pt x="6" y="49"/>
                    <a:pt x="6" y="49"/>
                  </a:cubicBezTo>
                  <a:cubicBezTo>
                    <a:pt x="3" y="49"/>
                    <a:pt x="0" y="46"/>
                    <a:pt x="0" y="4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0" y="37"/>
                    <a:pt x="43" y="40"/>
                    <a:pt x="43" y="43"/>
                  </a:cubicBezTo>
                  <a:cubicBezTo>
                    <a:pt x="43" y="46"/>
                    <a:pt x="40" y="49"/>
                    <a:pt x="3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" name="Rectangle 32"/>
          <p:cNvSpPr>
            <a:spLocks noChangeArrowheads="1"/>
          </p:cNvSpPr>
          <p:nvPr/>
        </p:nvSpPr>
        <p:spPr bwMode="auto">
          <a:xfrm>
            <a:off x="4715842" y="1614488"/>
            <a:ext cx="33845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</a:rPr>
              <a:t>注册登录</a:t>
            </a:r>
            <a:endParaRPr lang="en-US" altLang="zh-CN" sz="1400" dirty="0" smtClean="0">
              <a:solidFill>
                <a:srgbClr val="92D050"/>
              </a:solidFill>
            </a:endParaRPr>
          </a:p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主要用到的是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LocalStorage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本地存储和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deployed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后台数据管理.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4715842" y="2382838"/>
            <a:ext cx="33845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</a:rPr>
              <a:t>购物车</a:t>
            </a:r>
            <a:endParaRPr lang="en-US" altLang="zh-CN" sz="1400" dirty="0" smtClean="0">
              <a:solidFill>
                <a:srgbClr val="92D050"/>
              </a:solidFill>
            </a:endParaRPr>
          </a:p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主要用的是后台数据处理、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localStorage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本地存储、跨页面传值，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DOM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操作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Rectangle 34"/>
          <p:cNvSpPr>
            <a:spLocks noChangeArrowheads="1"/>
          </p:cNvSpPr>
          <p:nvPr/>
        </p:nvSpPr>
        <p:spPr bwMode="auto">
          <a:xfrm>
            <a:off x="4715842" y="3163888"/>
            <a:ext cx="3384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</a:rPr>
              <a:t>模糊搜索</a:t>
            </a:r>
            <a:endParaRPr lang="en-US" altLang="zh-CN" sz="1400" dirty="0" smtClean="0">
              <a:solidFill>
                <a:srgbClr val="92D050"/>
              </a:solidFill>
            </a:endParaRPr>
          </a:p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主要用到的是自定义过滤器，跨页面传值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Rectangle 35"/>
          <p:cNvSpPr>
            <a:spLocks noChangeArrowheads="1"/>
          </p:cNvSpPr>
          <p:nvPr/>
        </p:nvSpPr>
        <p:spPr bwMode="auto">
          <a:xfrm>
            <a:off x="4715842" y="3951288"/>
            <a:ext cx="33845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</a:rPr>
              <a:t>数据存储</a:t>
            </a:r>
            <a:endParaRPr lang="en-US" altLang="zh-CN" sz="1400" dirty="0" smtClean="0">
              <a:solidFill>
                <a:srgbClr val="92D050"/>
              </a:solidFill>
            </a:endParaRPr>
          </a:p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主要是用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Deployed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的管理购物车数据和注册登录的用户信息数据，其中也用到了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localStorage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4075187" y="1543050"/>
            <a:ext cx="0" cy="2735263"/>
          </a:xfrm>
          <a:prstGeom prst="line">
            <a:avLst/>
          </a:prstGeom>
          <a:noFill/>
          <a:ln w="6350" cmpd="sng">
            <a:solidFill>
              <a:srgbClr val="68B54B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195736" y="271497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路由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14513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 advClick="0" advTm="2808">
        <p15:prstTrans prst="origami"/>
      </p:transition>
    </mc:Choice>
    <mc:Fallback>
      <p:transition spd="slow" advClick="0" advTm="28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6" presetClass="entr" presetSubtype="4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40" grpId="0"/>
      <p:bldP spid="41" grpId="0"/>
      <p:bldP spid="42" grpId="0"/>
      <p:bldP spid="43" grpId="0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-18853" y="319544"/>
            <a:ext cx="9162853" cy="42484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"/>
          <p:cNvSpPr>
            <a:spLocks noChangeArrowheads="1"/>
          </p:cNvSpPr>
          <p:nvPr/>
        </p:nvSpPr>
        <p:spPr bwMode="auto">
          <a:xfrm>
            <a:off x="1633538" y="1634852"/>
            <a:ext cx="1236662" cy="1484313"/>
          </a:xfrm>
          <a:prstGeom prst="rect">
            <a:avLst/>
          </a:prstGeom>
          <a:solidFill>
            <a:srgbClr val="68B54B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45" name="矩形 5"/>
          <p:cNvSpPr>
            <a:spLocks noChangeArrowheads="1"/>
          </p:cNvSpPr>
          <p:nvPr/>
        </p:nvSpPr>
        <p:spPr bwMode="auto">
          <a:xfrm>
            <a:off x="3178175" y="1634852"/>
            <a:ext cx="1238250" cy="1484313"/>
          </a:xfrm>
          <a:prstGeom prst="rect">
            <a:avLst/>
          </a:prstGeom>
          <a:solidFill>
            <a:srgbClr val="68B54B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46" name="矩形 6"/>
          <p:cNvSpPr>
            <a:spLocks noChangeArrowheads="1"/>
          </p:cNvSpPr>
          <p:nvPr/>
        </p:nvSpPr>
        <p:spPr bwMode="auto">
          <a:xfrm>
            <a:off x="4724400" y="1634852"/>
            <a:ext cx="1236663" cy="1484313"/>
          </a:xfrm>
          <a:prstGeom prst="rect">
            <a:avLst/>
          </a:prstGeom>
          <a:solidFill>
            <a:srgbClr val="68B54B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47" name="矩形 7"/>
          <p:cNvSpPr>
            <a:spLocks noChangeArrowheads="1"/>
          </p:cNvSpPr>
          <p:nvPr/>
        </p:nvSpPr>
        <p:spPr bwMode="auto">
          <a:xfrm>
            <a:off x="6269038" y="1634852"/>
            <a:ext cx="1236662" cy="1484313"/>
          </a:xfrm>
          <a:prstGeom prst="rect">
            <a:avLst/>
          </a:prstGeom>
          <a:solidFill>
            <a:srgbClr val="68B54B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48" name="矩形 8"/>
          <p:cNvSpPr>
            <a:spLocks noChangeArrowheads="1"/>
          </p:cNvSpPr>
          <p:nvPr/>
        </p:nvSpPr>
        <p:spPr bwMode="auto">
          <a:xfrm>
            <a:off x="1633538" y="3119165"/>
            <a:ext cx="1236662" cy="1049337"/>
          </a:xfrm>
          <a:prstGeom prst="rect">
            <a:avLst/>
          </a:prstGeom>
          <a:solidFill>
            <a:schemeClr val="accent4">
              <a:lumMod val="10000"/>
              <a:alpha val="10000"/>
            </a:schemeClr>
          </a:solidFill>
          <a:ln>
            <a:noFill/>
          </a:ln>
          <a:extLst/>
        </p:spPr>
        <p:txBody>
          <a:bodyPr anchor="ctr"/>
          <a:lstStyle/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利用正则判断手机号是否正确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矩形 9"/>
          <p:cNvSpPr>
            <a:spLocks noChangeArrowheads="1"/>
          </p:cNvSpPr>
          <p:nvPr/>
        </p:nvSpPr>
        <p:spPr bwMode="auto">
          <a:xfrm>
            <a:off x="3178175" y="3119165"/>
            <a:ext cx="1238250" cy="1049337"/>
          </a:xfrm>
          <a:prstGeom prst="rect">
            <a:avLst/>
          </a:prstGeom>
          <a:solidFill>
            <a:schemeClr val="accent4">
              <a:lumMod val="10000"/>
              <a:alpha val="10000"/>
            </a:schemeClr>
          </a:solidFill>
          <a:ln>
            <a:noFill/>
          </a:ln>
          <a:extLst/>
        </p:spPr>
        <p:txBody>
          <a:bodyPr anchor="ctr"/>
          <a:lstStyle/>
          <a:p>
            <a:pPr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判断当当手机号、验证码都符合标准后登录注册功能可用</a:t>
            </a:r>
          </a:p>
        </p:txBody>
      </p:sp>
      <p:sp>
        <p:nvSpPr>
          <p:cNvPr id="50" name="矩形 10"/>
          <p:cNvSpPr>
            <a:spLocks noChangeArrowheads="1"/>
          </p:cNvSpPr>
          <p:nvPr/>
        </p:nvSpPr>
        <p:spPr bwMode="auto">
          <a:xfrm>
            <a:off x="4724400" y="3119165"/>
            <a:ext cx="1236663" cy="1049337"/>
          </a:xfrm>
          <a:prstGeom prst="rect">
            <a:avLst/>
          </a:prstGeom>
          <a:solidFill>
            <a:schemeClr val="accent4">
              <a:lumMod val="10000"/>
              <a:alpha val="10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51" name="矩形 11"/>
          <p:cNvSpPr>
            <a:spLocks noChangeArrowheads="1"/>
          </p:cNvSpPr>
          <p:nvPr/>
        </p:nvSpPr>
        <p:spPr bwMode="auto">
          <a:xfrm>
            <a:off x="6246813" y="3119165"/>
            <a:ext cx="1236662" cy="1049337"/>
          </a:xfrm>
          <a:prstGeom prst="rect">
            <a:avLst/>
          </a:prstGeom>
          <a:solidFill>
            <a:schemeClr val="accent4">
              <a:lumMod val="10000"/>
              <a:alpha val="10000"/>
            </a:schemeClr>
          </a:solidFill>
          <a:ln w="12700">
            <a:noFill/>
            <a:miter lim="800000"/>
            <a:headEnd/>
            <a:tailEnd/>
          </a:ln>
          <a:extLst/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800">
              <a:solidFill>
                <a:srgbClr val="FFFFFF"/>
              </a:solidFill>
            </a:endParaRPr>
          </a:p>
        </p:txBody>
      </p:sp>
      <p:pic>
        <p:nvPicPr>
          <p:cNvPr id="52" name="图片 12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75225" y="1744390"/>
            <a:ext cx="73818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13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95663" y="1718990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图片 14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744390"/>
            <a:ext cx="744538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椭圆 15"/>
          <p:cNvSpPr>
            <a:spLocks noChangeArrowheads="1"/>
          </p:cNvSpPr>
          <p:nvPr/>
        </p:nvSpPr>
        <p:spPr bwMode="auto">
          <a:xfrm>
            <a:off x="2165350" y="2704827"/>
            <a:ext cx="160338" cy="1444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56" name="椭圆 16"/>
          <p:cNvSpPr>
            <a:spLocks noChangeArrowheads="1"/>
          </p:cNvSpPr>
          <p:nvPr/>
        </p:nvSpPr>
        <p:spPr bwMode="auto">
          <a:xfrm>
            <a:off x="3711575" y="2704827"/>
            <a:ext cx="160338" cy="1444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57" name="椭圆 17"/>
          <p:cNvSpPr>
            <a:spLocks noChangeArrowheads="1"/>
          </p:cNvSpPr>
          <p:nvPr/>
        </p:nvSpPr>
        <p:spPr bwMode="auto">
          <a:xfrm>
            <a:off x="5262563" y="2701652"/>
            <a:ext cx="160337" cy="1444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sp>
        <p:nvSpPr>
          <p:cNvPr id="58" name="椭圆 18"/>
          <p:cNvSpPr>
            <a:spLocks noChangeArrowheads="1"/>
          </p:cNvSpPr>
          <p:nvPr/>
        </p:nvSpPr>
        <p:spPr bwMode="auto">
          <a:xfrm>
            <a:off x="6797675" y="2701652"/>
            <a:ext cx="160338" cy="1444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800">
              <a:solidFill>
                <a:srgbClr val="FFFFFF"/>
              </a:solidFill>
            </a:endParaRPr>
          </a:p>
        </p:txBody>
      </p:sp>
      <p:cxnSp>
        <p:nvCxnSpPr>
          <p:cNvPr id="59" name="直接连接符 19"/>
          <p:cNvCxnSpPr>
            <a:cxnSpLocks noChangeShapeType="1"/>
            <a:stCxn id="55" idx="6"/>
            <a:endCxn id="56" idx="2"/>
          </p:cNvCxnSpPr>
          <p:nvPr/>
        </p:nvCxnSpPr>
        <p:spPr bwMode="auto">
          <a:xfrm>
            <a:off x="2325688" y="2776265"/>
            <a:ext cx="1385887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" name="直接连接符 20"/>
          <p:cNvCxnSpPr>
            <a:cxnSpLocks noChangeShapeType="1"/>
            <a:stCxn id="56" idx="6"/>
            <a:endCxn id="57" idx="2"/>
          </p:cNvCxnSpPr>
          <p:nvPr/>
        </p:nvCxnSpPr>
        <p:spPr bwMode="auto">
          <a:xfrm flipV="1">
            <a:off x="3871913" y="2774677"/>
            <a:ext cx="1390650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" name="直接连接符 21"/>
          <p:cNvCxnSpPr>
            <a:cxnSpLocks noChangeShapeType="1"/>
            <a:stCxn id="57" idx="6"/>
            <a:endCxn id="58" idx="2"/>
          </p:cNvCxnSpPr>
          <p:nvPr/>
        </p:nvCxnSpPr>
        <p:spPr bwMode="auto">
          <a:xfrm flipV="1">
            <a:off x="5422900" y="2774677"/>
            <a:ext cx="137477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4" name="矩形 1"/>
          <p:cNvSpPr>
            <a:spLocks noChangeArrowheads="1"/>
          </p:cNvSpPr>
          <p:nvPr/>
        </p:nvSpPr>
        <p:spPr bwMode="auto">
          <a:xfrm>
            <a:off x="4716016" y="3219028"/>
            <a:ext cx="1281112" cy="89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 smtClean="0">
                <a:solidFill>
                  <a:schemeClr val="accent4">
                    <a:lumMod val="10000"/>
                  </a:schemeClr>
                </a:solidFill>
              </a:rPr>
              <a:t>将手机号上传到后台并存到</a:t>
            </a:r>
            <a:r>
              <a:rPr lang="en-US" altLang="zh-CN" sz="1200" dirty="0" err="1" smtClean="0">
                <a:solidFill>
                  <a:schemeClr val="accent4">
                    <a:lumMod val="10000"/>
                  </a:schemeClr>
                </a:solidFill>
              </a:rPr>
              <a:t>localStorage</a:t>
            </a:r>
            <a:endParaRPr lang="zh-CN" altLang="en-US" sz="12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5" name="矩形 1"/>
          <p:cNvSpPr>
            <a:spLocks noChangeArrowheads="1"/>
          </p:cNvSpPr>
          <p:nvPr/>
        </p:nvSpPr>
        <p:spPr bwMode="auto">
          <a:xfrm>
            <a:off x="6315075" y="3228702"/>
            <a:ext cx="1281113" cy="89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200" dirty="0" smtClean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宋体" panose="02010600030101010101" pitchFamily="2" charset="-122"/>
              </a:rPr>
              <a:t>当退出登录时，</a:t>
            </a:r>
            <a:r>
              <a:rPr lang="en-US" altLang="zh-CN" sz="1200" dirty="0" err="1" smtClean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宋体" panose="02010600030101010101" pitchFamily="2" charset="-122"/>
              </a:rPr>
              <a:t>localStorage</a:t>
            </a:r>
            <a:r>
              <a:rPr lang="zh-CN" altLang="en-US" sz="1200" dirty="0" smtClean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宋体" panose="02010600030101010101" pitchFamily="2" charset="-122"/>
              </a:rPr>
              <a:t>删除手机号</a:t>
            </a:r>
            <a:endParaRPr lang="zh-CN" altLang="en-US" sz="1200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66" name="图片 26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27800" y="1774552"/>
            <a:ext cx="7969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7" name="组合 66"/>
          <p:cNvGrpSpPr/>
          <p:nvPr/>
        </p:nvGrpSpPr>
        <p:grpSpPr>
          <a:xfrm>
            <a:off x="-18853" y="0"/>
            <a:ext cx="7499001" cy="1285318"/>
            <a:chOff x="-18853" y="0"/>
            <a:chExt cx="7499001" cy="1285318"/>
          </a:xfrm>
        </p:grpSpPr>
        <p:sp>
          <p:nvSpPr>
            <p:cNvPr id="68" name="TextBox 82"/>
            <p:cNvSpPr txBox="1"/>
            <p:nvPr/>
          </p:nvSpPr>
          <p:spPr>
            <a:xfrm>
              <a:off x="3275856" y="319544"/>
              <a:ext cx="2376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176924"/>
              <a:r>
                <a:rPr lang="zh-CN" altLang="en-US" sz="2400" dirty="0" smtClean="0">
                  <a:solidFill>
                    <a:srgbClr val="92D05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项目功能与技术</a:t>
              </a:r>
              <a:endParaRPr lang="en-US" altLang="zh-CN" sz="2400" dirty="0" smtClean="0">
                <a:solidFill>
                  <a:srgbClr val="92D05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69" name="图片 6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7982" b="47199"/>
            <a:stretch/>
          </p:blipFill>
          <p:spPr>
            <a:xfrm flipH="1">
              <a:off x="-18853" y="0"/>
              <a:ext cx="2358605" cy="1285318"/>
            </a:xfrm>
            <a:prstGeom prst="rect">
              <a:avLst/>
            </a:prstGeom>
            <a:noFill/>
          </p:spPr>
        </p:pic>
        <p:cxnSp>
          <p:nvCxnSpPr>
            <p:cNvPr id="70" name="直接连接符 69"/>
            <p:cNvCxnSpPr/>
            <p:nvPr/>
          </p:nvCxnSpPr>
          <p:spPr>
            <a:xfrm>
              <a:off x="1691680" y="626740"/>
              <a:ext cx="151216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868144" y="626740"/>
              <a:ext cx="161200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3347864" y="98678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登录注册实现原理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87272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 advClick="0" advTm="1287">
        <p15:prstTrans prst="origami"/>
      </p:transition>
    </mc:Choice>
    <mc:Fallback>
      <p:transition spd="slow" advClick="0" advTm="1287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b9995ab5e4c825a5b49bc3b6d1914789817971"/>
  <p:tag name="ISPRING_ULTRA_SCORM_COURSE_ID" val="CA699235-BDD5-492C-96F6-23977FA16664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BpF1EjXp5f2WAQAAOUQAAAdAAAAdW5pdmVyc2FsL2NvbW1vbl9tZXNzYWdlcy5sbmetWN1u2zYUvi/QdyAEFNiALW0HtCiGxAEtMTYRmXIlOU42DAIjMTZRScz049a72vX2FHuIAX2g3uwtdkjJSdwfSEoCxIBJ5fvO0TnfOYf04fGHLEUbUZRS5UfWy4MXFhJ5rBKZr46sRXjy4xsLlRXPE56qXBxZubLQ8ejpk8OU56uarwR8f/oEocNMlCUsy5Fe3a6RTI6s+Tiyvdkcs4vI9SZeNKYTa2Sr7JrnW+Sqlfrup9dvPrx89fr7w+ctrg9NMMOuu0+EDNOrFz2IWOh7bgRsxI0YOQ+t0aePf3/6+Od///w7DOwtQpcyYo3aL8PQc5+cadN/9TS98H3CwihwqUMiGkTMC01UXBISxxpdqBqt+UagSqGNFO9RtRaQ0UoWApWpTMyDWMFGXosuY443w5RFPglCn9oh9Zg1ClRRbH8wtLyu1qoAcyVKZMkvU5EYm6Ad8/y6ECWY5hVoC8FftZbwnyrjMj/oNO3jJWWTKPQ8N4gIc3Y71ojkCXIKrs0MZPFxQHwgKHgpintgI6M3A0c4TYcxTOlk6sIn1C5M5Wqdwqca6secQA7mIu9CgUaIDxILgqXnOzpoYApxdM3L8r0qkj193E1UFzFltgcStMM75KHm2BFDjiV0kKIQcdVFNiNBgCckGnvnIGRrxLwhCO8Uau50COKCBFAiJOjCMHxGJ1gLXpfYTv+7+oq5lnO6RTyOAafDt5GqLmFHhxSqwFRaeTDMTEDeLiBtFLvfKOOGFaJrViu5EeBHkYii0xA0GZs4WkVvF/SX6ARTlzgRyMrxllFomp+2mPEtylWFeLLheSzQpYh5DVrfwrNEJuaZzrOx/3st/0C8arvKs7YhMYecPxvqz14P+4pbdQk+VZXIrqsu0zpgrfv38UJr+psu9Hn1+9kPbMKwT73HyUwpszptuu6D83Pj2dAcdTrxwEj1z9ZjexI0vXVMoWGNpeqPIDBN9fyAAZj2R1F2AobmTYuGHk7zqwE2mdcSMIXuy3EGodpz4QxCOAC/JOOAhnBAWorLUladxw5TjU2Cvp7aGE58qajEbTFeiisFJ5xU8E1z+oApZDLdmdA7h5u9URHS0AWXGRCuGvEAZSoz8D/pwbmYkV0Emga/9yZLVaeJKd5UvjNNHmJbZ+LLY9NVoTKzm/JyJ95myBw/xIvm5fzG6HzA+L+pv975uVN+989SQLBvTyMbM5voI7+u1bQnCEpAh8INg8jFYw2HWsh4Fa9hmF6pOk96EjUHdoecYCBr37kn9DMHml3U7v48iATqWTc/ckP2K1OVKH/rIgnxeB9nFn1Q7b1mh+uEUFDdo9wZeDNKMpXB1kG3XRB1myQchtiezkD3QR+Hb4Ez7J9CyzKH7WFIE85hkNubY12lMhdDsA8bEPr9QjqPsOOYuzSUVCrjd80kTOCeELeX6hQu1X3J7Clm0D0/4xOJrAYSmoGz6y1Qvs36tng3X86fm1VpfpA4fH7n94n/AVBLAwQUAAIACAAaRdRIpG7HBfQDAADeEAAAJwAAAHVuaXZlcnNhbC9mbGFzaF9wdWJsaXNoaW5nX3NldHRpbmdzLnhtbOVYX28aRxB/51OsrspjOJzYtYMOLMsG2QoGFy5qrKqyltuB23pv93q7ByFPeW4/RV/6DSrl81R56bfo7C1gCDg5nLpKVSELbnbmN/9nbh0cv0kEmUCmuZINb69a8wjISDEuxw3vVdh+euQRbahkVCgJDU8qjxw3K0GaDwXX8QCMQVZNEEbqemoaXmxMWvf96XRa5TrN7KkSuUF8XY1U4qcZaJAGMj8VdIZfZpaC9uYIJQDwL1FyLtasVAgJHNKlYrkAwhlaLrl1ioq2oDr2fMc2pNHtOFO5ZKdKqIxk42HD++boxH4WPA7qjCcgbUx0E4mWbOqUMW6toGLA3wKJgY9jNPdw3yNTzkzc8J7XnlkYZPc3YQpw5zu1MKcKgyDNHD8BQxk11D06hQbeGL0gOBKbSZrwKMQTYgPQ8M7Cm0Hn4qx10+2FrcHNeXjZcTbsIBS2Xoc7CIUXYae1C39Z+PPrq1a/c9F9eRP2ep3w4upOCiO6FpDAX49YgJFVeRbBMmCBifNkKCkXWKQfhVGDwTIXNBtDqNocsziiQoNHfkph/F1OBTcz7IYadsMtQHqiU4hM36at4ZksB+8OzgGiYZjLZU0cvFjWxOHRmuu+037n1lYrA2oMjWIsHqQVpgX+KmnBNlJyzTX7TIZKsKVDkAyBdWkCKz0xuOWyjZx7HhlhEgS6epJxKjzCDboeLYV1PtSGm6L32qucBLFwSAC5HGyEIoppptcivoy6Lfyo+UNXGdA/ulA40n2s36tcMDJTORH8FohRBNOcJ/grBrLaTGSUqaSgYr8bogVH4yYcpsCOyyi6RhVJjpI4XFIBxmn4OedvyRBGKkNcoBMcRUjn2uFXdwJOqdZ3oHRh4xPXIhfds9brJ9ZByiZURjuCY21AkppHwaczIpVZyGE4IpprKJLCOCvOyvhWfXgaNE9y4dL8TydjBfoRU/I4WnZJzGctKK02ppOiEW1zFdDYghxT4jDxIMLJwmUOZQEjKomSYkZohNNb27aecJVrpLgGdtD64RY6ecJl8TTGKYgaMwZZKcja3rPn+wffHh69qFf9P9/9/vSTQvO9diWoVecW2+m9i7Oc1Efr8zNCn1iiG7JtlSW2UNmG0u0vBvMFtjniA9+unu2bqFiYX+MiGrRO+qfnpN8avOqEg3qZYugq7DsTxVhOI/seWUrGhrIM44f3v3x4/+6v3/4ox/xreebrcgZ0e2W4ei/LcPXdor5aWdKlTMDBPnaDCke74AnH6vxPtOl9HfPlHf6vdOkXvS+6Fn+cLn1QYr/6wfZ/iZh7Wl7a1m5pgb/1PmxPEi55gnG0m3t5iW4e7Nfw3rf1qFJBtPX/STQrfwNQSwMEFAACAAgAGkXUSDiyGvbAAgAAUAoAACEAAAB1bml2ZXJzYWwvZmxhc2hfc2tpbl9zZXR0aW5ncy54bWyVVl1v2jAUfd+vQOyddBUdnZQiQQZSpW6t1qrvTnJJLBw7sh06/v3s2G5sSAjDqoTvPcf3+9JY7DFdfplM4owRxl9BSkwLoSVONsH5wzRtpGR0ljEqgcoZZbxCZLr8um0/cdQix1jsAFxxbtrPCGeHMujMzFfzu/ndNRRrY7u9ZCNjVY3o8YkVbJaibF9w1tB8NJzyWAMnmO51ED8WyWYxhCRYyEcJVeDT5l6f6yg1ByFAu/R9o88oi6AUSBf9bXKbXMnpTF2O/oR2wALLlrb6ps8QrUYFhEm+X+kzjKfq9bAqC30uEyT8laO9VRN0BB4+/nOuzyCD1U39Pz1Sc1bohIacy0X85BCGcjV+2qsbfUYJOiBtaLQKNj33yWK9WHsg+9Wf+1iPK2fkRef1ZCHooqcElpI3EEfuZnSiZB/PjVTzAcsdIkIBfFEHelFOv6BGuGdCWYf7Ax+Y5h7ICjrEOyNNBYnx1wOG8g6fJOt2Vfj+fco8BzkcrNDzsBN2yN8qrWdIT9ghXwnO4ZmS4xn8VGM4rsRrZIt5OftKCxSpq8uXuzmttvSkB1d4pq3AYSqWw1Jod95wBbpqcdTKjEvRmU8xRQdcIIkZ/aVx6bENRsTRicJ2Wn9fxRJLAn3t1vqolrTvsr6GzWiLGXaj+U3oYjP3iVQr/GGKpERZWanfJDGdWJ6aEWVkGvUz9JJUcOCPdMc8Tmt7iFQhvgf+xhi51gxlEq7FMjNYQ87EkZeCOOrPcWwf6Us+baoU+EbVDINrmlBmcCUuSqL+5DuGD8hDwoDSMGWpnqMIf/akJ7ANAIhnpSu/uRhN1RCJCRzAzb0naAMeiiwWqkOHmm0ln2An/fVgJSf96AG8hrRromsUHxcqegjvyq9+htGMb2CJUtFGFky9W8DdDAUr2W0y3Xm+dSOwrRS8rPTnKVRC/Z/kP1BLAwQUAAIACAAaRdRI2lyM28cDAADvDwAAJgAAAHVuaXZlcnNhbC9odG1sX3B1Ymxpc2hpbmdfc2V0dGluZ3MueG1s3VfNbhs3EL7rKYgtcozWzk/tCCsZhi3DQhTJlTZojKIwqOVIy5pLbkmuFOWUc/sUvfQNCuR5ilz6Fh0uJdmKbGflxilaCILE4cw3/zO70cHbTJApaMOVbAa79Z2AgEwU43LSDF7HJ4/3A2IslYwKJaEZSBWQg1YtyouR4CYdgrXIagjCSNPIbTNIrc0bYTibzerc5NrdKlFYxDf1RGVhrsGAtKDDXNA5/th5DiZYIFQAwG+m5EKsVasREnmkV4oVAghnaLnkzikqTm0mgtBzjWhyOdGqkOxICaWJnoyawTf7h+6z5PFIxzwD6UJiWkh0ZNugjHFnBBVD/g5ICnySorV7zwIy48ymzeDpzhMHg+zhJkwJ7l2nDuZIYQykXeBnYCmjlvqjV2jhrTVLgiexuaQZT2K8Ic7/ZnAcXwy7neP2Ra8ft4cXp/GrrrdhC6G4/SbeQijuxN32NvxV4U/Pz9qDbqf38iLu97tx5+xKCiO6FpAoXI9YhJFVhU5gFbDIpkU2kpQLrNFPwmjAYpULqicQqxOOWRxTYSAgP+Uw+a6ggts5NsMONsMlQH5ockjswKWtGVhdQHAF5wHRMMzlqiaev1jVxN7+muuh137l1o1WRtRamqRYPEgrTYvC66Ql21jJNdfcmYyUYCuHxhhlgb4cak5FQLhF35LVrXURsCdcYPyd7G59LO2Gc0lKtVmL4SqOrpST1g89ZcH86J3zpNtYv1eFYGSuCiL4JRCrCCauyPBfCuR6e5CxVllJFdRYYgRnQKYcZsAOqig6RxVZgZI4LXIB1mv4ueDvyAjGSiMu0CnOFqRz4/HrWwHn1JgrULq08ZEv+k7vuP3mkXOQsimVyZbgmG3Icvsg+HROpLJLOQxHQgsDZVIYZ+VdFd/q90+D4VkhfJq/dDKuQT9gSh5GyzaJ+awFldWmdFo2omuuEhpbkGNKPCZeJDgZuCygKmBCJVFSzAlNcB4b19ZTrgqDFN/AHtrc30IvT7gsTxNc9ahRM9CVIHd2nzx99vzbvf0XjXr45/vfH98ptNhUZ4I6dX5VHd26CqtJfbIQPyN0x1rckD1ROnOFyjaU3rzqFytpc8RHoVsIN++WcgV+ndUybB8Ojk7JoD183Y2HjSrp7SnsJJukWCBj96xXScYFpwrjxw+/fPzw/q/f/qjG/Gt15vNqBvT6Vbj6L6twDfzqPbu2diuZgKN64kcPDmvBM4719p9ovNt64J/37Ffpu7uf6XxXfqG+u1eq/v3h87+NgT+tXn7W3nai8Mb3yhrS11/SW7W/AVBLAwQUAAIACAAaRdRIfMLq66YBAAAkBgAAHwAAAHVuaXZlcnNhbC9odG1sX3NraW5fc2V0dGluZ3MuanONlE1vwjAMhu/8iiq7TmhDsLLdgIE0icOkcZt2CMWUijSOktDBEP99TflqWncjvpCXp69jR/G+FeSLRSx4CfbF72L/7u8LDZxm9QbufV006KnTmRHJAmZJCiKRwCpIdv70Ih+uBGXMZGE63304W1PyY+j+WXJhyrgiLDShGULLCO2b0LZU4h+vslNVx4pKbZ5vrEXZjlBakLYtUae8YNjdpFjlAiswZqCP6EOxCHTJI/BMu4Nur9trIq+Ok0nVMcJUcbmbYoztOY/WscaNXDQddbVToPMLX58O+ByOxmEZEImxbxbSauJx30UzqTQYA6e8T2MXJCz4HIRXUGfUGf2Besb1gip0lpjEnunBo4syrXgMtS71By58TOZetW6GLuqcha1tum8l+A50zeq168IDUW3UDReoNMauIzW03vMLKpAvEhmfUj+4IDl3WGfb1L1rof1ROAyHzHtCWHlCK+JFpk2D44ZXb8mHaypZp9SbF5QoKRGJxIoCM/I0tjpG3P4zYNxaHq3SfDrkkzFvA9dr0DNEUWwl2nxiBl//TNjsco5jztbhF1BLAwQUAAIACAAaRdRI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AaRdRIsuC9bWQAAABlAAAAHAAAAHVuaXZlcnNhbC9sb2NhbF9zZXR0aW5ncy54bWyzsa/IzVEoSy0qzszPs1Uy1DNQUkjNS85PycxLt1UKDXHTtVBSKC5JzEtJzMnPS7VVystXUrC347LJyU9OzAlOLSkBKixWKMhJrEwtCknNBTJKUv0Sc4Eqn61Y+GzufiV9Oy4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pF1EgGCTn9RwgAACMgAAApAAAAdW5pdmVyc2FsL3NraW5fY3VzdG9taXphdGlvbl9zZXR0aW5ncy54bWy1Wttu48gRfc9XNBQskACBdaFuDjQKeGnZxMiUVqTtmQQB0RLbFmFetGRLM1roIc/JN+Rh3/IDAfYtP7NYIH+R6iZpkZIsk/ZkOAamq+tUVdetL55B/OQG6jpmoe/+SJgbBiZlzA0e4+FvEBosQi+MphGNKYvre8q9GzjhFz14CDkNqDEjgUMiR+Wz8bCBRuIP6vfkvtaHUVtpt1CvjVu4jzTcUWHuUtIuJRXmtFZTHdQPRCRyI7qgATstdVAvzB4D9CCmEdMDh34dSkXu/FRxBVcRcVzgi4fdNv92mdad1uYfajc7vQ7etWRJkrpI7WhNrbHr9S57chPhRrvTkHZKvyW1JNTsdJqX3V2z1+pIMBpddkFKG192UbvXbre0XQu3AI1kWdFa6q4nXTabMmjD/Ut1NxopvUYDNZtNqa3tOl1ppDQQcEsgQ5b63IGSJilSdycrcrMvoZE6UkbtHdZwV+2gfgt3G41dW1GkRmPv3P3q8u7aU0svJ3PnKwJPhuDkLM+t+onkGizWUQTMFvVXHmEUBcSnH2q//uunX//5n1qakyJ/M47MlCI1IQKZ44cJfFAXg2xGaM+nf56OXOdDbb5mLAwuFmHAwKSLIIx84tWGv00yJLW/DDLc0AhwDfGnBO6BLOheXVtud9qdsrBU12j0mq5F6K9IsB2Hj+HFnCyeHqNwHTillrfcrmjkucETX9RlT8W9c9yeGzOdUb9gH+7zrzxsBV0ppty8LuZfKaRH5tTbe6SlttQKuL3K1z1yAN24scsEVG7y7xx0RR5pMQB9mX/nMQFoKUatx7/XQYx+ZaVyEepoS6OikqQpnkWFq/Wqaj6tovCRO7uIez3QzzgvhB4TPHILG/wrBeIL5ApLRSl1W1/tKT3lgDEdHvaSgQ9aILj55pKShMipYquTm6lsfLbHk6uJrehXtaGaVCXiZfm7Vrf/tdnp/n5QT3ElJZk38nhclIWEsE6jnCzDmk3GNgjEY9vAn6za8Jef//HLz3/770//royf3Fpj3cC1YfqPygKmM3zHDfh7eQNuZzNsWLY51jVs66ZtTCzhoTG2sFYbfg7XaEk2FLEQbVz6BbElRdCo3Yii2HMdMcGbtxusaQl92uRG1g17hk1rpquWPjFqQzOMou0fhGSyZktIoyWJkePGZO5RR6iFZBHzvNGAdnEeQ/CXLV3gDH3iBhdltM/ke924sq3JZGza2NAySm2IAwdpEeGaqguaySaegYyIwL79Nrgt8lBIQLLnVRZyrV9dj+HH4oZcu49LD37YG6yZYgjJlAYlgJA4eAapZ5r3k5nGfQgKEUErEsdfwsgpJE0+dCVk64Y6gdRUrZx8i4vJZEPg3WABqUMXrIS8G2ya8hW2lcknyPHa0JhUBE0+Ql1+rAj6jE2oIWyWgBnynX4l84rgZZgVSFaDC8Lz3dsislgAjntz44brGCjcw1Amohrji8qaTPz9LQRSl8cvVHsiGJwtRo/uhoIpkQMbXgld0JFUrPHs+v5W/7M9kvUx1mxIN21yb1uiX3KlPtmiIGSIOBsSLCia0wVZQyVsYc5xHTHHIy9M+GHt/ogIS/vPd2nrMjT86bs3mFRoeCcsg8MyKIMDy4q9pp27LV3BGw3huf6iFWUc8GYTTBUb8kyffJsQxa6/9pIu/S0C9Wxc1WC9asf7/VU+bP8HY8ykBSs6dDTFDSuBMOzEfMuBzdOrBNSNEaibJv0cGj6/kVYSYExSGUaI3iHmDjxXMOQOPFpNxD1WTN2CE9c9nfN7SAmwqNUkaqfjzW+LHoUL+XOpzulDCOclj5JNcpCBvUuEv0yUc0elwtZi6dYYDDdA5mOSVCDVc31+myon9vYGZ65IdoPCeu7DteeI6vbcJ7EjgJ/XPj0+hz1EoS+oHomzvE42pT+905BkibNE77TaAeK5QEvHKlef74qYieWZem2rsqFifrfg9eyVx0F1cJ+MLdMeywqXAGXiE7ZYwi78wG985WUl1wINj2SQlyy+/iroQHtCRSn1j+WVJwgodd4j8bO8vxgho/FfS8ixZKUIFYOSwPQOlULPrNrSIf2+yYWEJJuOH/r8KauMnTzB0yDJliWr1zdQA+Z5a/eQG3n2EZqYOLeXxQgXlmXeX0jXzHMDWnFJ794y+MosfWrLmiau61BMnrt4SvZJB24a6csc8uDeXkGeei0b0EYPRFLHZdVlil0oay9Qu8l4X7mbk5vSM2H/BuIRaLas8KQSsCj0pvwx6vj1FRj42xlk5JBF/O6djfIc8TL8ksZu+EC8GNjypEPWKdgw5ae6VGSRdsg942Xg5FhTwiHfXehB/1aT1eTYi/RDlKoq4q02b/cz7chwuA6lUznL98RDfoN+ZUf8OeIhv8l7/wTuX0egw5k8Mns/U0iUp5eJHPDQQLSblCcbFXm4BWP+jhrnTEoJRU4/dOhQbGGW69O0mDktb3D9BYsHwfMp44Zj5lux7Jj/nqAwsU/e+vnsHTCXefTl1BbrgALML4sPT6V/miCn8j957j/0RUJFbLuiH2pwXSCLJe/YcQ2lMj7UuNp8lzzGrbJmxntZDimsOQ/1SfREIysMvWoqA75xVkKESaGfN29QP3LToH4uPoNU7MvhC9b+nEYYMsClWWoWaXnuZfZcdSdOjUXYC5N5PFuC6ACuMRkmRygkFSXRYpmlVDLIz8Pxj7ke3dCsS+UIOdecX/0ghso4n9gyG9MHlm9sKeVkBeTYjkogbXP7RMxzFydehIlb00lcMlNtx2FkHovVn+hU2bazr+kTG1HWoXmu561KCIW0PaELeF9y/6Ce32GhQR39GvSQBlCQ9+L/A/gfUEsDBBQAAgAIABtF1EjFe8CSyxgAABM2AAAXAAAAdW5pdmVyc2FsL3VuaXZlcnNhbC5wbmftW2tUU9e2jrU+WhGw1CYIsg9aq7VIRFoBDYmKz+MpDwsiAolIJbWIISIQIA+tlVAJpNUKx6qkahUEBJRKIoRECyS1USJajDRAJFtEE0jcSN6vu4OvUs+4445xzh3j/OAH7LH32utb3/zmnGvNNbL2N5Hh66a/PettBAIxfcP61ZsQiDcBBOINxtTJ8JPF3nm/wpcJGZvWrULUtHs/hm/eJK78dCUCcZE9zZo0Cb5/K319XAYC8c5e59+E3hSAgkB8UrFh9cpoCn6oh1F4ITtHC2EOYA9gv8YesHcxXN/9uzzs1OTcv1/7at2bIT/tX3ghplVxa21xW3RhSeS7R0s+3vJV5/oAZvTcGPmbn53Rrfth4YaGyx90XLioHpllMAz3ZteY8IGpKfPqtbrclsLQvJQLcfX1gQS9rSs1RdEQP2J9KtWWUZTf9MgE+sseDqvU4QKzvDUrftXg2xfRfhKo7/p8jp/W+TAdfzGQFS5ipspqjga9CT+4Fzs4fT7YolPLJF7wLSIhetCV2ybbHk1ytvIq7s3enTd4Ufxb0BsvGmNIzvd4fqIp8OX+jyw3+HJ1pScsIWLfgSVYZ+OUHVTnxfU3I/y/+wEkBhSJTVlphsF6qeb9D9u/CvZQ7qpoZ9Uvdr79uGMd0JMopNtE85jv26qDvZSsivbiYmgCArFeYek17E5IWX+7sDDw9LLly5xj/m3DptjMrL3OcVcc/qlGNfgIBY+97/0NiZ1dHQFOxA2HGyvrzyQ7ORx+PzOGuE7s5PH+BlXlC9zDv8ecnD0bnIhAfPv++ar/d+Cb5g42/WeLJlvY1JQ19IdmucLkWhcAXZnNAaEr2Fev5arOl2dJQw3dGrNOHYSfu3Nj20AWtVg8YK5+webjj+wp0bf1aqys6jmT237ggb3eTv33HfhhB/Xb4rnO4dMj61lut8mfO99w/bIEWrms2GnY1ZU3l2DXi79zkg2uiBNNeawytAD2dMNZNG2nIYjxNOix3aJVhOrvJQft7iC+7N34h22AYR/QTASMVzWaJq0/beQM0EyW5DiJ3/8xxRP4qSoeA/qKDqI8fejGviMc9vbvC4i4VrkP5f5+r9rQ0FekOhdNZnbx6rzn24cU9iFRqvoVsViu0CoRYkyHC/sDfe62PUovIeJQLy2r2R2wsDWodHCZZOhZlz857AfdEY71gWjj4ZqtUpzDqrkyUCa3yRg2WZGMzwMcRvF87hW6zVwk+z2To37hz52bE3jrG39oq3jy+2cRJ62S92ICFiTAHnqwtGdgj0H/UvMqi3zTBjQpAmt6oPFSGEUaucKu/1SKL5D2zIcT70Ga7+6gvKwwwxX8C+entN1pnJfYg6f0HewJEppu9pxhY/8wq2KFuXsslZqM5lcu13cRSfz3Hy809Gjp2YZ+NCPEphba1ddL460gzg5q+phAOBszvN40772egdyX5mb+ITu8sfETs90gFOY9uTYlm+EwMBhz8MWyC3+OjWqjPHoDN8uZR1kMQzYjew6+RvXndmJZzkNYtYaEMeRlLHHQacuD+bgreXBXbt7AcsWVPJua4NatVGaEYMvBjOVYMZhB2/xK/nvJ7CEN/2l7Tyr+6axtZ5QZGKyM+CJFfoqDgs50tr1dt2hMvDeCxct/mzZzW7zyz1AxiT8h5B+/eqvSP3Jf2g8v8yolBrmgL5ahi+3iqQwn046PafD1D+fkPPRcqurN0y5iKLoa4l75OnP/Oyw3eQo1OLy+8qX9qjfmoYCGm8b0EymvyHZO+vti7K7jUF/wzZeZXV857ftt1HtLwRbyWC7XjHVpIiY4lvBXUJKc5Sbe+WerfnwTbGnwBIrvvErmqsYVb4mYaYFY7/JxouNE/5uJNv1qTIeXphMVvQ16tGMYjR6+OtHtgfwuV9udKUvsV0d4sHUN3OahB/13fLQYYVlf+3LtDUMT3+HV+yTfQy0jzHzNojQF1JcMWO5ddwQ5Z2gJt3ZNAMqvqFD/1PUt30o84weUtwg8oadAqSHqWuKWXmJIsB9A4hjyvngdigP1FRKsSk28wnz3OpvYXFFmwzXwKWziVGsXx9Z1/aCFsvkaj8LmiIeUS6N098jHKXn8Rb1Sii3XBVXLFrNkaIDIX4RHkrwACcXmbigyLO813L4TgWvOe3SKGb67ni6UyBcpFBtf12soEMsi+lWjK4mn+9dko5AjUVZUbWGh3h05Qu6zd2dIT2LWUrtW871rC8VspV4inkq+hlv7HWp9CeGPgN1AGxsyJr8/tcOoaw1croSUdpBWRDC4GwBDYrELtKcb27uuO4WP1XgA8ZiHlER+wnQv5tLXPOk/HAqUIDtPfoHZuA2FfApTAFd87C8ClaH+d8WWismFl1EuIsvssDX8hCI36CJaiAxjTQVlHmeumtOSrNQt9qAtAj6VD5mNlNNGcjfDFow++lpg6jcVu3WqWyjxCdXiNRaKjZKy0uVtyNy/xsyTbqWeX4NRb8OcSUp4FAu2DGcmmdTnt9J3ddJK0GiFgUKz8r/sHjj7egzWDBvr3iUVRiW5uIPY8m86fMtCZsxdbeXPAraf2EInFPTXErvP1fOlw/13RMw7dBr68mu8so6BYQlP0AzBxxbGLn4ajewDrnBxBQegeaiABa2SDh4PEJV+wlrpK3gwp+yTGWiYn/FSMTRYgFooEuMEpFbjErYxWGRgbzkkZxG3tEpAO0TpNFAL2EQqFWr4ImQfP/q13JOvETEp7/0yvNFXud3xsxAOsyIHJb6bkbMfQA6QO3CH5EUBfxPt75cyjZS15FM4rIAilGgdi3cDtQC3aEYS7FgSRlQxy2eVyxTIvv2LLXZDwUVfPEAiCLDYfCh1K536r0z9DtofLxuf8MaJjhP9fyEagK1LFEJewii7oD7tT8yWa/n1/PUTGuaNqWsN3RkROafe2LWRWiN9xa2Mbt4ppe8rKpRCxgTOS3qNAt0F0pCmUV0zfHoS7/Lo5i77P7g/3cnB2h5H1JNvX3rR+HMEmWy+ESitizLAFXGRYufj8pfcaUucmq5UvzQR6+lU/sfMV3Cj/rnV+Apt1ItfJL6g8cf8UQl/rnlBcejIqNBbY1/Q1193umPKhaoXplk+dzrtwN1xGv9lNBpoIqaDl5VmiODA++drEfTh1uwy6rAoPlz7ERtzyVKVp+miPaJpl0PnLZomqKS01siTPiX7kQBcmV5dTFBcSBjDAK6Kum3F2SdYbgrrH7JwEbM+YRfjSY8We2Ub2/I1JURUUFpvDG4PfBdGaGlxK2PYH/Rnaqk96t38vambx1AdmA0o37CScOYOL5xlZ09bFuazObs9cP7xeKP4oBX1wV3pggLLSX0DXIlYild+3k3kY7Ziw4PTqAViT+kgam7LsD5A4KfQUhhkeT+D3S8W8G0xY+XxN4cCyjlWP6lPARHbOqSUoO+2TcrDHJ/T64O0SIhrWNy2+zNIeYbjvd9PXMXH4AFujvHalAiNB9IBUSAzBQc1RGHWds/3mash0AYD3mmVi8TvoNnOVZ7O4qwjN8FvbUmmFkyYi/cBkruJVFbslTEehOtrd6SMfLGZvnRVjMtkcE6o/68gHS7fJrP6V7gjzeTjxgCNBwloo8xgI5EjEhk7YM4hiwgsEqHcud9YisK9wrf/bQt9w/pukotPpzGSNhiFuWuGSrjNlWOCSy4AW3jfYiVPImfCqhWO8Pax9/vi8V5ICziHEaeDC7lhcYcxBxOOKjII/fPzUdNFgXNFv17k2yhWFY0lLpSJJamxzWO4y4nUgkIIOjuV+OFuAi3jOnT2bXXUti7er0CbBLIrdRJ0X8G1baYbzB1wScbKR4Wu7Uyv89/tARAxD4f1IHjIMRnS7wChu4DlwqYxQXQym4oibHZHDpOTQlncmLm/oCaLAqeeRrmK9l20Dxf1y0WlK1olUQm3xMnVBEAajWr5ZSfYQjlB5vAYn2BbLVtd34alVyey3aKo1clTvyGAewa30FkQdIF5qGrLX4cqmKbiPcEXKpV0Pt/f/yr4y3L/G2EJ36OFnye7uEINutKMVtRiDZf68JdhHWQXGXK2MFwkHHGwu5bBr+23eLVZ4ujVZAclkfoPUA+BRhQohrCyA2td5qkNGZ1js62Q2rIhrf7fTWLkbEAkNNZpfpapVWNbLCw3CeNm38+lICH71oW4v6bmiaV+fgQSlZc5ltXTYjdOo1ZwJCkJI0liuZQ3Y3OdYY4H7KqyPOoG0czav2TNDaamX4sxPbguSU4v4Agtn5KW5cTFjrVr+Yjxyf35uCtNltnaYBN5S/GMxtyxMbkxANtaGu8nZj4BZDUn+Ymxta8BjM5KzingSOkZAOPgQ32H/mIwvDUJKqnGA8ktUxQ2zRHSx55nwvi0kLWPVDF/VQb6dC6Yt7S1rs7aOx228RADmgPX8h98XZM1ZpptkBp/TBtfQ8Zp/CdoHIL2D5m7B7DZYPZW887/2t8qxoHHgceBx4HHgceBx4HHgceBx4HHgceBx4H/LeDHXUROMznHdwPav73gRfuIEWRrnWeEvEo9D4/UK3cVvDzldv8Ddqj+nsY0wBGSr/huaDoS6Nuer7oRPM05MiI98v96+g7h/b2TNiJ4wf/WsXFoCs54zdXZEvnvQg59gsXYfv+syc1q4mg1lKHUbKHuUOygXYy23T7qAcRSqRBZJI63LXN2urSo9liVuvMYL8IozO7JrEnt4qV1E7uFuYpAMicMj+PkUY0imVBg0RFMR4cPNFcqwSJ2k1nnHGlHzsh36/yH0I/BrUt7CbrgjeTjksZwNtvmx87BD/gAvfYS7vfA/RgkkK1TX6lo0gosq3UNl+UkIc15zsq0plbosFuya/N61OF82xCJ0SEPOcH0yV3gkDOMLYDgcZpEUcrrGU7bCOUt3W3QOuzaoOY0vr1aWFtuw+3xZHf0aDpr6boRWU6URGdY4grSOD0PQKeGSnQzGpRmbSRRbGqJeOshebShJ9Y6y9+CfiINxXZ/Kc1FKcEaeihyBpLM7cmSX5+UqNNfJljbCNQO9XZegUx8cLfRxHGYjgAyLrhYKaSxXCGFtZRhKs3YVzDNCuXNoPch6X2/9y3QIHEiGpgFpkGONQm3xHKRRGLZXOlY5w8GpHALCal8h5ER0ivgK3aEjASeU9I4/ekjZNhrCyDkitrc/o8kOE5itI6ysZPmv5C+qNRUuhWWrtJNtTnKlqufiUwlz0DhRG0JmcfP8tIv+LuApMZSJBUStA/beTyjVsD/li3Usa/54vGEH8W33hXGQntc1oKGXSwkmAU5Wigf/CPhBppz9kkGzpDRvy/ghN7xq4A9Q5gPDQ9mQak+DhzwJZXyYVlAZgkxyBQMB9X3lMlf6gYuSSJDezdlciTuwnMqSJ9EvXeHkmuOE3/FoyTiV5SJAgH8Mijvkr25sHDESA59u00Cxr0V4M4qdPAKAO5boIPJqyPgCn3pWEtz6JDjOxowF1/siGiSF83YbmqUZP0q7AeUAZVi/LBTi6lQ6DuVuCOJJaqA0kpLQr4xsH8HzTEFbJlUNO2aCvZ/kEQizKlpnaQ1yjNda83NXmCLeRUGtvkqk2xJ4ktV+p42204HO2EkoD23SQM2FaieQu4wfKUmY2pnMjrGEPK16uIEBC8BOvtWqY3mc7dSnAi3xSkl6EoxBv1yJHWh8CzvPovr5YPf2qntkYRgo7U4FNBekzt4VoVlRobqYVHu5MrkCnyv3a9SPBlxf0+iPiivOprdFN0zsKQN1xcXqslBAf5fJEzdTPJSnh8p7/kgn2ncalGl2kKqjbe/6b9fby1zg8zQ2ZlJplCgRKkHJe/9YqS7QI2QIL/LQP0nHNwd4mD1EF4D9RUxjMwmh+GYdFBgPIgepF1LHKUQVuGTd74xonNNPsxpKQJROgDCEW4PGbwUw26GiVyimfdP+U2MrSpNo27JvstNXO1MwXqWW4DfCX0ESjRpyLiW0WI+/W1LgaOdPANLJykN211cyGRAiA5wLdr/BWsGBPLWE3rn90qHT2P9jaWGODfExh7HXAtmrZWRU8bu758F2A1au0ZTxcbRwXpbec9TJCOqt+GzUYLtO4GN0c3YaCcbYo/AMb3kmVjeZsLi+EofxvlG6Y5CgnqNfc0nsPhtB7t5Fctvmj/Uthj3FF7W2Mg5SmEmNS4Mlew87PKEzW2rny5SlyrS97h4gFkSRVPAu61qUNx1kGYVxNa6WbBr+dKAL070Jx+b/jdkDA2b7zApptzjOiyyoEOlVUQs3xCqDcmJ52M19VT5Jt09ON3CPdgeTo62n2VM1UU47qotdoOQseRGNDe0ajRYvJlm4icfdYKj4VNIhQNyYnp650AyCmnoGCSZQUlACU1pt0imPYX73+Xibp50DDhOJFjZJSQvHIDbPBp/gYcI8gXY/K57t8/7eCH2FRZq90faTOrISnYSrMGpQYsNYLldvRbDYUN++VEJ6bFcz/DU0C2wcD/zh/6o1g2VPAfyKCJS/Rzy1tKfBpeviGZPR1xto2rqOYscg5nrO8UXYad/qxSu1JFvoIB9B6qwgLjeUyn5MAUpg4oWlLbVT9i+10jgKuyn5ZthaIHtdjWkV4n/PirFXcKX70gHC2B3CKync3chEP4Pzxpli+5WspNhjr5tjAMq8J/wMjolloYttquSgY8UWD+hi+8h4hvR3Gmj+eWZUsSNfc70s286+uYoDKdGkc6ZM2SnYgCxM2irsMWeYEtrrGD46BGSxnCXK9B9ADVS4jOB+22VUnGUoXZZqxzscoPAisbE0QiXLk7lN5svbhqNqfrKMoj8w6hr/qmSJjI307xh8q4XzMEpLLeDqPe2f065mYqvz5PLexssR3CmI8f5ppuk3mZVTO2yK0Uz3sjtHAAr8h62uHO9Ykhur9HOeA/y+1YlWRyel7Vadw+BSLhBalbO7Oc0u543B5dUWrw3WYMqRi34LVCKqW8Ci5eHT853oz85UJ7rsCgYe47Da2d5LuFqBOxMkNBYoDVFNtMWCbrn5F4RDG7PaepnHx0NtL1Kwn3UoikFxgC6QECrGA0L069MXIK9S/3tXzSvbg30ojsMDKG390KynBehE+zjVGKBUsfpMMNZpIS0zNRr4JfzP302H+wwzfPpGE4DB8Dnnm3fblL4TWYac6yoGG7t6EhN4OXaRQ5r5oJOcR0cNJFKGZ7mMhts+aVUMHL2CLq8Ym3+sdE12nl6uwlN7ZvWvR07/B37BDVnernFeSZ6+Gk/BnaXO7yKnly6ovXJYv86OBWFrKhns2Nr4PQUpL78efIPVJdMbL2kauhMnohIJ0fgdL9rZAbrwC1DFM3F6T1f+k0otRabXwwl+Qq++5zKZup4T76JoG6H5zzqw9V8Pt1yvHfkXA9g6wCOIrkJtM5JQUFVWEL7GTPVBdw4eS00b2bAKheQA3q3uUc1c06NztSBAXtbS5nRpMLK58l9Qmw+5hmV2fQssTmWQaIEd2D2Kp3RyaHvjhsmEmuP4+8CWySnzDq/ZnNnbW+zoVnbvHMLz9CbR9h7cVZtfO/DCMdIRLbQdFxoOi0np1b4N1yJ05n2+MBx5e7IbTHSXctnTlyD8TjV6Hg2x7g+Y0O87LNrbWdalXMGHKbelzr41ox7O6pGA3xHniW+dxNWH+cJvEcfyKYPnIvyjUZWJdGaCJbLhI9I4s7YxF0Z9apnmp+l5K+kopn9pUmroafGWP92s3Tj5lGZn69275VPd4vKtDxb7J7VF4WJ51Rk57p6Ds5pvW1P4TVj3TZqcHhn29IXQmK+HhXJe9UL1s7MlQUJ7LoDDAfzee91QM5P1O6ni7F+0YSsGQowiXax0S5wEwwq725+QRF/iCTyYMOBcJg9EbEvrEB7MNJ2bPBSNPuKc1GiWgWW30aX21XWI8c6g05Yfy/HHkVWQsPmIWj6fJDTnYC/tUf9UldIl9Q58GDHMonsx2e1SZjdszaXDyta2rfE8Y8ceH08a/RqCguWKN7AjtwKm4/cqiafeioX2uRNbrRHYf0HF8XKcdYWHP/RquPHbb1aG94EwzLpC7fytRQWbDPVGy6nb8+upaWZBuoLC7TcyNC7m7rPNWrXtNaeza2mncyDqyO7SOPe3njPeg2wXtPcJNEzQpZEKxvIHBVtAs6DMD+roCW4dyBHMPmmeALi6ilvJfpY+55FeV2yx0yjpDqD7ca0OzlKGbzRjxXycHyoiOQnzu+zaRmO62nPkeAyKEGJ/spf/YOpWnapNOekj3bAnXEsUwP5eqtIg65JHOEkVoCvwBGG6cHQE9zctLmypvCyYh9SIAauxuv2espuDDSX0EJ8nmL0s4DitolumLo8dbwidzgi3b9NrUzrpDl3FMf/5cZC1QDYnzD7Rz9B8l+YxZTTR84AR199g2S5HkHfJJjh3DKc3p7NSzMocvSjm4+u7aSCcBHzkRhnJ+eEOZGfHjqZ9D0YNvLLNPRgDUGI730LfvqjR9OqwWm4VK7FgazEnxna9jXSOdSGNeGra1Zt++p/AFBLAwQUAAIACAAbRdRIY1AdNksAAABqAAAAGwAAAHVuaXZlcnNhbC91bml2ZXJzYWwucG5nLnhtbLOxr8jNUShLLSrOzM+zVTLUM1Cyt+PlsikoSi3LTC1XqACKAQUhQEmhEsg1QnDLM1NKMmyVzE2NEWIZqZnpGSW2SqZmpnBBfaCRAFBLAQIAABQAAgAIABpF1EjXp5f2WAQAAOUQAAAdAAAAAAAAAAEAAAAAAAAAAAB1bml2ZXJzYWwvY29tbW9uX21lc3NhZ2VzLmxuZ1BLAQIAABQAAgAIABpF1EikbscF9AMAAN4QAAAnAAAAAAAAAAEAAAAAAJMEAAB1bml2ZXJzYWwvZmxhc2hfcHVibGlzaGluZ19zZXR0aW5ncy54bWxQSwECAAAUAAIACAAaRdRIOLIa9sACAABQCgAAIQAAAAAAAAABAAAAAADMCAAAdW5pdmVyc2FsL2ZsYXNoX3NraW5fc2V0dGluZ3MueG1sUEsBAgAAFAACAAgAGkXUSNpcjNvHAwAA7w8AACYAAAAAAAAAAQAAAAAAywsAAHVuaXZlcnNhbC9odG1sX3B1Ymxpc2hpbmdfc2V0dGluZ3MueG1sUEsBAgAAFAACAAgAGkXUSHzC6uumAQAAJAYAAB8AAAAAAAAAAQAAAAAA1g8AAHVuaXZlcnNhbC9odG1sX3NraW5fc2V0dGluZ3MuanNQSwECAAAUAAIACAAaRdRIPTwv0cEAAADlAQAAGgAAAAAAAAABAAAAAAC5EQAAdW5pdmVyc2FsL2kxOG5fcHJlc2V0cy54bWxQSwECAAAUAAIACAAaRdRIsuC9bWQAAABlAAAAHAAAAAAAAAABAAAAAACyEgAAdW5pdmVyc2FsL2xvY2FsX3NldHRpbmdzLnhtbFBLAQIAABQAAgAIAPeSU0cjtE77+wIAALAIAAAUAAAAAAAAAAEAAAAAAFATAAB1bml2ZXJzYWwvcGxheWVyLnhtbFBLAQIAABQAAgAIABpF1EgGCTn9RwgAACMgAAApAAAAAAAAAAEAAAAAAH0WAAB1bml2ZXJzYWwvc2tpbl9jdXN0b21pemF0aW9uX3NldHRpbmdzLnhtbFBLAQIAABQAAgAIABtF1EjFe8CSyxgAABM2AAAXAAAAAAAAAAAAAAAAAAsfAAB1bml2ZXJzYWwvdW5pdmVyc2FsLnBuZ1BLAQIAABQAAgAIABtF1EhjUB02SwAAAGoAAAAbAAAAAAAAAAEAAAAAAAs4AAB1bml2ZXJzYWwvdW5pdmVyc2FsLnBuZy54bWxQSwUGAAAAAAsACwBJAwAAjzgAAAAA"/>
  <p:tag name="ISPRING_PRESENTATION_TITLE" val="唯美水彩花鸟年终汇报模板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7|0.9|0.8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8|0.7|2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1910</Words>
  <Application>Microsoft Office PowerPoint</Application>
  <PresentationFormat>自定义</PresentationFormat>
  <Paragraphs>169</Paragraphs>
  <Slides>18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唯美水彩花鸟年终汇报模板</dc:title>
  <dc:creator>X-DOG</dc:creator>
  <cp:lastModifiedBy>Administrator</cp:lastModifiedBy>
  <cp:revision>88</cp:revision>
  <dcterms:created xsi:type="dcterms:W3CDTF">2015-10-16T11:59:26Z</dcterms:created>
  <dcterms:modified xsi:type="dcterms:W3CDTF">2017-08-05T08:38:30Z</dcterms:modified>
</cp:coreProperties>
</file>