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090" autoAdjust="0"/>
  </p:normalViewPr>
  <p:slideViewPr>
    <p:cSldViewPr snapToGrid="0">
      <p:cViewPr varScale="1">
        <p:scale>
          <a:sx n="71" d="100"/>
          <a:sy n="71" d="100"/>
        </p:scale>
        <p:origin x="18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75F0A-A6FA-40E6-A681-889DAD298BF0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97F0-C4C6-43B4-9CB3-CF327078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in green already in normalized on a scale of 0 to 1, where 1 represents more of that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Minimal correlations between features due to feature engineering on Spotify’s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2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97F0-C4C6-43B4-9CB3-CF3270783A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2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17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9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6CCFBA-2922-40FE-85AC-AC819E487F9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C00C8-BACA-45D5-81C4-BE846EE5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otipy.readthedocs.io/en/late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A174-371B-4A93-871C-7D36842DA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Song Likeability Using Spotify Audio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0FEB0-5FF3-43AE-A16C-6304B3E66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Thinkful</a:t>
            </a:r>
            <a:r>
              <a:rPr lang="en-US" dirty="0"/>
              <a:t> Supervised Learning Capstone</a:t>
            </a:r>
          </a:p>
          <a:p>
            <a:r>
              <a:rPr lang="en-US" dirty="0"/>
              <a:t>Missy Tracy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16981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6F48-99BC-4B53-8CEE-9CFD5669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B4A-81C9-46DE-ABE0-D16C2EBB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data into 70% training, 30% test</a:t>
            </a:r>
          </a:p>
          <a:p>
            <a:pPr lvl="1"/>
            <a:r>
              <a:rPr lang="en-US" dirty="0"/>
              <a:t>w/ stratification to maintain class balance</a:t>
            </a:r>
          </a:p>
          <a:p>
            <a:r>
              <a:rPr lang="en-US" dirty="0"/>
              <a:t>Accuracy (%) as performance metric vs. specific error types</a:t>
            </a:r>
          </a:p>
          <a:p>
            <a:r>
              <a:rPr lang="en-US" dirty="0"/>
              <a:t>Use </a:t>
            </a:r>
            <a:r>
              <a:rPr lang="en-US" dirty="0" err="1"/>
              <a:t>GridSearchCV</a:t>
            </a:r>
            <a:r>
              <a:rPr lang="en-US" dirty="0"/>
              <a:t> for hyperparameter selection </a:t>
            </a:r>
          </a:p>
          <a:p>
            <a:r>
              <a:rPr lang="en-US" dirty="0"/>
              <a:t>Models:</a:t>
            </a:r>
          </a:p>
          <a:p>
            <a:pPr lvl="1"/>
            <a:r>
              <a:rPr lang="en-US" dirty="0"/>
              <a:t>Naïve Bayes 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LASSO/Ridge Regularization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Gradient Boosted</a:t>
            </a:r>
          </a:p>
          <a:p>
            <a:pPr lvl="1"/>
            <a:r>
              <a:rPr lang="en-US" dirty="0"/>
              <a:t>KNN</a:t>
            </a:r>
          </a:p>
          <a:p>
            <a:pPr lvl="2"/>
            <a:r>
              <a:rPr lang="en-US" dirty="0"/>
              <a:t>with/without distance weighting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3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5AF5-C396-4E32-8133-81A44265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6F354F-0E99-4CCC-8BAC-854A3B25F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504139"/>
              </p:ext>
            </p:extLst>
          </p:nvPr>
        </p:nvGraphicFramePr>
        <p:xfrm>
          <a:off x="418253" y="1828799"/>
          <a:ext cx="7498079" cy="4097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9105">
                  <a:extLst>
                    <a:ext uri="{9D8B030D-6E8A-4147-A177-3AD203B41FA5}">
                      <a16:colId xmlns:a16="http://schemas.microsoft.com/office/drawing/2014/main" val="3362729947"/>
                    </a:ext>
                  </a:extLst>
                </a:gridCol>
                <a:gridCol w="1763971">
                  <a:extLst>
                    <a:ext uri="{9D8B030D-6E8A-4147-A177-3AD203B41FA5}">
                      <a16:colId xmlns:a16="http://schemas.microsoft.com/office/drawing/2014/main" val="558620953"/>
                    </a:ext>
                  </a:extLst>
                </a:gridCol>
                <a:gridCol w="1693900">
                  <a:extLst>
                    <a:ext uri="{9D8B030D-6E8A-4147-A177-3AD203B41FA5}">
                      <a16:colId xmlns:a16="http://schemas.microsoft.com/office/drawing/2014/main" val="1544699228"/>
                    </a:ext>
                  </a:extLst>
                </a:gridCol>
                <a:gridCol w="1991103">
                  <a:extLst>
                    <a:ext uri="{9D8B030D-6E8A-4147-A177-3AD203B41FA5}">
                      <a16:colId xmlns:a16="http://schemas.microsoft.com/office/drawing/2014/main" val="1719771889"/>
                    </a:ext>
                  </a:extLst>
                </a:gridCol>
              </a:tblGrid>
              <a:tr h="6434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Training Score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Test Score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924003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Slight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993191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Best performing</a:t>
                      </a:r>
                    </a:p>
                    <a:p>
                      <a:pPr algn="l"/>
                      <a:r>
                        <a:rPr lang="en-US" sz="1200" dirty="0"/>
                        <a:t>No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68470"/>
                  </a:ext>
                </a:extLst>
              </a:tr>
              <a:tr h="4458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71.3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LASSO performed similarly Slight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55403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82.6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Overfitting (expected)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259199"/>
                  </a:ext>
                </a:extLst>
              </a:tr>
              <a:tr h="4790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98.3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911715"/>
                  </a:ext>
                </a:extLst>
              </a:tr>
              <a:tr h="3266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Gradient Boosted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92.1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746805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KNN (distance weighted)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Overfitting (expected)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57812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KNN (uniform)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80.4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1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3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63B9-ADAC-4882-B90E-A87A252F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365760"/>
            <a:ext cx="7367135" cy="1325562"/>
          </a:xfrm>
        </p:spPr>
        <p:txBody>
          <a:bodyPr/>
          <a:lstStyle/>
          <a:p>
            <a:r>
              <a:rPr lang="en-US" dirty="0"/>
              <a:t>Feature Importance </a:t>
            </a:r>
            <a:r>
              <a:rPr lang="en-US" sz="2800" dirty="0"/>
              <a:t>(really fun part)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722D-895E-4C1E-953C-325DABEA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D0C88-9A19-43DF-A949-00578AA9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7" y="2386206"/>
            <a:ext cx="3983567" cy="2931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97858-D34A-4EBD-A8C0-DDDA4328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84" y="2386206"/>
            <a:ext cx="4199467" cy="306003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A64EA6-3501-4824-9C9B-53220C6DC4C3}"/>
              </a:ext>
            </a:extLst>
          </p:cNvPr>
          <p:cNvGrpSpPr/>
          <p:nvPr/>
        </p:nvGrpSpPr>
        <p:grpSpPr>
          <a:xfrm>
            <a:off x="349841" y="2484702"/>
            <a:ext cx="5075430" cy="4062387"/>
            <a:chOff x="349841" y="2484702"/>
            <a:chExt cx="5075430" cy="4062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EF609A-45A6-4BC8-B568-3DDFDEC36E5E}"/>
                </a:ext>
              </a:extLst>
            </p:cNvPr>
            <p:cNvSpPr txBox="1"/>
            <p:nvPr/>
          </p:nvSpPr>
          <p:spPr>
            <a:xfrm>
              <a:off x="349841" y="5808425"/>
              <a:ext cx="36560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Strong positive correlations: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higher </a:t>
              </a:r>
              <a:r>
                <a:rPr lang="en-US" sz="1400" dirty="0" err="1"/>
                <a:t>acousticness</a:t>
              </a:r>
              <a:r>
                <a:rPr lang="en-US" sz="1400" dirty="0"/>
                <a:t>, higher valence</a:t>
              </a:r>
            </a:p>
            <a:p>
              <a:pPr lvl="1"/>
              <a:endParaRPr lang="en-US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FCB798-5043-45C3-84C1-ABBCF085460F}"/>
                </a:ext>
              </a:extLst>
            </p:cNvPr>
            <p:cNvGrpSpPr/>
            <p:nvPr/>
          </p:nvGrpSpPr>
          <p:grpSpPr>
            <a:xfrm>
              <a:off x="592667" y="2484702"/>
              <a:ext cx="4832604" cy="2833230"/>
              <a:chOff x="592667" y="2484702"/>
              <a:chExt cx="4832604" cy="283323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AC7E67-512C-4989-AF7C-DA09BEE3238B}"/>
                  </a:ext>
                </a:extLst>
              </p:cNvPr>
              <p:cNvSpPr/>
              <p:nvPr/>
            </p:nvSpPr>
            <p:spPr>
              <a:xfrm>
                <a:off x="592667" y="2484702"/>
                <a:ext cx="413004" cy="2734733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FEAAB2-EA25-4C38-BFC9-1D559678EDA3}"/>
                  </a:ext>
                </a:extLst>
              </p:cNvPr>
              <p:cNvSpPr/>
              <p:nvPr/>
            </p:nvSpPr>
            <p:spPr>
              <a:xfrm>
                <a:off x="5012267" y="2583199"/>
                <a:ext cx="413004" cy="2734733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DB0208-D1A0-4188-B4C9-E13246681527}"/>
              </a:ext>
            </a:extLst>
          </p:cNvPr>
          <p:cNvGrpSpPr/>
          <p:nvPr/>
        </p:nvGrpSpPr>
        <p:grpSpPr>
          <a:xfrm>
            <a:off x="3395134" y="2548854"/>
            <a:ext cx="5283200" cy="3943386"/>
            <a:chOff x="3581229" y="2548854"/>
            <a:chExt cx="5130287" cy="39433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D18AC9-18D1-4271-93F5-C8C4566B47BD}"/>
                </a:ext>
              </a:extLst>
            </p:cNvPr>
            <p:cNvSpPr/>
            <p:nvPr/>
          </p:nvSpPr>
          <p:spPr>
            <a:xfrm>
              <a:off x="4157812" y="5753576"/>
              <a:ext cx="41994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Negative correlations (more varied):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greater </a:t>
              </a:r>
              <a:r>
                <a:rPr lang="en-US" sz="1400" dirty="0" err="1"/>
                <a:t>speechiness</a:t>
              </a:r>
              <a:r>
                <a:rPr lang="en-US" sz="1400" dirty="0"/>
                <a:t>, higher loud*energy, longer </a:t>
              </a:r>
              <a:r>
                <a:rPr lang="en-US" sz="1400" dirty="0" err="1"/>
                <a:t>time_signature</a:t>
              </a:r>
              <a:r>
                <a:rPr lang="en-US" sz="1400" dirty="0"/>
                <a:t>, certain keys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17A55C-CEA4-4E91-AD77-05EF4181035E}"/>
                </a:ext>
              </a:extLst>
            </p:cNvPr>
            <p:cNvGrpSpPr/>
            <p:nvPr/>
          </p:nvGrpSpPr>
          <p:grpSpPr>
            <a:xfrm>
              <a:off x="3581229" y="2548854"/>
              <a:ext cx="5130287" cy="2769078"/>
              <a:chOff x="3581229" y="2548854"/>
              <a:chExt cx="5130287" cy="27690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DE4512-D5DE-436B-9F8C-72FAC4744EF2}"/>
                  </a:ext>
                </a:extLst>
              </p:cNvPr>
              <p:cNvSpPr/>
              <p:nvPr/>
            </p:nvSpPr>
            <p:spPr>
              <a:xfrm>
                <a:off x="3581229" y="2548854"/>
                <a:ext cx="719226" cy="273473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FDCEAA-79D6-4BE4-BD61-5AEAB9F2E0DD}"/>
                  </a:ext>
                </a:extLst>
              </p:cNvPr>
              <p:cNvSpPr/>
              <p:nvPr/>
            </p:nvSpPr>
            <p:spPr>
              <a:xfrm>
                <a:off x="8042607" y="2583199"/>
                <a:ext cx="668909" cy="273473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2B4E-A6AE-41DD-8510-EE21EED9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465D7-241F-4DBF-96F3-A2217C3BC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36" y="1757024"/>
            <a:ext cx="3986121" cy="24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7E4CD-8C95-4FF9-858F-CD3E45D4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99" y="1757023"/>
            <a:ext cx="3911601" cy="2408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D6710-BF28-431F-B612-29F0D2AF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6" y="4343911"/>
            <a:ext cx="3986121" cy="2446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36677B-B979-4529-966E-06F9977EBE53}"/>
              </a:ext>
            </a:extLst>
          </p:cNvPr>
          <p:cNvSpPr txBox="1"/>
          <p:nvPr/>
        </p:nvSpPr>
        <p:spPr>
          <a:xfrm>
            <a:off x="4572000" y="4580467"/>
            <a:ext cx="344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Reoccurring themes: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top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Acousticness</a:t>
            </a:r>
            <a:r>
              <a:rPr lang="en-US" dirty="0"/>
              <a:t>, loud*energy, tempo, valence, </a:t>
            </a:r>
            <a:r>
              <a:rPr lang="en-US" dirty="0" err="1"/>
              <a:t>time_sig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0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3B9E-6015-4628-B2AA-00A514D1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C900-DF99-4DE3-B99A-DC38FAAF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accuracies 60-68%</a:t>
            </a:r>
          </a:p>
          <a:p>
            <a:pPr lvl="1"/>
            <a:r>
              <a:rPr lang="en-US" dirty="0"/>
              <a:t>Logistic regression best performing</a:t>
            </a:r>
          </a:p>
          <a:p>
            <a:pPr lvl="1"/>
            <a:r>
              <a:rPr lang="en-US" dirty="0"/>
              <a:t>Lots of overfitting</a:t>
            </a:r>
          </a:p>
          <a:p>
            <a:pPr lvl="1"/>
            <a:r>
              <a:rPr lang="en-US" dirty="0"/>
              <a:t>Accuracy limitations due in part to diversity of music &amp; overlap of features between playlists</a:t>
            </a:r>
          </a:p>
          <a:p>
            <a:r>
              <a:rPr lang="en-US" dirty="0"/>
              <a:t>Prediction more difficult with increasing diversity in music</a:t>
            </a:r>
          </a:p>
          <a:p>
            <a:pPr lvl="1"/>
            <a:r>
              <a:rPr lang="en-US" dirty="0"/>
              <a:t>Use of stations to hone in on recommendations </a:t>
            </a:r>
          </a:p>
          <a:p>
            <a:r>
              <a:rPr lang="en-US" dirty="0"/>
              <a:t>Insights into my musical tastes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1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C9F-EB12-475E-B475-973172DA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8C06-F529-4D12-876D-DE32AAA6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for improvement </a:t>
            </a:r>
          </a:p>
          <a:p>
            <a:pPr lvl="1"/>
            <a:r>
              <a:rPr lang="en-US" dirty="0"/>
              <a:t>Continued feature engineering</a:t>
            </a:r>
          </a:p>
          <a:p>
            <a:pPr lvl="1"/>
            <a:r>
              <a:rPr lang="en-US" dirty="0"/>
              <a:t>Try transformations &amp; more interactions</a:t>
            </a:r>
          </a:p>
          <a:p>
            <a:pPr lvl="1"/>
            <a:r>
              <a:rPr lang="en-US" dirty="0"/>
              <a:t>Reduce overfitting</a:t>
            </a:r>
          </a:p>
          <a:p>
            <a:r>
              <a:rPr lang="en-US" dirty="0"/>
              <a:t>Challenges/Surprises</a:t>
            </a:r>
          </a:p>
          <a:p>
            <a:pPr lvl="1"/>
            <a:r>
              <a:rPr lang="en-US" dirty="0"/>
              <a:t>API request and data retrieval</a:t>
            </a:r>
          </a:p>
          <a:p>
            <a:pPr lvl="2"/>
            <a:r>
              <a:rPr lang="en-US" dirty="0"/>
              <a:t>Nested dictionaries</a:t>
            </a:r>
          </a:p>
          <a:p>
            <a:pPr lvl="2"/>
            <a:r>
              <a:rPr lang="en-US" dirty="0"/>
              <a:t>Lists of lists of dictionaries</a:t>
            </a:r>
          </a:p>
          <a:p>
            <a:pPr lvl="1"/>
            <a:r>
              <a:rPr lang="en-US" dirty="0"/>
              <a:t>Severe overfitting with Random Forest and GB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179463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9F7-8709-413A-A438-934DAAFE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288C-028B-4374-9186-6F7CB6A9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Questions: </a:t>
            </a:r>
          </a:p>
          <a:p>
            <a:pPr lvl="1"/>
            <a:r>
              <a:rPr lang="en-US" dirty="0"/>
              <a:t>Can I build a classification model to accurately predict whether or not I’ll like a song based on Spotify’s audio features?</a:t>
            </a:r>
          </a:p>
          <a:p>
            <a:pPr lvl="1"/>
            <a:r>
              <a:rPr lang="en-US" dirty="0"/>
              <a:t>Can I use that model to help me understand why I like the music I do?</a:t>
            </a:r>
          </a:p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Idea from Kaggle dataset</a:t>
            </a:r>
          </a:p>
          <a:p>
            <a:pPr lvl="1"/>
            <a:r>
              <a:rPr lang="en-US" dirty="0"/>
              <a:t>Gain insights into my personal music preferences</a:t>
            </a:r>
          </a:p>
          <a:p>
            <a:r>
              <a:rPr lang="en-US" dirty="0"/>
              <a:t>Work Flow:</a:t>
            </a:r>
          </a:p>
          <a:p>
            <a:pPr lvl="1"/>
            <a:r>
              <a:rPr lang="en-US" dirty="0"/>
              <a:t>API call </a:t>
            </a:r>
            <a:r>
              <a:rPr lang="en-US" dirty="0">
                <a:sym typeface="Wingdings" panose="05000000000000000000" pitchFamily="2" charset="2"/>
              </a:rPr>
              <a:t> Data Processing  Exploration/Modeling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separate notebooks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3EC0-782F-4249-8961-86A5C481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(hard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0888-CA1F-452D-8F4A-AB88378F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2 playlists:</a:t>
            </a:r>
          </a:p>
          <a:p>
            <a:pPr lvl="1"/>
            <a:r>
              <a:rPr lang="en-US" dirty="0"/>
              <a:t>‘Liked’ (n = 521)</a:t>
            </a:r>
          </a:p>
          <a:p>
            <a:pPr lvl="1"/>
            <a:r>
              <a:rPr lang="en-US" dirty="0"/>
              <a:t>‘Disliked’ (n = 517)</a:t>
            </a:r>
          </a:p>
          <a:p>
            <a:pPr lvl="1"/>
            <a:r>
              <a:rPr lang="en-US" dirty="0"/>
              <a:t>Attempted diverse genres in each</a:t>
            </a:r>
          </a:p>
          <a:p>
            <a:r>
              <a:rPr lang="en-US" dirty="0"/>
              <a:t>Install </a:t>
            </a:r>
            <a:r>
              <a:rPr lang="en-US" dirty="0" err="1"/>
              <a:t>Spotipy</a:t>
            </a:r>
            <a:r>
              <a:rPr lang="en-US" dirty="0"/>
              <a:t>, lightweight Python library for Spotify Web API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>
                <a:solidFill>
                  <a:srgbClr val="92D050"/>
                </a:solidFill>
                <a:hlinkClick r:id="rId3"/>
              </a:rPr>
              <a:t>spotipy.readthedocs</a:t>
            </a:r>
            <a:r>
              <a:rPr lang="en-US" dirty="0">
                <a:hlinkClick r:id="rId3"/>
              </a:rPr>
              <a:t>.io/en/latest/</a:t>
            </a:r>
            <a:endParaRPr lang="en-US" dirty="0"/>
          </a:p>
          <a:p>
            <a:r>
              <a:rPr lang="en-US" dirty="0"/>
              <a:t>Create script to pull song data from each playlist</a:t>
            </a:r>
          </a:p>
          <a:p>
            <a:pPr lvl="1"/>
            <a:r>
              <a:rPr lang="en-US" dirty="0"/>
              <a:t>Create loop to pull data out 100 songs at a time due to API limits</a:t>
            </a:r>
          </a:p>
          <a:p>
            <a:pPr lvl="1"/>
            <a:r>
              <a:rPr lang="en-US" dirty="0"/>
              <a:t>Playlist </a:t>
            </a:r>
            <a:r>
              <a:rPr lang="en-US" dirty="0">
                <a:sym typeface="Wingdings" panose="05000000000000000000" pitchFamily="2" charset="2"/>
              </a:rPr>
              <a:t> track id </a:t>
            </a:r>
            <a:endParaRPr lang="en-US" dirty="0"/>
          </a:p>
          <a:p>
            <a:pPr lvl="1"/>
            <a:r>
              <a:rPr lang="en-US" dirty="0"/>
              <a:t>Track id </a:t>
            </a:r>
            <a:r>
              <a:rPr lang="en-US" dirty="0">
                <a:sym typeface="Wingdings" panose="05000000000000000000" pitchFamily="2" charset="2"/>
              </a:rPr>
              <a:t> audio features</a:t>
            </a:r>
            <a:endParaRPr lang="en-US" dirty="0"/>
          </a:p>
          <a:p>
            <a:r>
              <a:rPr lang="en-US" dirty="0"/>
              <a:t>Write out to CSV for each playlist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D589-33EE-44E8-9872-0C1534B23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145" y="6242113"/>
            <a:ext cx="1930460" cy="477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B02C7-9FA5-4F32-AFFB-8B7077B36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941" y="6272306"/>
            <a:ext cx="1103983" cy="43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8A0D71-6C77-44E1-B2EB-6E8954F57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510" y="6242113"/>
            <a:ext cx="1103983" cy="4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2A6D-E69F-4F7F-9EFE-AD115806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(easy part)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DEE85-EA05-4317-B2D8-7FEDD61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additional cleaning required</a:t>
            </a:r>
          </a:p>
          <a:p>
            <a:pPr lvl="1"/>
            <a:r>
              <a:rPr lang="en-US" dirty="0"/>
              <a:t>No missing values</a:t>
            </a:r>
          </a:p>
          <a:p>
            <a:pPr lvl="1"/>
            <a:r>
              <a:rPr lang="en-US" dirty="0"/>
              <a:t>No funky symbols</a:t>
            </a:r>
          </a:p>
          <a:p>
            <a:pPr lvl="1"/>
            <a:r>
              <a:rPr lang="en-US" dirty="0"/>
              <a:t>All numeric </a:t>
            </a:r>
            <a:r>
              <a:rPr lang="en-US" dirty="0" err="1"/>
              <a:t>dtypes</a:t>
            </a:r>
            <a:endParaRPr lang="en-US" dirty="0"/>
          </a:p>
          <a:p>
            <a:r>
              <a:rPr lang="en-US" dirty="0"/>
              <a:t>Encode ‘target’ variable </a:t>
            </a:r>
          </a:p>
          <a:p>
            <a:pPr lvl="1"/>
            <a:r>
              <a:rPr lang="en-US" dirty="0"/>
              <a:t>Liked = 1</a:t>
            </a:r>
          </a:p>
          <a:p>
            <a:pPr lvl="1"/>
            <a:r>
              <a:rPr lang="en-US" dirty="0"/>
              <a:t>Disliked = 0</a:t>
            </a:r>
          </a:p>
          <a:p>
            <a:r>
              <a:rPr lang="en-US" dirty="0"/>
              <a:t>Concatenated playlist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Write out to master CSV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1F28-3CAD-4D3D-B99D-02EACD03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(fun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F6DA-0664-4E0B-8FAE-F45D798DB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75455"/>
            <a:ext cx="4229099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Audio Features (n = 13)</a:t>
            </a:r>
          </a:p>
          <a:p>
            <a:pPr lvl="1"/>
            <a:r>
              <a:rPr lang="en-US" dirty="0" err="1">
                <a:solidFill>
                  <a:srgbClr val="6CA62C"/>
                </a:solidFill>
              </a:rPr>
              <a:t>Acousticness</a:t>
            </a:r>
            <a:endParaRPr lang="en-US" dirty="0">
              <a:solidFill>
                <a:srgbClr val="6CA62C"/>
              </a:solidFill>
            </a:endParaRPr>
          </a:p>
          <a:p>
            <a:pPr lvl="1"/>
            <a:r>
              <a:rPr lang="en-US" dirty="0">
                <a:solidFill>
                  <a:srgbClr val="6CA62C"/>
                </a:solidFill>
              </a:rPr>
              <a:t>Danceability </a:t>
            </a:r>
            <a:r>
              <a:rPr lang="en-US" sz="900" dirty="0">
                <a:solidFill>
                  <a:srgbClr val="6CA62C"/>
                </a:solidFill>
              </a:rPr>
              <a:t>(tempo, rhythm stability, beat strength, regularity)</a:t>
            </a:r>
          </a:p>
          <a:p>
            <a:pPr lvl="1"/>
            <a:r>
              <a:rPr lang="en-US" dirty="0"/>
              <a:t>Duration </a:t>
            </a:r>
          </a:p>
          <a:p>
            <a:pPr lvl="1"/>
            <a:r>
              <a:rPr lang="en-US" dirty="0">
                <a:solidFill>
                  <a:srgbClr val="6CA62C"/>
                </a:solidFill>
              </a:rPr>
              <a:t>Energy</a:t>
            </a:r>
          </a:p>
          <a:p>
            <a:pPr lvl="1"/>
            <a:r>
              <a:rPr lang="en-US" dirty="0" err="1">
                <a:solidFill>
                  <a:srgbClr val="6CA62C"/>
                </a:solidFill>
              </a:rPr>
              <a:t>Instrumentalness</a:t>
            </a:r>
            <a:r>
              <a:rPr lang="en-US" dirty="0">
                <a:solidFill>
                  <a:srgbClr val="6CA62C"/>
                </a:solidFill>
              </a:rPr>
              <a:t> </a:t>
            </a:r>
            <a:r>
              <a:rPr lang="en-US" sz="1000" dirty="0">
                <a:solidFill>
                  <a:srgbClr val="6CA62C"/>
                </a:solidFill>
              </a:rPr>
              <a:t>(0.5)</a:t>
            </a:r>
          </a:p>
          <a:p>
            <a:pPr lvl="1"/>
            <a:r>
              <a:rPr lang="en-US" dirty="0"/>
              <a:t>Key </a:t>
            </a:r>
            <a:r>
              <a:rPr lang="en-US" sz="1000" dirty="0"/>
              <a:t>(0-11)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0813-0843-408B-9B95-FFFA76A8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99680"/>
            <a:ext cx="3886200" cy="3263504"/>
          </a:xfrm>
        </p:spPr>
        <p:txBody>
          <a:bodyPr/>
          <a:lstStyle/>
          <a:p>
            <a:pPr lvl="1"/>
            <a:r>
              <a:rPr lang="en-US" dirty="0">
                <a:solidFill>
                  <a:srgbClr val="6CA62C"/>
                </a:solidFill>
              </a:rPr>
              <a:t>Liveness </a:t>
            </a:r>
            <a:r>
              <a:rPr lang="en-US" sz="1000" dirty="0">
                <a:solidFill>
                  <a:srgbClr val="6CA62C"/>
                </a:solidFill>
              </a:rPr>
              <a:t>(0.8)</a:t>
            </a:r>
          </a:p>
          <a:p>
            <a:pPr lvl="1"/>
            <a:r>
              <a:rPr lang="en-US" dirty="0"/>
              <a:t>Loudness</a:t>
            </a:r>
          </a:p>
          <a:p>
            <a:pPr lvl="1"/>
            <a:r>
              <a:rPr lang="en-US" dirty="0"/>
              <a:t>Mode </a:t>
            </a:r>
            <a:r>
              <a:rPr lang="en-US" sz="1000" dirty="0"/>
              <a:t>(major/minor)</a:t>
            </a:r>
            <a:endParaRPr lang="en-US" sz="1200" dirty="0"/>
          </a:p>
          <a:p>
            <a:pPr lvl="1"/>
            <a:r>
              <a:rPr lang="en-US" dirty="0" err="1">
                <a:solidFill>
                  <a:srgbClr val="6CA62C"/>
                </a:solidFill>
              </a:rPr>
              <a:t>Speechiness</a:t>
            </a:r>
            <a:r>
              <a:rPr lang="en-US" dirty="0">
                <a:solidFill>
                  <a:srgbClr val="6CA62C"/>
                </a:solidFill>
              </a:rPr>
              <a:t> </a:t>
            </a:r>
            <a:r>
              <a:rPr lang="en-US" sz="1000" dirty="0">
                <a:solidFill>
                  <a:srgbClr val="6CA62C"/>
                </a:solidFill>
              </a:rPr>
              <a:t>(&lt;0.33, &gt;0.66)</a:t>
            </a:r>
          </a:p>
          <a:p>
            <a:pPr lvl="1"/>
            <a:r>
              <a:rPr lang="en-US" dirty="0"/>
              <a:t>Tempo</a:t>
            </a:r>
          </a:p>
          <a:p>
            <a:pPr lvl="1"/>
            <a:r>
              <a:rPr lang="en-US" dirty="0"/>
              <a:t>Time Signature</a:t>
            </a:r>
          </a:p>
          <a:p>
            <a:pPr lvl="1"/>
            <a:r>
              <a:rPr lang="en-US" dirty="0">
                <a:solidFill>
                  <a:srgbClr val="6CA62C"/>
                </a:solidFill>
              </a:rPr>
              <a:t>Valence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B0616-EE97-4C8A-8B11-2E2627A6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854506"/>
            <a:ext cx="7892034" cy="12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0039C1-417D-403A-9369-AC01C2F4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54" y="1296130"/>
            <a:ext cx="6100251" cy="1657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FB984C-CFCF-4CEB-ADA4-C5905FE27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54" y="2953747"/>
            <a:ext cx="6095999" cy="3335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0EBAC8-F5A8-49F1-AD9C-6D4BB94A6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53" y="4611364"/>
            <a:ext cx="1408508" cy="165903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ABB3AEB-9D2C-43F4-8119-05A07D52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54" y="-247391"/>
            <a:ext cx="7269480" cy="1325562"/>
          </a:xfrm>
        </p:spPr>
        <p:txBody>
          <a:bodyPr/>
          <a:lstStyle/>
          <a:p>
            <a:r>
              <a:rPr lang="en-US" dirty="0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4794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FF4DB-E925-4EE8-8FAD-A7212759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0" y="1712651"/>
            <a:ext cx="6204857" cy="3165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460CF-315A-45FC-BFF1-3249DB688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0" y="4869153"/>
            <a:ext cx="6204857" cy="1628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5742E-CD6E-4187-9F19-CBF45A7AE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517" y="4897650"/>
            <a:ext cx="1500727" cy="1628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62BD3-78CE-4E23-ABA6-A2F5EA843A1F}"/>
              </a:ext>
            </a:extLst>
          </p:cNvPr>
          <p:cNvSpPr txBox="1"/>
          <p:nvPr/>
        </p:nvSpPr>
        <p:spPr>
          <a:xfrm>
            <a:off x="6429154" y="2144964"/>
            <a:ext cx="2269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Reminder:</a:t>
            </a:r>
          </a:p>
          <a:p>
            <a:pPr algn="ctr"/>
            <a:r>
              <a:rPr lang="en-US" sz="1400" dirty="0"/>
              <a:t>Dislike = 0</a:t>
            </a:r>
          </a:p>
          <a:p>
            <a:pPr algn="ctr"/>
            <a:r>
              <a:rPr lang="en-US" sz="1400" dirty="0"/>
              <a:t>Like =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E22853-3493-4176-97F6-6525E55016A4}"/>
              </a:ext>
            </a:extLst>
          </p:cNvPr>
          <p:cNvGrpSpPr/>
          <p:nvPr/>
        </p:nvGrpSpPr>
        <p:grpSpPr>
          <a:xfrm>
            <a:off x="2175050" y="1689274"/>
            <a:ext cx="6154808" cy="4808327"/>
            <a:chOff x="2676088" y="60826"/>
            <a:chExt cx="6154808" cy="48083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E94AFD-CBD8-4DA3-A498-2943D671CAE1}"/>
                </a:ext>
              </a:extLst>
            </p:cNvPr>
            <p:cNvGrpSpPr/>
            <p:nvPr/>
          </p:nvGrpSpPr>
          <p:grpSpPr>
            <a:xfrm>
              <a:off x="2676088" y="60826"/>
              <a:ext cx="4833845" cy="4808327"/>
              <a:chOff x="2676088" y="60826"/>
              <a:chExt cx="4833845" cy="480832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6E30F28-CFE8-4D8C-982D-C7C650642E05}"/>
                  </a:ext>
                </a:extLst>
              </p:cNvPr>
              <p:cNvSpPr/>
              <p:nvPr/>
            </p:nvSpPr>
            <p:spPr>
              <a:xfrm>
                <a:off x="5816600" y="3160097"/>
                <a:ext cx="1693333" cy="170905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5AED2A-44EA-4209-BACD-08DEFE9C107F}"/>
                  </a:ext>
                </a:extLst>
              </p:cNvPr>
              <p:cNvSpPr/>
              <p:nvPr/>
            </p:nvSpPr>
            <p:spPr>
              <a:xfrm>
                <a:off x="2676088" y="60826"/>
                <a:ext cx="1693333" cy="1591733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61D304-0543-4FA8-AAD9-48FCD01ACA0A}"/>
                </a:ext>
              </a:extLst>
            </p:cNvPr>
            <p:cNvSpPr txBox="1"/>
            <p:nvPr/>
          </p:nvSpPr>
          <p:spPr>
            <a:xfrm>
              <a:off x="7137562" y="1872159"/>
              <a:ext cx="16933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Only variables without significant differences between groups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C0AC9E2-D076-4282-8236-16B0F485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0" y="-68601"/>
            <a:ext cx="7269480" cy="1325562"/>
          </a:xfrm>
        </p:spPr>
        <p:txBody>
          <a:bodyPr/>
          <a:lstStyle/>
          <a:p>
            <a:r>
              <a:rPr lang="en-US" dirty="0"/>
              <a:t>By song preference</a:t>
            </a:r>
          </a:p>
        </p:txBody>
      </p:sp>
    </p:spTree>
    <p:extLst>
      <p:ext uri="{BB962C8B-B14F-4D97-AF65-F5344CB8AC3E}">
        <p14:creationId xmlns:p14="http://schemas.microsoft.com/office/powerpoint/2010/main" val="31382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2096E-751C-419C-8539-899159DB7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54" y="1681287"/>
            <a:ext cx="5390781" cy="41542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23C9EF-CBE5-4A03-87A6-40829EB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0" y="-68601"/>
            <a:ext cx="7269480" cy="1325562"/>
          </a:xfrm>
        </p:spPr>
        <p:txBody>
          <a:bodyPr/>
          <a:lstStyle/>
          <a:p>
            <a:r>
              <a:rPr lang="en-US" dirty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70169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B1AE-A476-4C94-8F2C-9CCCFB5F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25CB-C824-4386-9316-8F359B20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variable for loudness &amp; energy</a:t>
            </a:r>
          </a:p>
          <a:p>
            <a:endParaRPr lang="en-US" dirty="0"/>
          </a:p>
          <a:p>
            <a:r>
              <a:rPr lang="en-US" dirty="0"/>
              <a:t>Dummy variables for key</a:t>
            </a:r>
          </a:p>
          <a:p>
            <a:r>
              <a:rPr lang="en-US" dirty="0"/>
              <a:t>Normalize all features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C53DB-2C48-4576-8DBA-4544D453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78" y="3483563"/>
            <a:ext cx="4273585" cy="31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CE6FF-A770-4663-AA22-2F533C4F4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8" y="2232326"/>
            <a:ext cx="4773612" cy="3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62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1316</TotalTime>
  <Words>624</Words>
  <Application>Microsoft Office PowerPoint</Application>
  <PresentationFormat>On-screen Show (4:3)</PresentationFormat>
  <Paragraphs>153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View</vt:lpstr>
      <vt:lpstr>Predicting Song Likeability Using Spotify Audio Features</vt:lpstr>
      <vt:lpstr>Overview</vt:lpstr>
      <vt:lpstr>Getting the Data (hard part)</vt:lpstr>
      <vt:lpstr>Data Preprocessing (easy part)</vt:lpstr>
      <vt:lpstr>Data Exploration (fun part)</vt:lpstr>
      <vt:lpstr>Distributions</vt:lpstr>
      <vt:lpstr>By song preference</vt:lpstr>
      <vt:lpstr>Correlations</vt:lpstr>
      <vt:lpstr>Feature Engineering</vt:lpstr>
      <vt:lpstr>Modeling Overview</vt:lpstr>
      <vt:lpstr>Model Performance </vt:lpstr>
      <vt:lpstr>Feature Importance (really fun part)</vt:lpstr>
      <vt:lpstr>Feature Importance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Likeability using Spotify Audio Features</dc:title>
  <dc:creator>Missy Tracy</dc:creator>
  <cp:lastModifiedBy>Missy Tracy</cp:lastModifiedBy>
  <cp:revision>40</cp:revision>
  <dcterms:created xsi:type="dcterms:W3CDTF">2018-04-12T23:10:58Z</dcterms:created>
  <dcterms:modified xsi:type="dcterms:W3CDTF">2018-04-16T19:39:51Z</dcterms:modified>
</cp:coreProperties>
</file>