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0" r:id="rId16"/>
    <p:sldId id="274" r:id="rId17"/>
    <p:sldId id="271" r:id="rId18"/>
    <p:sldId id="278" r:id="rId19"/>
    <p:sldId id="272" r:id="rId20"/>
    <p:sldId id="273" r:id="rId21"/>
    <p:sldId id="279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FD6E1-9549-4F89-B55A-051DD96C805C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9875A-F74E-47DA-A6CE-E2DB74ACD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3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24DC1F-3269-4272-87C2-E02FB6D48BC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2D8B-9989-42B5-92AB-165A2D6584ED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7DDF68-BA6D-4137-A6DD-F8790C744491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71E1F-EDB3-4CB3-A8AB-B02DC046B615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6ABF7E-A80D-44D9-9CEF-31C8E403664D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8F88-AE79-4987-ACD2-D23F4AD3023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E5C-A8FA-4958-AFE1-DE60A12D3FE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333-7F56-4089-A37D-9A42057C6339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C0E-C20B-40A7-95B6-E9B07DDA17BF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7BE49E2-D5B4-420E-8695-DEB9EC9ABF82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9F3C-C945-476A-9519-47CD51BF9FD1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0BD1BE0-4257-4A02-9B5D-D2BD89607561}" type="datetime1">
              <a:rPr lang="en-US" smtClean="0"/>
              <a:t>5/21/2018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b.com/prophet-forecasting-at-scal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missy.tracy#!/vizhome/SolarInvestingDashboard/Dashboard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5241-A57D-4AB2-9489-014CA46AB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the outlook sunny for solar?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94F75-C2D0-4F89-8899-DFA1515B5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time-series analysis of select us-based companies within the solar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2A1DA-5039-43F1-9775-55FE4B0A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6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FECD-C512-4D73-BDF2-74E3946E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9267-37AC-4E53-958B-ECCF34AF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/>
              <a:t>A</a:t>
            </a:r>
            <a:r>
              <a:rPr lang="en-US" dirty="0" err="1"/>
              <a:t>uto</a:t>
            </a:r>
            <a:r>
              <a:rPr lang="en-US" b="1" u="sng" dirty="0" err="1"/>
              <a:t>R</a:t>
            </a:r>
            <a:r>
              <a:rPr lang="en-US" dirty="0" err="1"/>
              <a:t>egressive</a:t>
            </a:r>
            <a:r>
              <a:rPr lang="en-US" dirty="0"/>
              <a:t> </a:t>
            </a:r>
            <a:r>
              <a:rPr lang="en-US" b="1" u="sng" dirty="0"/>
              <a:t>I</a:t>
            </a:r>
            <a:r>
              <a:rPr lang="en-US" dirty="0"/>
              <a:t>ntegrated </a:t>
            </a:r>
            <a:r>
              <a:rPr lang="en-US" b="1" u="sng" dirty="0"/>
              <a:t>M</a:t>
            </a:r>
            <a:r>
              <a:rPr lang="en-US" dirty="0"/>
              <a:t>oving </a:t>
            </a:r>
            <a:r>
              <a:rPr lang="en-US" b="1" u="sng" dirty="0"/>
              <a:t>A</a:t>
            </a:r>
            <a:r>
              <a:rPr lang="en-US" dirty="0"/>
              <a:t>verage</a:t>
            </a:r>
          </a:p>
          <a:p>
            <a:pPr lvl="1"/>
            <a:r>
              <a:rPr lang="en-US" dirty="0"/>
              <a:t>Extension of linear least squares regression</a:t>
            </a:r>
          </a:p>
          <a:p>
            <a:pPr lvl="1"/>
            <a:r>
              <a:rPr lang="en-US" dirty="0"/>
              <a:t>AR(p) – Lag order; number of lag terms to consider </a:t>
            </a:r>
          </a:p>
          <a:p>
            <a:pPr lvl="1"/>
            <a:r>
              <a:rPr lang="en-US" dirty="0"/>
              <a:t>I(d) – Degree of differencing to make stationary</a:t>
            </a:r>
          </a:p>
          <a:p>
            <a:pPr lvl="1"/>
            <a:r>
              <a:rPr lang="en-US" dirty="0"/>
              <a:t>MA(q) – Size of moving average window</a:t>
            </a:r>
          </a:p>
          <a:p>
            <a:r>
              <a:rPr lang="en-US" dirty="0"/>
              <a:t>ARIMA (</a:t>
            </a:r>
            <a:r>
              <a:rPr lang="en-US" dirty="0" err="1"/>
              <a:t>p,d,q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0E692-B6CF-42B5-934A-07BFC1F3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0109-D170-4078-B6C3-C566B777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–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0AB0-C996-4C24-A573-1102385F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705183" cy="1220124"/>
          </a:xfrm>
        </p:spPr>
        <p:txBody>
          <a:bodyPr/>
          <a:lstStyle/>
          <a:p>
            <a:r>
              <a:rPr lang="en-US" dirty="0"/>
              <a:t>ACF – Autoregressive correlation function (MA)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3D2E-5350-4190-901E-8C60C8BA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E00F7F-CC20-4825-8212-1CA10AFB1D19}"/>
              </a:ext>
            </a:extLst>
          </p:cNvPr>
          <p:cNvSpPr txBox="1">
            <a:spLocks/>
          </p:cNvSpPr>
          <p:nvPr/>
        </p:nvSpPr>
        <p:spPr>
          <a:xfrm>
            <a:off x="6686717" y="2180496"/>
            <a:ext cx="470518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PACF – Partial autoregressive correlation function (AR)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2041F-C351-4FB4-9F30-56E3E32E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3338103"/>
            <a:ext cx="4214812" cy="2983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8643FC-B8EF-4415-822E-1056DFD9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43" y="3338103"/>
            <a:ext cx="4180096" cy="29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9B8C-DB9A-4FB3-BAB6-461C7933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–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AA45-C86D-4F63-BB1F-185F6BCB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ACF/PACF plots to get ballpark range of p, d, q values</a:t>
            </a:r>
          </a:p>
          <a:p>
            <a:r>
              <a:rPr lang="en-US" dirty="0"/>
              <a:t>Grid search possible combinations</a:t>
            </a:r>
          </a:p>
          <a:p>
            <a:pPr lvl="1"/>
            <a:r>
              <a:rPr lang="en-US" dirty="0"/>
              <a:t>36 possible model configurations for each stock</a:t>
            </a:r>
          </a:p>
          <a:p>
            <a:r>
              <a:rPr lang="en-US" dirty="0"/>
              <a:t>Make predictions in forward-walk process</a:t>
            </a:r>
          </a:p>
          <a:p>
            <a:pPr lvl="1"/>
            <a:r>
              <a:rPr lang="en-US" dirty="0"/>
              <a:t>Each prediction is added to history and used to make next prediction</a:t>
            </a:r>
          </a:p>
          <a:p>
            <a:r>
              <a:rPr lang="en-US" dirty="0"/>
              <a:t>Test set = last 30 consecutive data points</a:t>
            </a:r>
          </a:p>
          <a:p>
            <a:pPr lvl="1"/>
            <a:r>
              <a:rPr lang="en-US" dirty="0"/>
              <a:t>Also tried 90 days but performance worse</a:t>
            </a:r>
          </a:p>
          <a:p>
            <a:r>
              <a:rPr lang="en-US" dirty="0"/>
              <a:t>Evaluate performance using MSE as accuracy metric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D5A07-967D-475E-8489-EAF3FCB1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982F-1410-40FD-840A-6B1EF4AF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-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AEF-6A09-4D2B-BE5A-143B633C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0946"/>
            <a:ext cx="11029615" cy="12294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RUN (0, 1, 8)</a:t>
            </a:r>
          </a:p>
          <a:p>
            <a:pPr lvl="1"/>
            <a:r>
              <a:rPr lang="en-US" dirty="0"/>
              <a:t>No autoregression, one degree of differencing, 8 lags for moving avg.</a:t>
            </a:r>
          </a:p>
          <a:p>
            <a:pPr lvl="1"/>
            <a:r>
              <a:rPr lang="en-US" dirty="0"/>
              <a:t>MSE = 0.51</a:t>
            </a:r>
          </a:p>
          <a:p>
            <a:pPr lvl="1"/>
            <a:r>
              <a:rPr lang="en-US" dirty="0"/>
              <a:t>Stagnant 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85772-5515-48C6-9215-BB6161CD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6F26E-2A63-420E-A78B-C7278053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1" y="3325187"/>
            <a:ext cx="6953250" cy="3532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95E34-93A8-4D37-BDAE-4B007352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3" y="4013037"/>
            <a:ext cx="361416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7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982F-1410-40FD-840A-6B1EF4AF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- </a:t>
            </a:r>
            <a:r>
              <a:rPr lang="en-US" dirty="0" err="1"/>
              <a:t>spwr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1AEF-6A09-4D2B-BE5A-143B633C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0946"/>
            <a:ext cx="11029615" cy="12118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SPWR (1, 0, 8)</a:t>
            </a:r>
          </a:p>
          <a:p>
            <a:pPr lvl="1"/>
            <a:r>
              <a:rPr lang="en-US" dirty="0"/>
              <a:t>One autoregression lag,  no differencing, 8 lags for moving avg.</a:t>
            </a:r>
          </a:p>
          <a:p>
            <a:pPr lvl="1"/>
            <a:r>
              <a:rPr lang="en-US" dirty="0"/>
              <a:t>MSE = 0.23 (lowest of all results)</a:t>
            </a:r>
          </a:p>
          <a:p>
            <a:pPr lvl="1"/>
            <a:r>
              <a:rPr lang="en-US" dirty="0"/>
              <a:t>Increasing 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85772-5515-48C6-9215-BB6161CD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CB64A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8CB64A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6C7A50-D947-4508-B49B-DB78F16F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1" y="3375102"/>
            <a:ext cx="6725216" cy="343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54130B-AFF0-470A-AF3E-C6B0C829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51" y="3949601"/>
            <a:ext cx="3959390" cy="20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7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3397-5DF0-4CA5-85F4-1BAE40AE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3F3B-B6A0-466A-94CB-BAF16986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forecasting package developed by Facebook Research</a:t>
            </a:r>
          </a:p>
          <a:p>
            <a:r>
              <a:rPr lang="en-US" u="sng" dirty="0">
                <a:hlinkClick r:id="rId2"/>
              </a:rPr>
              <a:t>https://research.fb.com/prophet-forecasting-at-scale/</a:t>
            </a:r>
            <a:endParaRPr lang="en-US" dirty="0"/>
          </a:p>
          <a:p>
            <a:r>
              <a:rPr lang="en-US" dirty="0"/>
              <a:t>Additive Model:</a:t>
            </a:r>
          </a:p>
          <a:p>
            <a:pPr lvl="1"/>
            <a:r>
              <a:rPr lang="en-US" dirty="0"/>
              <a:t>Piecewise linear or logistic growth curve, automatically detects changes in trends through changepoints</a:t>
            </a:r>
          </a:p>
          <a:p>
            <a:pPr lvl="1"/>
            <a:r>
              <a:rPr lang="en-US" dirty="0"/>
              <a:t>Yearly seasonal component modeled by Fourier series</a:t>
            </a:r>
          </a:p>
          <a:p>
            <a:pPr lvl="1"/>
            <a:r>
              <a:rPr lang="en-US" dirty="0"/>
              <a:t>Weekly seasonal component using dummy variables</a:t>
            </a:r>
          </a:p>
          <a:p>
            <a:pPr lvl="1"/>
            <a:r>
              <a:rPr lang="en-US" dirty="0"/>
              <a:t>Can incorporate important holidays</a:t>
            </a:r>
          </a:p>
          <a:p>
            <a:r>
              <a:rPr lang="en-US" dirty="0"/>
              <a:t>User-friendly, straightforward and more intuitive, great visuals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B6EE-8C60-423B-AE89-03C5446D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0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3397-5DF0-4CA5-85F4-1BAE40AE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– run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3F3B-B6A0-466A-94CB-BAF16986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81" y="2180496"/>
            <a:ext cx="4696326" cy="3678303"/>
          </a:xfrm>
        </p:spPr>
        <p:txBody>
          <a:bodyPr/>
          <a:lstStyle/>
          <a:p>
            <a:r>
              <a:rPr lang="en-US" dirty="0"/>
              <a:t>Increasing overall trend</a:t>
            </a:r>
          </a:p>
          <a:p>
            <a:pPr lvl="1"/>
            <a:r>
              <a:rPr lang="en-US" dirty="0"/>
              <a:t>Lot of uncertainty</a:t>
            </a:r>
          </a:p>
          <a:p>
            <a:r>
              <a:rPr lang="en-US" dirty="0"/>
              <a:t>Yearly pattern likely noise</a:t>
            </a:r>
          </a:p>
          <a:p>
            <a:r>
              <a:rPr lang="en-US" dirty="0"/>
              <a:t>Weekly pattern reflects business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2B6EE-8C60-423B-AE89-03C5446D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F752C-D717-4334-AE8A-92C6B00D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54" y="1991381"/>
            <a:ext cx="4696326" cy="46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9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456-A5EA-49B0-8AF4-F50037F7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– run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C56A-7540-41D9-B3B2-4A031C8E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589" y="2282146"/>
            <a:ext cx="4833814" cy="1301004"/>
          </a:xfrm>
        </p:spPr>
        <p:txBody>
          <a:bodyPr/>
          <a:lstStyle/>
          <a:p>
            <a:r>
              <a:rPr lang="en-US" dirty="0"/>
              <a:t>More realistic looking forecast, more dynamic</a:t>
            </a:r>
          </a:p>
          <a:p>
            <a:r>
              <a:rPr lang="en-US" dirty="0"/>
              <a:t>Positive outlook</a:t>
            </a:r>
          </a:p>
          <a:p>
            <a:r>
              <a:rPr lang="en-US" dirty="0"/>
              <a:t>Validation changepoint sensitivity = 1.0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5841D-18CB-4EAF-98DC-B4E2B4B7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4FCF3-9686-4D0D-85A3-4BBB5C50C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8" y="1838345"/>
            <a:ext cx="5168475" cy="3440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7D93C-F094-414B-993F-CDD53207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81" y="3806169"/>
            <a:ext cx="5273427" cy="294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456-A5EA-49B0-8AF4-F50037F7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– run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5841D-18CB-4EAF-98DC-B4E2B4B7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FAB39-ADF9-46BB-AE98-5E9EB3C2A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791" y="3154791"/>
            <a:ext cx="5506317" cy="3409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A7A80-524A-4182-861A-416A3AB1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077" y="3561651"/>
            <a:ext cx="4075215" cy="26748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29B437-3478-4821-A186-DD8C4CCBA39B}"/>
              </a:ext>
            </a:extLst>
          </p:cNvPr>
          <p:cNvSpPr txBox="1">
            <a:spLocks/>
          </p:cNvSpPr>
          <p:nvPr/>
        </p:nvSpPr>
        <p:spPr>
          <a:xfrm>
            <a:off x="581192" y="1970946"/>
            <a:ext cx="11029615" cy="912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Consistently overpredicting</a:t>
            </a:r>
          </a:p>
          <a:p>
            <a:r>
              <a:rPr lang="en-US" dirty="0"/>
              <a:t>Finding patterns that don’t appear to be true</a:t>
            </a:r>
          </a:p>
          <a:p>
            <a:r>
              <a:rPr lang="en-US" dirty="0"/>
              <a:t>Residuals look bad but model is built on linear and non-linear components</a:t>
            </a:r>
          </a:p>
        </p:txBody>
      </p:sp>
    </p:spTree>
    <p:extLst>
      <p:ext uri="{BB962C8B-B14F-4D97-AF65-F5344CB8AC3E}">
        <p14:creationId xmlns:p14="http://schemas.microsoft.com/office/powerpoint/2010/main" val="48041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0482-B8BF-42E6-AE68-E6D5CEEF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– </a:t>
            </a:r>
            <a:r>
              <a:rPr lang="en-US" dirty="0" err="1"/>
              <a:t>spwr</a:t>
            </a:r>
            <a:r>
              <a:rPr lang="en-US" dirty="0"/>
              <a:t> forecast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2B2E3-829F-4111-92CB-68B5A1E0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A1527-FA63-4E3C-A7AF-29A8C41A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6" y="1966404"/>
            <a:ext cx="5372652" cy="3511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C173C-FACA-4B71-8D71-1968E9EEB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01963"/>
            <a:ext cx="5643988" cy="314923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9D62D4E-4326-4788-9B17-6512AD428687}"/>
              </a:ext>
            </a:extLst>
          </p:cNvPr>
          <p:cNvSpPr txBox="1">
            <a:spLocks/>
          </p:cNvSpPr>
          <p:nvPr/>
        </p:nvSpPr>
        <p:spPr>
          <a:xfrm>
            <a:off x="6495589" y="2282146"/>
            <a:ext cx="4833814" cy="1301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Negative outlook</a:t>
            </a:r>
          </a:p>
          <a:p>
            <a:r>
              <a:rPr lang="en-US" dirty="0"/>
              <a:t>Validation changepoint sensitivity = 1.0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24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FB7B-26F7-428E-A30E-49B3BAFA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7A3E-55A6-41E2-B814-423D010A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predict stock prices of companies pushing the solar industry forward with reasonable accuracy?</a:t>
            </a:r>
          </a:p>
          <a:p>
            <a:endParaRPr lang="en-US" dirty="0"/>
          </a:p>
          <a:p>
            <a:r>
              <a:rPr lang="en-US" dirty="0"/>
              <a:t>Based on what we learn, does investing in solar hold promise?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E66D-28E7-4CB1-8670-56EE0835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3E3D-1BCC-44DC-A317-15F2ACE1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– </a:t>
            </a:r>
            <a:r>
              <a:rPr lang="en-US" dirty="0" err="1"/>
              <a:t>spwr</a:t>
            </a:r>
            <a:r>
              <a:rPr lang="en-US" dirty="0"/>
              <a:t> decomposition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3EABFB-85EF-487E-ABDC-C049E4B5B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266" y="2039816"/>
            <a:ext cx="4698620" cy="46159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63BB1-AB77-42B1-A105-BDA0500E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0130AB-6715-476B-98B0-E6BA473ACA2C}"/>
              </a:ext>
            </a:extLst>
          </p:cNvPr>
          <p:cNvSpPr txBox="1">
            <a:spLocks/>
          </p:cNvSpPr>
          <p:nvPr/>
        </p:nvSpPr>
        <p:spPr>
          <a:xfrm>
            <a:off x="6914481" y="2180496"/>
            <a:ext cx="469632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Decreasing overall trend</a:t>
            </a:r>
          </a:p>
          <a:p>
            <a:pPr lvl="1"/>
            <a:r>
              <a:rPr lang="en-US" dirty="0"/>
              <a:t>Lot of uncertainty</a:t>
            </a:r>
          </a:p>
          <a:p>
            <a:r>
              <a:rPr lang="en-US" dirty="0"/>
              <a:t>Yearly pattern likely noise</a:t>
            </a:r>
          </a:p>
          <a:p>
            <a:r>
              <a:rPr lang="en-US" dirty="0"/>
              <a:t>Weekly pattern…?</a:t>
            </a:r>
          </a:p>
        </p:txBody>
      </p:sp>
    </p:spTree>
    <p:extLst>
      <p:ext uri="{BB962C8B-B14F-4D97-AF65-F5344CB8AC3E}">
        <p14:creationId xmlns:p14="http://schemas.microsoft.com/office/powerpoint/2010/main" val="101707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BA82-599E-4E4B-B79F-920BDEA8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Prophet- SPWR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CED6-D90E-497C-8E6A-59F28C6A0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Underpredicting aside from high weekend trading</a:t>
            </a:r>
          </a:p>
          <a:p>
            <a:r>
              <a:rPr lang="en-US" dirty="0"/>
              <a:t>Finding patterns that don’t appear to be true</a:t>
            </a:r>
          </a:p>
          <a:p>
            <a:r>
              <a:rPr lang="en-US" dirty="0"/>
              <a:t>Residuals look bad but model is built on linear and non-linear components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91550-C9FD-4146-9295-10863BD6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8ADFD-172A-42D2-8788-CA9ADD5D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2" y="3275618"/>
            <a:ext cx="5468815" cy="3523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9F3F8C-3708-44DB-A318-DF274951C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293" y="3835217"/>
            <a:ext cx="3386504" cy="22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310B-E7D1-44B3-897E-3BF566A7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2A84-AB1D-42DD-8D11-77A717A8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Original questions:</a:t>
            </a:r>
          </a:p>
          <a:p>
            <a:pPr lvl="1"/>
            <a:r>
              <a:rPr lang="en-US" dirty="0"/>
              <a:t>Can we predict stock prices of companies pushing the solar industry forward with reasonable accuracy?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Depends (…define accuracy…risk tolerance)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Hard to forecast data with no structure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Can’t predict future stock prices based on past returns alone</a:t>
            </a:r>
          </a:p>
          <a:p>
            <a:pPr lvl="1"/>
            <a:r>
              <a:rPr lang="en-US" dirty="0"/>
              <a:t>Based on what we learn, does investing in solar hold promise?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Maybe? Consider other factors too…</a:t>
            </a:r>
          </a:p>
          <a:p>
            <a:r>
              <a:rPr lang="en-US" dirty="0"/>
              <a:t>Forecasts are very sensitive</a:t>
            </a:r>
          </a:p>
          <a:p>
            <a:pPr lvl="1"/>
            <a:r>
              <a:rPr lang="en-US" dirty="0"/>
              <a:t>Need for continuous data integration to make most accurate predictions</a:t>
            </a:r>
          </a:p>
          <a:p>
            <a:pPr lvl="1"/>
            <a:r>
              <a:rPr lang="en-US" dirty="0"/>
              <a:t>Shorter forecasting more realistic than long-term projections</a:t>
            </a:r>
          </a:p>
          <a:p>
            <a:r>
              <a:rPr lang="en-US" dirty="0"/>
              <a:t>Power is in the analysis and ability to visually compare performance, volatility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BF6DA-3973-47C6-A072-8A38B2B8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66D23-C399-47E3-BC97-9A17BF3C6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122" y="3253154"/>
            <a:ext cx="3330192" cy="215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BDBC04-5310-4D25-951B-EA1BDC89B313}"/>
              </a:ext>
            </a:extLst>
          </p:cNvPr>
          <p:cNvSpPr txBox="1"/>
          <p:nvPr/>
        </p:nvSpPr>
        <p:spPr>
          <a:xfrm>
            <a:off x="9478108" y="4122086"/>
            <a:ext cx="141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Cloud of uncertainty</a:t>
            </a:r>
          </a:p>
        </p:txBody>
      </p:sp>
    </p:spTree>
    <p:extLst>
      <p:ext uri="{BB962C8B-B14F-4D97-AF65-F5344CB8AC3E}">
        <p14:creationId xmlns:p14="http://schemas.microsoft.com/office/powerpoint/2010/main" val="329058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184F-1E3A-4EBD-A448-639F7BB1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075D-DE2B-4CB6-9B2D-CF276878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https://public.tableau.com/profile/missy.tracy#!/vizhome/SolarInvestingDashboard/Dashboard1</a:t>
            </a:r>
            <a:endParaRPr lang="en-US" dirty="0"/>
          </a:p>
          <a:p>
            <a:r>
              <a:rPr lang="en-US" dirty="0"/>
              <a:t>Exponential smoothing forecasting</a:t>
            </a:r>
          </a:p>
          <a:p>
            <a:pPr lvl="1"/>
            <a:r>
              <a:rPr lang="en-US" dirty="0"/>
              <a:t>Similar to moving average except weight of past observations decreases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D2480-45CD-4D40-AC23-15E39E2F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84BC-5AA2-4ED9-8E04-57418A3D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3B2F-3ED4-4C0A-86BD-5DEFEA03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96895"/>
            <a:ext cx="11209293" cy="3678303"/>
          </a:xfrm>
        </p:spPr>
        <p:txBody>
          <a:bodyPr/>
          <a:lstStyle/>
          <a:p>
            <a:r>
              <a:rPr lang="en-US" dirty="0"/>
              <a:t>Investment tool for people looking to invest in publicly traded companies working on renewable energy technology</a:t>
            </a:r>
          </a:p>
          <a:p>
            <a:pPr lvl="1"/>
            <a:r>
              <a:rPr lang="en-US" dirty="0"/>
              <a:t>Help investors easily find and analyze performance of relevant companies</a:t>
            </a:r>
          </a:p>
          <a:p>
            <a:pPr lvl="1"/>
            <a:r>
              <a:rPr lang="en-US" dirty="0"/>
              <a:t>Compare performance to competitors</a:t>
            </a:r>
          </a:p>
          <a:p>
            <a:r>
              <a:rPr lang="en-US" dirty="0"/>
              <a:t>Focus here is on solar, but could be scaled up to include filtering option by renewable energy type</a:t>
            </a:r>
          </a:p>
          <a:p>
            <a:r>
              <a:rPr lang="en-US" dirty="0"/>
              <a:t>Market research shows current social/environment driven investment platforms are either crowdfunding for startups (i.e. not publicly traded) or more focused on corporate social responsibility metrics</a:t>
            </a:r>
          </a:p>
          <a:p>
            <a:r>
              <a:rPr lang="en-US" dirty="0"/>
              <a:t>Tableau dashboard at end as concept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93E90-67B1-49D1-AD3D-F8367FEB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77" y="4991664"/>
            <a:ext cx="3410414" cy="16027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4FCDD-7BAF-4B0B-9DEC-52AEBFB8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E2-C84D-4329-8E0B-D6F89A3F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8387-050C-44D5-8625-4CDF6203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Selected two companies traded on NASDAQ in the solar industry</a:t>
            </a:r>
          </a:p>
          <a:p>
            <a:r>
              <a:rPr lang="en-US" dirty="0"/>
              <a:t>Data from Nasdaq.com (10-yr historical)</a:t>
            </a:r>
          </a:p>
          <a:p>
            <a:r>
              <a:rPr lang="en-US" dirty="0"/>
              <a:t>Closing price</a:t>
            </a:r>
          </a:p>
          <a:p>
            <a:r>
              <a:rPr lang="en-US" b="1" dirty="0"/>
              <a:t>Sunrun, Inc. (RUN)</a:t>
            </a:r>
          </a:p>
          <a:p>
            <a:pPr lvl="1"/>
            <a:r>
              <a:rPr lang="en-US" dirty="0"/>
              <a:t>San Francisco, CA </a:t>
            </a:r>
          </a:p>
          <a:p>
            <a:pPr lvl="1"/>
            <a:r>
              <a:rPr lang="en-US" dirty="0"/>
              <a:t>Focused on residential solar</a:t>
            </a:r>
          </a:p>
          <a:p>
            <a:pPr lvl="1"/>
            <a:r>
              <a:rPr lang="en-US" dirty="0"/>
              <a:t>IPO August 2015</a:t>
            </a:r>
          </a:p>
          <a:p>
            <a:pPr lvl="1"/>
            <a:r>
              <a:rPr lang="en-US" dirty="0"/>
              <a:t>2.75 years of daily data (weekdays only) = 698</a:t>
            </a:r>
          </a:p>
          <a:p>
            <a:r>
              <a:rPr lang="en-US" b="1" dirty="0" err="1"/>
              <a:t>Sunpower</a:t>
            </a:r>
            <a:r>
              <a:rPr lang="en-US" b="1" dirty="0"/>
              <a:t> (SPWR)</a:t>
            </a:r>
          </a:p>
          <a:p>
            <a:pPr lvl="1"/>
            <a:r>
              <a:rPr lang="en-US" dirty="0"/>
              <a:t>San Jose, CA </a:t>
            </a:r>
          </a:p>
          <a:p>
            <a:pPr lvl="1"/>
            <a:r>
              <a:rPr lang="en-US" dirty="0"/>
              <a:t>Solutions for residential, business, and solar energy power plants (solar farms)</a:t>
            </a:r>
          </a:p>
          <a:p>
            <a:pPr lvl="1"/>
            <a:r>
              <a:rPr lang="en-US" dirty="0"/>
              <a:t>IPO November 2005</a:t>
            </a:r>
          </a:p>
          <a:p>
            <a:pPr lvl="1"/>
            <a:r>
              <a:rPr lang="en-US" dirty="0"/>
              <a:t>10 years of daily data = 2513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50CE8-8172-44FE-A050-83CC865C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308" y="3117404"/>
            <a:ext cx="3082499" cy="113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0F1CAC-F7C5-4ADA-ACF4-E1D73BD4E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008" y="4942471"/>
            <a:ext cx="2971800" cy="7048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F6184-7201-47ED-A3C9-9D756452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8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0081-EDC2-4387-BF8F-47AF398A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C685E0-C802-46AB-9765-51249212B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445" y="2181225"/>
            <a:ext cx="10615109" cy="36782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0368F-3EC8-4FB4-9063-0A8B9FCE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B08BC8-5BA2-4C72-B6A0-A76D9E27E905}"/>
              </a:ext>
            </a:extLst>
          </p:cNvPr>
          <p:cNvCxnSpPr>
            <a:cxnSpLocks/>
          </p:cNvCxnSpPr>
          <p:nvPr/>
        </p:nvCxnSpPr>
        <p:spPr>
          <a:xfrm flipV="1">
            <a:off x="6877050" y="5722774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66A38-6613-4CCA-B1A2-2B0411F45F70}"/>
              </a:ext>
            </a:extLst>
          </p:cNvPr>
          <p:cNvCxnSpPr>
            <a:cxnSpLocks/>
          </p:cNvCxnSpPr>
          <p:nvPr/>
        </p:nvCxnSpPr>
        <p:spPr>
          <a:xfrm flipV="1">
            <a:off x="10191750" y="5722774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2A4D01-8A74-43AD-8260-3A785F5590D7}"/>
              </a:ext>
            </a:extLst>
          </p:cNvPr>
          <p:cNvSpPr txBox="1"/>
          <p:nvPr/>
        </p:nvSpPr>
        <p:spPr>
          <a:xfrm>
            <a:off x="6193551" y="6270253"/>
            <a:ext cx="145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Hit hard by recession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E12D9-A3B4-4ECE-B010-C07A8AD1F482}"/>
              </a:ext>
            </a:extLst>
          </p:cNvPr>
          <p:cNvSpPr txBox="1"/>
          <p:nvPr/>
        </p:nvSpPr>
        <p:spPr>
          <a:xfrm>
            <a:off x="3114840" y="6354941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Politics?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8BDC4-C8A2-46AC-B8BF-4137EE69312E}"/>
              </a:ext>
            </a:extLst>
          </p:cNvPr>
          <p:cNvSpPr txBox="1"/>
          <p:nvPr/>
        </p:nvSpPr>
        <p:spPr>
          <a:xfrm>
            <a:off x="9843925" y="6222509"/>
            <a:ext cx="142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Politics?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7CA0D-10B3-4275-898E-6D3C6AFB8C3C}"/>
              </a:ext>
            </a:extLst>
          </p:cNvPr>
          <p:cNvCxnSpPr>
            <a:cxnSpLocks/>
          </p:cNvCxnSpPr>
          <p:nvPr/>
        </p:nvCxnSpPr>
        <p:spPr>
          <a:xfrm flipV="1">
            <a:off x="3409950" y="5816109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1B478F-2193-43E6-928E-D5F74807888E}"/>
              </a:ext>
            </a:extLst>
          </p:cNvPr>
          <p:cNvCxnSpPr>
            <a:cxnSpLocks/>
          </p:cNvCxnSpPr>
          <p:nvPr/>
        </p:nvCxnSpPr>
        <p:spPr>
          <a:xfrm flipV="1">
            <a:off x="5686425" y="5828645"/>
            <a:ext cx="0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CA0425-1DC6-4D8C-B143-68F8AF5192B2}"/>
              </a:ext>
            </a:extLst>
          </p:cNvPr>
          <p:cNvSpPr txBox="1"/>
          <p:nvPr/>
        </p:nvSpPr>
        <p:spPr>
          <a:xfrm>
            <a:off x="5210508" y="6337131"/>
            <a:ext cx="959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the rise?</a:t>
            </a:r>
          </a:p>
        </p:txBody>
      </p:sp>
    </p:spTree>
    <p:extLst>
      <p:ext uri="{BB962C8B-B14F-4D97-AF65-F5344CB8AC3E}">
        <p14:creationId xmlns:p14="http://schemas.microsoft.com/office/powerpoint/2010/main" val="232722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0A2D-4C8C-4920-8CB0-928C543D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exploration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5B53BC-C98D-4610-ACD4-CEDF4AD9C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155" y="3195521"/>
            <a:ext cx="5510802" cy="1865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913D3-A89E-4C85-8950-87C65BA64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2546"/>
            <a:ext cx="5617845" cy="38632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A516-4928-409C-A18B-DD9C7227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43A08B-B5F5-4FDD-8314-C1FB30ECC935}"/>
              </a:ext>
            </a:extLst>
          </p:cNvPr>
          <p:cNvSpPr/>
          <p:nvPr/>
        </p:nvSpPr>
        <p:spPr>
          <a:xfrm>
            <a:off x="2381250" y="4267200"/>
            <a:ext cx="885825" cy="793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8EF00-5B35-4C74-91B8-82A4ADE07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170" y="4128243"/>
            <a:ext cx="908383" cy="81693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ECE505-A1D8-4B8F-90B2-4EA539109D9E}"/>
              </a:ext>
            </a:extLst>
          </p:cNvPr>
          <p:cNvCxnSpPr>
            <a:cxnSpLocks/>
          </p:cNvCxnSpPr>
          <p:nvPr/>
        </p:nvCxnSpPr>
        <p:spPr>
          <a:xfrm flipV="1">
            <a:off x="3267075" y="4664083"/>
            <a:ext cx="1762125" cy="9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B72B16-7F92-490C-9456-A2C167C2017E}"/>
              </a:ext>
            </a:extLst>
          </p:cNvPr>
          <p:cNvCxnSpPr>
            <a:cxnSpLocks/>
          </p:cNvCxnSpPr>
          <p:nvPr/>
        </p:nvCxnSpPr>
        <p:spPr>
          <a:xfrm flipV="1">
            <a:off x="6096000" y="4536710"/>
            <a:ext cx="3417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9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AA3F-BFE6-496B-9365-474AF07B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decomposition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8438E8-4804-4D89-9149-DC520704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time-series into systematic and non-systematic parts</a:t>
            </a:r>
          </a:p>
          <a:p>
            <a:r>
              <a:rPr lang="en-US" dirty="0"/>
              <a:t>Systematic - repeating structure/patterns that </a:t>
            </a:r>
            <a:r>
              <a:rPr lang="en-US" u="sng" dirty="0"/>
              <a:t>can be modeled</a:t>
            </a:r>
          </a:p>
          <a:p>
            <a:pPr lvl="1"/>
            <a:r>
              <a:rPr lang="en-US" dirty="0"/>
              <a:t>Trend </a:t>
            </a:r>
          </a:p>
          <a:p>
            <a:pPr lvl="1"/>
            <a:r>
              <a:rPr lang="en-US" dirty="0"/>
              <a:t>Seasonality (daily, weekly, actual seasons, etc.)</a:t>
            </a:r>
          </a:p>
          <a:p>
            <a:r>
              <a:rPr lang="en-US" dirty="0"/>
              <a:t>Non-systematic components – </a:t>
            </a:r>
            <a:r>
              <a:rPr lang="en-US" u="sng" dirty="0"/>
              <a:t>cannot be modeled</a:t>
            </a:r>
          </a:p>
          <a:p>
            <a:pPr lvl="1"/>
            <a:r>
              <a:rPr lang="en-US" dirty="0"/>
              <a:t>Error</a:t>
            </a:r>
          </a:p>
          <a:p>
            <a:pPr lvl="1"/>
            <a:r>
              <a:rPr lang="en-US" dirty="0"/>
              <a:t>Randomness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50C5BA-FC48-4986-8F17-11AF0E0F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A721-66C2-4E92-B593-F80FCBDF2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477C-9280-423E-A645-61CB1A58D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7" y="5218242"/>
            <a:ext cx="11029615" cy="1468308"/>
          </a:xfrm>
        </p:spPr>
        <p:txBody>
          <a:bodyPr>
            <a:normAutofit/>
          </a:bodyPr>
          <a:lstStyle/>
          <a:p>
            <a:r>
              <a:rPr lang="en-US" dirty="0"/>
              <a:t>No true structure (foreshadow)</a:t>
            </a:r>
          </a:p>
          <a:p>
            <a:pPr lvl="1"/>
            <a:r>
              <a:rPr lang="en-US" dirty="0"/>
              <a:t>Smoothed averages of daily values </a:t>
            </a:r>
          </a:p>
          <a:p>
            <a:pPr lvl="1"/>
            <a:r>
              <a:rPr lang="en-US" dirty="0"/>
              <a:t>Seasonality not an actual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F3731-4ADD-4E35-A887-1E49F0EB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2180496"/>
            <a:ext cx="4662488" cy="3215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CCC93-8D35-45EB-8E79-24748C6EC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2245721"/>
            <a:ext cx="4267199" cy="30845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5626-01FC-48BA-973F-69B63EEE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3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8595-C5E5-47D2-BADF-C2CCB24E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48AF-98FE-4596-83C0-EC998BBF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stationarity first </a:t>
            </a:r>
          </a:p>
          <a:p>
            <a:pPr lvl="1"/>
            <a:r>
              <a:rPr lang="en-US" dirty="0"/>
              <a:t>Mean and variance stability over time</a:t>
            </a:r>
          </a:p>
          <a:p>
            <a:pPr lvl="1"/>
            <a:r>
              <a:rPr lang="en-US" dirty="0"/>
              <a:t>If not stationary, make stationary by differencing or incorporate into model</a:t>
            </a:r>
          </a:p>
          <a:p>
            <a:r>
              <a:rPr lang="en-US" dirty="0"/>
              <a:t>Models tested: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Prophet (Facebook library)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86FF3-7881-47A6-B73A-86D59338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425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207</TotalTime>
  <Words>880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Gill Sans MT</vt:lpstr>
      <vt:lpstr>Wingdings</vt:lpstr>
      <vt:lpstr>Wingdings 2</vt:lpstr>
      <vt:lpstr>Dividend</vt:lpstr>
      <vt:lpstr>Is the outlook sunny for solar?</vt:lpstr>
      <vt:lpstr>Research Questions</vt:lpstr>
      <vt:lpstr>Product concept</vt:lpstr>
      <vt:lpstr>The data</vt:lpstr>
      <vt:lpstr>Time-series exploration</vt:lpstr>
      <vt:lpstr>Time-series exploration</vt:lpstr>
      <vt:lpstr>Time-series decomposition</vt:lpstr>
      <vt:lpstr>Time-series decomposition</vt:lpstr>
      <vt:lpstr>modeling</vt:lpstr>
      <vt:lpstr>ARIMA</vt:lpstr>
      <vt:lpstr>ARIMA – model parameters</vt:lpstr>
      <vt:lpstr>Arima – model parameters</vt:lpstr>
      <vt:lpstr>ARIMA - run</vt:lpstr>
      <vt:lpstr>ARIMA - spwr</vt:lpstr>
      <vt:lpstr>prophet</vt:lpstr>
      <vt:lpstr>Prophet – run decomposition</vt:lpstr>
      <vt:lpstr>Prophet – run forecast</vt:lpstr>
      <vt:lpstr>Prophet – run validation</vt:lpstr>
      <vt:lpstr>Prophet – spwr forecast</vt:lpstr>
      <vt:lpstr>Prophet – spwr decomposition</vt:lpstr>
      <vt:lpstr>Prophet- SPWR validation</vt:lpstr>
      <vt:lpstr>summary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outlook sunny for solar?</dc:title>
  <dc:creator>Missy Tracy</dc:creator>
  <cp:lastModifiedBy>Missy Tracy</cp:lastModifiedBy>
  <cp:revision>28</cp:revision>
  <dcterms:created xsi:type="dcterms:W3CDTF">2018-05-21T02:26:38Z</dcterms:created>
  <dcterms:modified xsi:type="dcterms:W3CDTF">2018-05-21T16:32:43Z</dcterms:modified>
</cp:coreProperties>
</file>