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4" r:id="rId4"/>
    <p:sldId id="262" r:id="rId5"/>
    <p:sldId id="268" r:id="rId6"/>
    <p:sldId id="269" r:id="rId7"/>
    <p:sldId id="263" r:id="rId8"/>
    <p:sldId id="270" r:id="rId9"/>
    <p:sldId id="271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8" y="-112"/>
      </p:cViewPr>
      <p:guideLst>
        <p:guide orient="horz" pos="21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A9E98-0D32-46F2-9D27-2A10CE0CD38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971675" y="4065814"/>
            <a:ext cx="5167993" cy="0"/>
          </a:xfrm>
          <a:prstGeom prst="line">
            <a:avLst/>
          </a:prstGeom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90792" y="4734575"/>
            <a:ext cx="2232768" cy="43869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2613573"/>
            <a:ext cx="6858000" cy="1376363"/>
          </a:xfrm>
        </p:spPr>
        <p:txBody>
          <a:bodyPr anchor="ctr">
            <a:normAutofit/>
          </a:bodyPr>
          <a:lstStyle>
            <a:lvl1pPr algn="ctr">
              <a:defRPr sz="7200">
                <a:solidFill>
                  <a:srgbClr val="FFC000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114800"/>
            <a:ext cx="6858000" cy="4653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D1F8AF9-C45E-42CD-9A64-DB0A22ACAEBD}" type="datetimeFigureOut">
              <a:rPr lang="zh-CN" altLang="en-US" smtClean="0"/>
              <a:t>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7778AA-A087-4645-8A00-11B692F9BE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泪滴形 9"/>
          <p:cNvSpPr/>
          <p:nvPr/>
        </p:nvSpPr>
        <p:spPr>
          <a:xfrm rot="8207394">
            <a:off x="4027715" y="1186543"/>
            <a:ext cx="1088570" cy="1088570"/>
          </a:xfrm>
          <a:prstGeom prst="teardrop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D1F8AF9-C45E-42CD-9A64-DB0A22ACAEBD}" type="datetimeFigureOut">
              <a:rPr lang="zh-CN" altLang="en-US" smtClean="0"/>
              <a:t>17/10/13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7778AA-A087-4645-8A00-11B692F9BE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268941"/>
            <a:ext cx="7886700" cy="58898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D1F8AF9-C45E-42CD-9A64-DB0A22ACAEBD}" type="datetimeFigureOut">
              <a:rPr lang="zh-CN" altLang="en-US" smtClean="0"/>
              <a:t>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7778AA-A087-4645-8A00-11B692F9BE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1" y="704849"/>
            <a:ext cx="50006" cy="4857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流程图: 过程 7"/>
          <p:cNvSpPr/>
          <p:nvPr/>
        </p:nvSpPr>
        <p:spPr>
          <a:xfrm>
            <a:off x="95359" y="704849"/>
            <a:ext cx="50006" cy="4857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46316" y="4064002"/>
            <a:ext cx="3041913" cy="582721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6316" y="4685944"/>
            <a:ext cx="3041913" cy="124655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D1F8AF9-C45E-42CD-9A64-DB0A22ACAEBD}" type="datetimeFigureOut">
              <a:rPr lang="zh-CN" altLang="en-US" smtClean="0"/>
              <a:t>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7778AA-A087-4645-8A00-11B692F9BE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179913">
            <a:off x="5526885" y="-626902"/>
            <a:ext cx="2316264" cy="8132556"/>
          </a:xfrm>
          <a:custGeom>
            <a:avLst/>
            <a:gdLst>
              <a:gd name="connsiteX0" fmla="*/ 0 w 2316264"/>
              <a:gd name="connsiteY0" fmla="*/ 827756 h 8132556"/>
              <a:gd name="connsiteX1" fmla="*/ 427647 w 2316264"/>
              <a:gd name="connsiteY1" fmla="*/ 674929 h 8132556"/>
              <a:gd name="connsiteX2" fmla="*/ 427647 w 2316264"/>
              <a:gd name="connsiteY2" fmla="*/ 674929 h 8132556"/>
              <a:gd name="connsiteX3" fmla="*/ 2316264 w 2316264"/>
              <a:gd name="connsiteY3" fmla="*/ 0 h 8132556"/>
              <a:gd name="connsiteX4" fmla="*/ 2316264 w 2316264"/>
              <a:gd name="connsiteY4" fmla="*/ 7304800 h 8132556"/>
              <a:gd name="connsiteX5" fmla="*/ 1888617 w 2316264"/>
              <a:gd name="connsiteY5" fmla="*/ 7457627 h 8132556"/>
              <a:gd name="connsiteX6" fmla="*/ 1888617 w 2316264"/>
              <a:gd name="connsiteY6" fmla="*/ 7457627 h 8132556"/>
              <a:gd name="connsiteX7" fmla="*/ 0 w 2316264"/>
              <a:gd name="connsiteY7" fmla="*/ 8132556 h 81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6264" h="8132556">
                <a:moveTo>
                  <a:pt x="0" y="827756"/>
                </a:moveTo>
                <a:lnTo>
                  <a:pt x="427647" y="674929"/>
                </a:lnTo>
                <a:lnTo>
                  <a:pt x="427647" y="674929"/>
                </a:lnTo>
                <a:lnTo>
                  <a:pt x="2316264" y="0"/>
                </a:lnTo>
                <a:lnTo>
                  <a:pt x="2316264" y="7304800"/>
                </a:lnTo>
                <a:lnTo>
                  <a:pt x="1888617" y="7457627"/>
                </a:lnTo>
                <a:lnTo>
                  <a:pt x="1888617" y="7457627"/>
                </a:lnTo>
                <a:lnTo>
                  <a:pt x="0" y="8132556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307051" y="1528592"/>
            <a:ext cx="2650043" cy="26486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19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D1F8AF9-C45E-42CD-9A64-DB0A22ACAEBD}" type="datetimeFigureOut">
              <a:rPr lang="zh-CN" altLang="en-US" smtClean="0"/>
              <a:t>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7778AA-A087-4645-8A00-11B692F9BE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1" y="704849"/>
            <a:ext cx="50006" cy="4857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流程图: 过程 8"/>
          <p:cNvSpPr/>
          <p:nvPr/>
        </p:nvSpPr>
        <p:spPr>
          <a:xfrm>
            <a:off x="95359" y="704849"/>
            <a:ext cx="50006" cy="4857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5288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38989"/>
            <a:ext cx="3868340" cy="355067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5288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38989"/>
            <a:ext cx="3887391" cy="355067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D1F8AF9-C45E-42CD-9A64-DB0A22ACAEBD}" type="datetimeFigureOut">
              <a:rPr lang="zh-CN" altLang="en-US" smtClean="0"/>
              <a:t>17/10/13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7778AA-A087-4645-8A00-11B692F9B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泪滴形 10"/>
          <p:cNvSpPr/>
          <p:nvPr/>
        </p:nvSpPr>
        <p:spPr>
          <a:xfrm rot="8207394">
            <a:off x="4027715" y="1186543"/>
            <a:ext cx="1088570" cy="1088570"/>
          </a:xfrm>
          <a:prstGeom prst="teardrop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971675" y="4065814"/>
            <a:ext cx="5167993" cy="0"/>
          </a:xfrm>
          <a:prstGeom prst="line">
            <a:avLst/>
          </a:prstGeom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09482" y="2651550"/>
            <a:ext cx="5325035" cy="1325563"/>
          </a:xfrm>
        </p:spPr>
        <p:txBody>
          <a:bodyPr>
            <a:normAutofit/>
          </a:bodyPr>
          <a:lstStyle>
            <a:lvl1pPr algn="ctr">
              <a:defRPr sz="7200">
                <a:solidFill>
                  <a:srgbClr val="FFC000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D1F8AF9-C45E-42CD-9A64-DB0A22ACAEBD}" type="datetimeFigureOut">
              <a:rPr lang="zh-CN" altLang="en-US" smtClean="0"/>
              <a:t>17/10/13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7778AA-A087-4645-8A00-11B692F9BE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686050" y="4186238"/>
            <a:ext cx="3771899" cy="349250"/>
          </a:xfrm>
        </p:spPr>
        <p:txBody>
          <a:bodyPr anchor="ctr">
            <a:normAutofit/>
          </a:bodyPr>
          <a:lstStyle>
            <a:lvl1pPr marL="0" indent="0" algn="dist">
              <a:buNone/>
              <a:defRPr sz="1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3385901" y="4735122"/>
            <a:ext cx="2237660" cy="438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390792" y="4734575"/>
            <a:ext cx="2232768" cy="43869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D1F8AF9-C45E-42CD-9A64-DB0A22ACAEBD}" type="datetimeFigureOut">
              <a:rPr lang="zh-CN" altLang="en-US" smtClean="0"/>
              <a:t>17/10/13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7778AA-A087-4645-8A00-11B692F9BE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" y="361950"/>
            <a:ext cx="50006" cy="4857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流程图: 过程 5"/>
          <p:cNvSpPr/>
          <p:nvPr/>
        </p:nvSpPr>
        <p:spPr>
          <a:xfrm>
            <a:off x="95359" y="361950"/>
            <a:ext cx="50006" cy="4857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  <a:t>17/10/13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1" y="361950"/>
            <a:ext cx="50006" cy="4857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流程图: 过程 10"/>
          <p:cNvSpPr/>
          <p:nvPr/>
        </p:nvSpPr>
        <p:spPr>
          <a:xfrm>
            <a:off x="95359" y="361950"/>
            <a:ext cx="50006" cy="4857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06870" y="365125"/>
            <a:ext cx="608480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714375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D1F8AF9-C45E-42CD-9A64-DB0A22ACAEBD}" type="datetimeFigureOut">
              <a:rPr lang="zh-CN" altLang="en-US" smtClean="0"/>
              <a:t>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97778AA-A087-4645-8A00-11B692F9B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tags" Target="../tags/tag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F8AF9-C45E-42CD-9A64-DB0A22ACAEBD}" type="datetimeFigureOut">
              <a:rPr lang="zh-CN" altLang="en-US" smtClean="0"/>
              <a:t>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78AA-A087-4645-8A00-11B692F9BE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2"/>
          <p:cNvSpPr txBox="1">
            <a:spLocks noChangeArrowheads="1"/>
          </p:cNvSpPr>
          <p:nvPr/>
        </p:nvSpPr>
        <p:spPr bwMode="auto">
          <a:xfrm>
            <a:off x="3460045" y="4801491"/>
            <a:ext cx="214522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normAutofit fontScale="975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朱航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0865" y="2692290"/>
            <a:ext cx="6456136" cy="130782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 sz="7200" dirty="0" err="1" smtClean="0">
                <a:solidFill>
                  <a:srgbClr val="FFC000"/>
                </a:solidFill>
              </a:rPr>
              <a:t>Git</a:t>
            </a:r>
            <a:r>
              <a:rPr lang="en-US" altLang="zh-CN" sz="7200" dirty="0" smtClean="0">
                <a:solidFill>
                  <a:srgbClr val="FFC000"/>
                </a:solidFill>
              </a:rPr>
              <a:t> </a:t>
            </a:r>
            <a:r>
              <a:rPr lang="zh-CN" altLang="en-US" sz="7200" dirty="0" smtClean="0">
                <a:solidFill>
                  <a:srgbClr val="FFC000"/>
                </a:solidFill>
              </a:rPr>
              <a:t>分享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 dirty="0" smtClean="0"/>
              <a:t>谢谢观看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/>
          </p:nvPr>
        </p:nvSpPr>
        <p:spPr/>
        <p:txBody>
          <a:bodyPr lIns="90000" tIns="46800" rIns="90000" bIns="46800"/>
          <a:lstStyle/>
          <a:p>
            <a:r>
              <a:rPr lang="zh-CN" altLang="en-US" dirty="0" smtClean="0"/>
              <a:t>朱航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000" tIns="46800" rIns="90000" bIns="46800" rtlCol="0" anchor="ctr">
            <a:normAutofit/>
          </a:bodyPr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 tIns="46800" rIns="90000" bIns="46800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/>
              <a:t>在日常工</a:t>
            </a:r>
            <a:r>
              <a:rPr lang="zh-CN" altLang="en-US" dirty="0"/>
              <a:t>作中</a:t>
            </a:r>
            <a:r>
              <a:rPr lang="zh-CN" altLang="en-US" dirty="0" smtClean="0"/>
              <a:t>，我们一直都在用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</a:t>
            </a:r>
            <a:r>
              <a:rPr lang="zh-CN" altLang="en-US" dirty="0"/>
              <a:t>大家对</a:t>
            </a:r>
            <a:r>
              <a:rPr lang="en-US" altLang="zh-CN" dirty="0"/>
              <a:t>git</a:t>
            </a:r>
            <a:r>
              <a:rPr lang="zh-CN" altLang="en-US" dirty="0"/>
              <a:t>肯定非常的熟悉了，但</a:t>
            </a:r>
            <a:r>
              <a:rPr lang="zh-CN" altLang="en-US" dirty="0" smtClean="0"/>
              <a:t>是今天给大家分享一些更贴</a:t>
            </a:r>
            <a:r>
              <a:rPr lang="zh-CN" altLang="en-US" dirty="0"/>
              <a:t>近原理的知识</a:t>
            </a:r>
            <a:r>
              <a:rPr lang="zh-CN" altLang="en-US" dirty="0" smtClean="0"/>
              <a:t>，还有一些实用的用法，希望能够帮助大家更透彻的认识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，日后能够更好的应用。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3483053" y="1894090"/>
            <a:ext cx="535037" cy="5558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C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26007" y="2029626"/>
            <a:ext cx="601227" cy="321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500" b="1" i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1500" b="1" i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4144877" y="1978306"/>
            <a:ext cx="141340" cy="3909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64153" y="1920719"/>
            <a:ext cx="2119424" cy="59410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7500"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初识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83053" y="2865276"/>
            <a:ext cx="535037" cy="5558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C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26007" y="3000812"/>
            <a:ext cx="601227" cy="321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500" b="1" i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1500" b="1" i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4144877" y="2949492"/>
            <a:ext cx="141340" cy="3909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264153" y="2891907"/>
            <a:ext cx="2119424" cy="59410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的构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成</a:t>
            </a:r>
          </a:p>
        </p:txBody>
      </p:sp>
      <p:sp>
        <p:nvSpPr>
          <p:cNvPr id="24" name="椭圆 23"/>
          <p:cNvSpPr/>
          <p:nvPr/>
        </p:nvSpPr>
        <p:spPr>
          <a:xfrm>
            <a:off x="3483053" y="3808746"/>
            <a:ext cx="535037" cy="5558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C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26007" y="3944282"/>
            <a:ext cx="601227" cy="321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500" b="1" i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1500" b="1" i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44877" y="3892963"/>
            <a:ext cx="141340" cy="3909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64152" y="3835377"/>
            <a:ext cx="2468087" cy="59410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75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日常操作及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原理</a:t>
            </a:r>
          </a:p>
        </p:txBody>
      </p:sp>
      <p:sp>
        <p:nvSpPr>
          <p:cNvPr id="28" name="椭圆 27"/>
          <p:cNvSpPr/>
          <p:nvPr/>
        </p:nvSpPr>
        <p:spPr>
          <a:xfrm>
            <a:off x="3483053" y="4788802"/>
            <a:ext cx="535037" cy="555888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/>
            <a:endParaRPr lang="zh-CN" altLang="en-US" sz="1350">
              <a:solidFill>
                <a:srgbClr val="FFC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26007" y="4825393"/>
            <a:ext cx="601227" cy="519839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ctr"/>
            <a:r>
              <a:rPr lang="en-US" altLang="zh-CN" sz="1500" b="1" i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1500" b="1" i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144877" y="4873022"/>
            <a:ext cx="141340" cy="3909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264152" y="4815436"/>
            <a:ext cx="2396079" cy="59410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75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实用命令及场景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4758" y="1934092"/>
            <a:ext cx="1470892" cy="3672958"/>
          </a:xfrm>
          <a:prstGeom prst="rect">
            <a:avLst/>
          </a:prstGeom>
          <a:solidFill>
            <a:srgbClr val="FFC00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33" name="文本框 32"/>
          <p:cNvSpPr txBox="1"/>
          <p:nvPr/>
        </p:nvSpPr>
        <p:spPr>
          <a:xfrm>
            <a:off x="925494" y="2768022"/>
            <a:ext cx="849421" cy="1930834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zh-CN" altLang="en-US" sz="3600" b="1" dirty="0">
                <a:solidFill>
                  <a:srgbClr val="FCFCFC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7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lIns="90000" tIns="46800" rIns="90000" bIns="46800"/>
          <a:lstStyle/>
          <a:p>
            <a:r>
              <a:rPr lang="zh-CN" altLang="en-US" dirty="0" smtClean="0"/>
              <a:t>初识</a:t>
            </a:r>
            <a:r>
              <a:rPr lang="en-US" altLang="zh-CN" dirty="0"/>
              <a:t>GIT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629920" y="1744980"/>
            <a:ext cx="7343140" cy="3811905"/>
          </a:xfrm>
        </p:spPr>
        <p:txBody>
          <a:bodyPr lIns="90000" tIns="46800" rIns="90000" bIns="46800">
            <a:normAutofit lnSpcReduction="10000"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dirty="0"/>
              <a:t>Git</a:t>
            </a:r>
            <a:r>
              <a:rPr lang="zh-CN" altLang="en-US" sz="2400" dirty="0"/>
              <a:t>概念：是一个版本控制工具；</a:t>
            </a:r>
          </a:p>
          <a:p>
            <a:pPr>
              <a:buFont typeface="Arial" panose="020B0604020202020204" pitchFamily="34" charset="0"/>
            </a:pPr>
            <a:endParaRPr lang="zh-CN" altLang="en-US" sz="2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dirty="0"/>
              <a:t>Git</a:t>
            </a:r>
            <a:r>
              <a:rPr lang="zh-CN" altLang="en-US" sz="2400" dirty="0"/>
              <a:t>诞生：由linux发明，2005年4月诞生，</a:t>
            </a:r>
            <a:r>
              <a:rPr lang="en-US" altLang="zh-CN" sz="2400" dirty="0"/>
              <a:t>GIT</a:t>
            </a:r>
            <a:r>
              <a:rPr lang="zh-CN" altLang="en-US" sz="2400" dirty="0"/>
              <a:t>全称global information tracker(全局信息追踪器)；</a:t>
            </a:r>
          </a:p>
          <a:p>
            <a:pPr>
              <a:buFont typeface="Arial" panose="020B0604020202020204" pitchFamily="34" charset="0"/>
            </a:pPr>
            <a:endParaRPr lang="zh-CN" altLang="en-US" sz="2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dirty="0"/>
              <a:t>GIT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SVN</a:t>
            </a:r>
            <a:r>
              <a:rPr lang="zh-CN" altLang="en-US" sz="2400" dirty="0" smtClean="0"/>
              <a:t>的区别</a:t>
            </a:r>
            <a:r>
              <a:rPr lang="zh-CN" altLang="en-US" sz="2400" dirty="0"/>
              <a:t>，SVN是集中式的版本控制系统,版本库是集中存放在中央服务器的，必须有网络才能工作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GIT</a:t>
            </a:r>
            <a:r>
              <a:rPr lang="zh-CN" altLang="en-US" sz="2400" dirty="0" smtClean="0"/>
              <a:t>是分布式的版本控制系统,分布式版本控制系统没有“中央服务器”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不需要网络就能工作。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lIns="90000" tIns="46800" rIns="90000" bIns="46800"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起步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629920" y="1744980"/>
            <a:ext cx="7343140" cy="3811905"/>
          </a:xfrm>
        </p:spPr>
        <p:txBody>
          <a:bodyPr lIns="90000" tIns="46800" rIns="90000" bIns="46800"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dirty="0"/>
              <a:t>Git</a:t>
            </a:r>
            <a:r>
              <a:rPr lang="zh-CN" altLang="en-US" sz="2400" dirty="0"/>
              <a:t>安装，</a:t>
            </a:r>
            <a:r>
              <a:rPr lang="en-US" altLang="zh-CN" sz="2400" dirty="0" err="1"/>
              <a:t>Git</a:t>
            </a:r>
            <a:r>
              <a:rPr lang="zh-CN" altLang="en-US" sz="2400" dirty="0" smtClean="0"/>
              <a:t>工具，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命令，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配置</a:t>
            </a:r>
            <a:endParaRPr lang="en-US" altLang="zh-CN" sz="2400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创建版本库</a:t>
            </a:r>
            <a:endParaRPr lang="zh-CN" altLang="en-US" sz="2400" dirty="0"/>
          </a:p>
          <a:p>
            <a:pPr>
              <a:buFont typeface="Arial" panose="020B0604020202020204" pitchFamily="34" charset="0"/>
            </a:pPr>
            <a:endParaRPr lang="zh-CN" altLang="en-US" sz="2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dirty="0"/>
              <a:t>Git</a:t>
            </a:r>
            <a:r>
              <a:rPr lang="zh-CN" altLang="en-US" sz="2400" dirty="0"/>
              <a:t>配置文件的使用</a:t>
            </a:r>
          </a:p>
          <a:p>
            <a:pPr>
              <a:buFont typeface="Arial" panose="020B0604020202020204" pitchFamily="34" charset="0"/>
            </a:pPr>
            <a:endParaRPr lang="zh-CN" altLang="en-US" sz="2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dirty="0"/>
              <a:t>Git</a:t>
            </a:r>
            <a:r>
              <a:rPr lang="zh-CN" altLang="en-US" sz="2400" dirty="0"/>
              <a:t>文件的三种状态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lIns="90000" tIns="46800" rIns="90000" bIns="46800"/>
          <a:lstStyle/>
          <a:p>
            <a:r>
              <a:rPr lang="en-US" altLang="zh-CN" dirty="0"/>
              <a:t>GIT</a:t>
            </a:r>
            <a:r>
              <a:rPr lang="zh-CN" altLang="en-US" dirty="0" smtClean="0"/>
              <a:t>概念及构</a:t>
            </a:r>
            <a:r>
              <a:rPr lang="zh-CN" altLang="en-US" dirty="0"/>
              <a:t>成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629920" y="1744980"/>
            <a:ext cx="7343140" cy="3811905"/>
          </a:xfrm>
        </p:spPr>
        <p:txBody>
          <a:bodyPr lIns="90000" tIns="46800" rIns="90000" bIns="46800">
            <a:normAutofit lnSpcReduction="10000"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涉及概念：</a:t>
            </a:r>
            <a:r>
              <a:rPr lang="zh-CN" altLang="en-US" sz="2400" dirty="0"/>
              <a:t>版本库</a:t>
            </a:r>
            <a:r>
              <a:rPr lang="zh-CN" altLang="en-US" sz="2400" dirty="0" smtClean="0"/>
              <a:t>、对象库、</a:t>
            </a:r>
            <a:r>
              <a:rPr lang="zh-CN" altLang="en-US" sz="2400" dirty="0"/>
              <a:t>树、索引</a:t>
            </a:r>
          </a:p>
          <a:p>
            <a:pPr>
              <a:buFont typeface="Arial" panose="020B0604020202020204" pitchFamily="34" charset="0"/>
            </a:pPr>
            <a:endParaRPr lang="zh-CN" alt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dirty="0"/>
              <a:t>Git</a:t>
            </a:r>
            <a:r>
              <a:rPr lang="zh-CN" altLang="en-US" sz="2400" dirty="0"/>
              <a:t>对象库中的对象类型：块、目录树、提交、标签</a:t>
            </a:r>
          </a:p>
          <a:p>
            <a:endParaRPr lang="zh-CN" alt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dirty="0"/>
              <a:t>Git</a:t>
            </a:r>
            <a:r>
              <a:rPr lang="zh-CN" altLang="en-US" sz="2400" dirty="0"/>
              <a:t>索引及</a:t>
            </a:r>
            <a:r>
              <a:rPr lang="en-US" altLang="zh-CN" sz="2400" dirty="0"/>
              <a:t>Git</a:t>
            </a:r>
            <a:r>
              <a:rPr lang="zh-CN" altLang="en-US" sz="2400" dirty="0"/>
              <a:t>创建对象过</a:t>
            </a:r>
            <a:r>
              <a:rPr lang="zh-CN" altLang="en-US" sz="2400" dirty="0" smtClean="0"/>
              <a:t>程</a:t>
            </a:r>
            <a:endParaRPr lang="en-US" altLang="zh-CN" sz="2400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跟踪并管理的是内容的修改，而不是文件</a:t>
            </a:r>
            <a:endParaRPr lang="en-US" altLang="zh-CN" sz="2400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使用安全哈希函数（</a:t>
            </a:r>
            <a:r>
              <a:rPr lang="en-US" altLang="zh-CN" sz="2400" dirty="0" smtClean="0"/>
              <a:t>SHA1</a:t>
            </a:r>
            <a:r>
              <a:rPr lang="zh-CN" altLang="en-US" sz="2400" dirty="0" smtClean="0"/>
              <a:t>）来命名和识别对象</a:t>
            </a:r>
            <a:endParaRPr lang="en-US" altLang="zh-CN" sz="2400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/>
        </p:nvSpPr>
        <p:spPr>
          <a:xfrm>
            <a:off x="630000" y="5752400"/>
            <a:ext cx="78840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30000" y="342107"/>
            <a:ext cx="7884000" cy="774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图解</a:t>
            </a:r>
            <a:r>
              <a:rPr lang="en-US" altLang="zh-CN" sz="32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</a:t>
            </a:r>
            <a:endParaRPr lang="zh-CN" alt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图片 6" descr="4676902520a827e00eea9cb8325887d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52736"/>
            <a:ext cx="7560840" cy="51634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9920" y="711200"/>
            <a:ext cx="4552315" cy="1600200"/>
          </a:xfrm>
        </p:spPr>
        <p:txBody>
          <a:bodyPr lIns="90000" tIns="46800" rIns="90000" bIns="46800"/>
          <a:lstStyle/>
          <a:p>
            <a:r>
              <a:rPr lang="en-US" altLang="zh-CN" dirty="0"/>
              <a:t>GIT</a:t>
            </a:r>
            <a:r>
              <a:rPr lang="zh-CN" altLang="en-US" dirty="0"/>
              <a:t>常用操作及原理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629920" y="1744980"/>
            <a:ext cx="7343140" cy="3811905"/>
          </a:xfrm>
        </p:spPr>
        <p:txBody>
          <a:bodyPr lIns="90000" tIns="46800" rIns="90000" bIns="46800"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常用</a:t>
            </a:r>
            <a:r>
              <a:rPr lang="zh-CN" altLang="en-US" sz="2400" dirty="0"/>
              <a:t>命令：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add 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commit 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checkout</a:t>
            </a:r>
            <a:endParaRPr lang="en-US" altLang="zh-CN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分支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分支是我们开发中一个很</a:t>
            </a:r>
            <a:r>
              <a:rPr lang="zh-CN" altLang="en-US" sz="2400" dirty="0"/>
              <a:t>重要的功能，git鼓励</a:t>
            </a:r>
            <a:r>
              <a:rPr lang="zh-CN" altLang="en-US" sz="2400" dirty="0" smtClean="0"/>
              <a:t>使用分支，并且对分支合并的支持是一流的（</a:t>
            </a:r>
            <a:r>
              <a:rPr lang="zh-CN" altLang="en-US" sz="2400" dirty="0"/>
              <a:t>查看</a:t>
            </a:r>
            <a:r>
              <a:rPr lang="zh-CN" altLang="en-US" sz="2400" dirty="0" smtClean="0"/>
              <a:t>、创建、删除</a:t>
            </a:r>
            <a:r>
              <a:rPr lang="zh-CN" altLang="en-US" sz="2400" dirty="0"/>
              <a:t>、合并、</a:t>
            </a:r>
            <a:r>
              <a:rPr lang="zh-CN" altLang="en-US" sz="2400" dirty="0" smtClean="0"/>
              <a:t>解决冲突）</a:t>
            </a:r>
            <a:r>
              <a:rPr lang="zh-CN" altLang="en-US" sz="2400" dirty="0"/>
              <a:t>。</a:t>
            </a:r>
          </a:p>
          <a:p>
            <a:endParaRPr lang="zh-CN" alt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远程以及有关远</a:t>
            </a:r>
            <a:r>
              <a:rPr lang="zh-CN" altLang="en-US" sz="2400" dirty="0"/>
              <a:t>程的操作（</a:t>
            </a:r>
            <a:r>
              <a:rPr lang="en-US" altLang="zh-CN" sz="2400" dirty="0"/>
              <a:t>GiT push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pull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GIT fetch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remote</a:t>
            </a:r>
            <a:r>
              <a:rPr lang="zh-CN" altLang="en-US" sz="2400" dirty="0" smtClean="0"/>
              <a:t>等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9920" y="711200"/>
            <a:ext cx="4552315" cy="1600200"/>
          </a:xfrm>
        </p:spPr>
        <p:txBody>
          <a:bodyPr lIns="90000" tIns="46800" rIns="90000" bIns="46800"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实</a:t>
            </a:r>
            <a:r>
              <a:rPr lang="zh-CN" altLang="en-US" dirty="0"/>
              <a:t>用的命令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629920" y="1744980"/>
            <a:ext cx="7343140" cy="3811905"/>
          </a:xfrm>
        </p:spPr>
        <p:txBody>
          <a:bodyPr lIns="90000" tIns="46800" rIns="90000" bIns="46800">
            <a:normAutofit fontScale="92500" lnSpcReduction="10000"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dirty="0"/>
              <a:t>Git diff </a:t>
            </a:r>
            <a:r>
              <a:rPr lang="zh-CN" altLang="en-US" sz="2400" dirty="0" smtClean="0"/>
              <a:t>：比较区别（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diff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diff HEAD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diff </a:t>
            </a:r>
            <a:r>
              <a:rPr lang="mr-IN" altLang="zh-CN" sz="2400" dirty="0" smtClean="0"/>
              <a:t>–</a:t>
            </a:r>
            <a:r>
              <a:rPr lang="en-US" altLang="zh-CN" sz="2400" dirty="0" smtClean="0"/>
              <a:t>cached</a:t>
            </a:r>
            <a:r>
              <a:rPr lang="zh-CN" altLang="zh-CN" sz="2400" dirty="0" smtClean="0"/>
              <a:t>、</a:t>
            </a:r>
            <a:r>
              <a:rPr lang="en-US" altLang="zh-CN" sz="2400" dirty="0" err="1" smtClean="0"/>
              <a:t>Gi</a:t>
            </a:r>
            <a:r>
              <a:rPr lang="zh-CN" altLang="zh-CN" sz="2400" dirty="0" smtClean="0"/>
              <a:t>t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diff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HEAD^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HEAD</a:t>
            </a:r>
            <a:r>
              <a:rPr lang="zh-CN" altLang="en-US" sz="2400" dirty="0" smtClean="0"/>
              <a:t> ）</a:t>
            </a:r>
            <a:endParaRPr lang="zh-CN" alt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dirty="0"/>
              <a:t>Git stash</a:t>
            </a:r>
            <a:r>
              <a:rPr lang="zh-CN" altLang="en-US" sz="2400" dirty="0" smtClean="0"/>
              <a:t>：暂存（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stash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stash pop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stash apply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stash drop</a:t>
            </a:r>
            <a:r>
              <a:rPr lang="zh-CN" altLang="en-US" sz="2400" dirty="0" smtClean="0"/>
              <a:t>）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reset /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revert /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checkout </a:t>
            </a:r>
            <a:r>
              <a:rPr lang="zh-CN" altLang="en-US" sz="2400" dirty="0" smtClean="0"/>
              <a:t>：回退和撤销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zh-CN" altLang="en-US" sz="2400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rm</a:t>
            </a:r>
            <a:r>
              <a:rPr lang="en-US" altLang="zh-CN" sz="2400" dirty="0" smtClean="0"/>
              <a:t> /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：删除、重命名文</a:t>
            </a:r>
            <a:r>
              <a:rPr lang="zh-CN" altLang="en-US" sz="2400" dirty="0"/>
              <a:t>件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remote prune origin </a:t>
            </a:r>
            <a:r>
              <a:rPr lang="zh-CN" altLang="en-US" sz="2400" dirty="0" smtClean="0"/>
              <a:t>：和远程分支同步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46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676"/>
  <p:tag name="KSO_WM_TAG_VERSION" val="1.0"/>
  <p:tag name="KSO_WM_SLIDE_ID" val="basetag20164676_5"/>
  <p:tag name="KSO_WM_SLIDE_INDEX" val="5"/>
  <p:tag name="KSO_WM_SLIDE_ITEM_CNT" val="0"/>
  <p:tag name="KSO_WM_SLIDE_TYPE" val="text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676"/>
  <p:tag name="KSO_WM_TAG_VERSION" val="1.0"/>
  <p:tag name="KSO_WM_SLIDE_ID" val="basetag20164676_4"/>
  <p:tag name="KSO_WM_SLIDE_INDEX" val="4"/>
  <p:tag name="KSO_WM_SLIDE_ITEM_CNT" val="0"/>
  <p:tag name="KSO_WM_SLIDE_TYPE" val="text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676"/>
  <p:tag name="KSO_WM_TAG_VERSION" val="1.0"/>
  <p:tag name="KSO_WM_SLIDE_ID" val="basetag20164676_4"/>
  <p:tag name="KSO_WM_SLIDE_INDEX" val="4"/>
  <p:tag name="KSO_WM_SLIDE_ITEM_CNT" val="0"/>
  <p:tag name="KSO_WM_SLIDE_TYPE" val="text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676"/>
  <p:tag name="KSO_WM_TAG_VERSION" val="1.0"/>
  <p:tag name="KSO_WM_SLIDE_ID" val="basetag20164676_34"/>
  <p:tag name="KSO_WM_SLIDE_INDEX" val="34"/>
  <p:tag name="KSO_WM_SLIDE_ITEM_CNT" val="0"/>
  <p:tag name="KSO_WM_SLIDE_TYPE" val="endPag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46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7025"/>
  <p:tag name="KSO_WM_TAG_VERSION" val="1.0"/>
  <p:tag name="KSO_WM_TEMPLATE_THUMBS_INDEX" val="1、2、5、6、7、9、12、13、17、20、24、29、34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676"/>
  <p:tag name="KSO_WM_TAG_VERSION" val="1.0"/>
  <p:tag name="KSO_WM_SLIDE_ID" val="basetag20164676_1"/>
  <p:tag name="KSO_WM_SLIDE_INDEX" val="1"/>
  <p:tag name="KSO_WM_SLIDE_ITEM_CNT" val="0"/>
  <p:tag name="KSO_WM_SLIDE_TYPE" val="title"/>
  <p:tag name="KSO_WM_TEMPLATE_THUMBS_INDEX" val="1、2、5、6、7、9、12、13、17、20、24、29、34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676"/>
  <p:tag name="KSO_WM_TAG_VERSION" val="1.0"/>
  <p:tag name="KSO_WM_SLIDE_ID" val="basetag20164676_2"/>
  <p:tag name="KSO_WM_SLIDE_INDEX" val="2"/>
  <p:tag name="KSO_WM_SLIDE_ITEM_CNT" val="0"/>
  <p:tag name="KSO_WM_SLIDE_TYPE" val="text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676"/>
  <p:tag name="KSO_WM_TAG_VERSION" val="1.0"/>
  <p:tag name="KSO_WM_SLIDE_ID" val="basetag20164676_6"/>
  <p:tag name="KSO_WM_SLIDE_INDEX" val="6"/>
  <p:tag name="KSO_WM_SLIDE_ITEM_CNT" val="0"/>
  <p:tag name="KSO_WM_SLIDE_TYPE" val="contents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676"/>
  <p:tag name="KSO_WM_TAG_VERSION" val="1.0"/>
  <p:tag name="KSO_WM_SLIDE_ID" val="basetag20164676_4"/>
  <p:tag name="KSO_WM_SLIDE_INDEX" val="4"/>
  <p:tag name="KSO_WM_SLIDE_ITEM_CNT" val="0"/>
  <p:tag name="KSO_WM_SLIDE_TYPE" val="text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676"/>
  <p:tag name="KSO_WM_TAG_VERSION" val="1.0"/>
  <p:tag name="KSO_WM_SLIDE_ID" val="basetag20164676_4"/>
  <p:tag name="KSO_WM_SLIDE_INDEX" val="4"/>
  <p:tag name="KSO_WM_SLIDE_ITEM_CNT" val="0"/>
  <p:tag name="KSO_WM_SLIDE_TYPE" val="text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4676"/>
  <p:tag name="KSO_WM_TAG_VERSION" val="1.0"/>
  <p:tag name="KSO_WM_SLIDE_ID" val="basetag20164676_4"/>
  <p:tag name="KSO_WM_SLIDE_INDEX" val="4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346</Words>
  <Application>Microsoft Macintosh PowerPoint</Application>
  <PresentationFormat>全屏显示(4:3)</PresentationFormat>
  <Paragraphs>65</Paragraphs>
  <Slides>10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自定义设计方案</vt:lpstr>
      <vt:lpstr>PowerPoint 演示文稿</vt:lpstr>
      <vt:lpstr>前言</vt:lpstr>
      <vt:lpstr>PowerPoint 演示文稿</vt:lpstr>
      <vt:lpstr>初识GIT</vt:lpstr>
      <vt:lpstr>GIT起步</vt:lpstr>
      <vt:lpstr>GIT概念及构成</vt:lpstr>
      <vt:lpstr>PowerPoint 演示文稿</vt:lpstr>
      <vt:lpstr>GIT常用操作及原理</vt:lpstr>
      <vt:lpstr>GIT实用的命令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航 朱</cp:lastModifiedBy>
  <cp:revision>17</cp:revision>
  <dcterms:created xsi:type="dcterms:W3CDTF">2017-10-12T16:35:15Z</dcterms:created>
  <dcterms:modified xsi:type="dcterms:W3CDTF">2017-10-13T05:09:50Z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