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64" r:id="rId3"/>
    <p:sldId id="265" r:id="rId4"/>
    <p:sldId id="266" r:id="rId5"/>
    <p:sldId id="293" r:id="rId6"/>
    <p:sldId id="296" r:id="rId7"/>
    <p:sldId id="287" r:id="rId8"/>
    <p:sldId id="256" r:id="rId9"/>
    <p:sldId id="295" r:id="rId10"/>
    <p:sldId id="29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1878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huji.ac.il/~shais/UnderstandingMachineLearning/understanding-machine-learning-theory-algorithm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www-bcf.usc.edu/~gareth/ISL/ISLR%20Seventh%20Printing.pdf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SIMPLE LINEAR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4633" y="428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ADDITIONAL READING MATERIAL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0138" y="1157949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 smtClean="0"/>
              <a:t>Additional Resources, Page #124: </a:t>
            </a:r>
            <a:r>
              <a:rPr lang="en-CA" sz="2000" dirty="0" smtClean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57" y="2540875"/>
            <a:ext cx="2320422" cy="328448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205538" y="1157949"/>
            <a:ext cx="4862512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/>
              <a:t>Additional Resources, Page #62: </a:t>
            </a:r>
            <a:endParaRPr lang="en-CA" sz="2000" dirty="0" smtClean="0"/>
          </a:p>
          <a:p>
            <a:pPr marL="0" indent="0" algn="just">
              <a:buNone/>
            </a:pPr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801" y="2538082"/>
            <a:ext cx="2217099" cy="3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In simple linear regression, we predict the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simple? Because it examines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Why linear? when the independent variable increases (or decreases), the dependent variable increases (or decreases) in a linear fashion.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Slide Number Placeholder 4"/>
          <p:cNvSpPr txBox="1">
            <a:spLocks/>
          </p:cNvSpPr>
          <p:nvPr/>
        </p:nvSpPr>
        <p:spPr>
          <a:xfrm>
            <a:off x="8910783" y="552911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33829" y="5602551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847354" y="3050978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8233" y="44136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19925" y="41106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280858" y="449099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710901" y="35651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393783" y="27331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5450482" y="323661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5592581" y="374281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87339" y="402590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6190060" y="324309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3538233" y="5656414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66352" y="402983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885282" y="3135368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Image result for ice cream st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28" y="3382936"/>
            <a:ext cx="1873904" cy="18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696" y="2724277"/>
            <a:ext cx="1891807" cy="3258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898852" y="6232106"/>
            <a:ext cx="34828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 smtClean="0"/>
              <a:t>Source: </a:t>
            </a:r>
            <a:r>
              <a:rPr lang="en-CA" sz="1100" dirty="0" smtClean="0"/>
              <a:t>https</a:t>
            </a:r>
            <a:r>
              <a:rPr lang="en-CA" sz="1100" dirty="0"/>
              <a:t>://www.goodfreephotos.com/vector-images/ice-cream-stand-vector-clipart.png.php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SOME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Goal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to obtain a relationship (model) between outside air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temperature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and ice cream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sales revenue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1409700" y="1573394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03" y="2886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V="1">
            <a:off x="1618684" y="5479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595250" y="2565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323088" y="4290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804780" y="3987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065713" y="4367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953863" y="2848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3495756" y="3441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3495757" y="2955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4235337" y="3113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377436" y="3619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/>
          <p:cNvSpPr/>
          <p:nvPr/>
        </p:nvSpPr>
        <p:spPr>
          <a:xfrm>
            <a:off x="4974914" y="2529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/>
          <p:cNvSpPr/>
          <p:nvPr/>
        </p:nvSpPr>
        <p:spPr>
          <a:xfrm>
            <a:off x="3933240" y="4020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/>
          <p:cNvSpPr/>
          <p:nvPr/>
        </p:nvSpPr>
        <p:spPr>
          <a:xfrm>
            <a:off x="5525704" y="2347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/>
          <p:cNvSpPr/>
          <p:nvPr/>
        </p:nvSpPr>
        <p:spPr>
          <a:xfrm>
            <a:off x="4974915" y="3119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377436" y="5558305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422575" y="2569280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1670137" y="2497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5633985" y="3696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60796" y="4706980"/>
            <a:ext cx="216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REVENUE ($)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84" name="Curved Connector 83"/>
          <p:cNvCxnSpPr/>
          <p:nvPr/>
        </p:nvCxnSpPr>
        <p:spPr>
          <a:xfrm rot="5400000" flipH="1" flipV="1">
            <a:off x="8024318" y="3586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97171" y="4736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INDEPENDENT VARIABLE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TEMPERATURE (</a:t>
            </a:r>
            <a:r>
              <a:rPr lang="en-CA" sz="1600" b="1" dirty="0" err="1" smtClean="0">
                <a:solidFill>
                  <a:srgbClr val="FF0000"/>
                </a:solidFill>
              </a:rPr>
              <a:t>DegC</a:t>
            </a:r>
            <a:r>
              <a:rPr lang="en-CA" sz="1600" b="1" dirty="0" smtClean="0">
                <a:solidFill>
                  <a:srgbClr val="FF0000"/>
                </a:solidFill>
              </a:rPr>
              <a:t>)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277100" y="2886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ounded Rectangle 86"/>
          <p:cNvSpPr/>
          <p:nvPr/>
        </p:nvSpPr>
        <p:spPr>
          <a:xfrm>
            <a:off x="8101280" y="2886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969734" y="362456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$20 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37214" y="55073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+10 </a:t>
            </a:r>
            <a:r>
              <a:rPr lang="en-CA" sz="2400" b="1" dirty="0" err="1" smtClean="0">
                <a:solidFill>
                  <a:srgbClr val="FF0000"/>
                </a:solidFill>
              </a:rPr>
              <a:t>degC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3237723" y="4100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49964" y="3546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649342" y="4115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649342" y="3580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237723" y="3550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276015" y="5472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37612" y="3580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flipV="1">
            <a:off x="8572500" y="2096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flipV="1">
            <a:off x="7581900" y="2029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847371" y="1867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MODEL! (GOAL)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  <p:bldP spid="85" grpId="0"/>
      <p:bldP spid="86" grpId="0" animBg="1"/>
      <p:bldP spid="87" grpId="0" animBg="1"/>
      <p:bldP spid="88" grpId="0"/>
      <p:bldP spid="89" grpId="0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</a:t>
            </a:r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m and b are obtained, you have obtained a simple linear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any Revenue (dollars) based on the outside air Temperature.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824" y="2493341"/>
            <a:ext cx="6244711" cy="353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18" y="3197112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321883" y="4785259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67" y="4816631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1" y="5540683"/>
                <a:ext cx="60785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VARIABLE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8" grpId="0"/>
      <p:bldP spid="72" grpId="0" animBg="1"/>
      <p:bldP spid="73" grpId="0"/>
      <p:bldP spid="74" grpId="0"/>
      <p:bldP spid="71" grpId="0" animBg="1"/>
      <p:bldP spid="6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QUIZ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Match the equations to the figures: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=15−10∗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54" y="1420861"/>
                <a:ext cx="25121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275784" y="5352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303283" y="1905000"/>
            <a:ext cx="3159" cy="34953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51458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461880" y="3860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005344" y="49361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3152856" y="3314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492683" y="247712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892437" y="2986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4034536" y="3492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906164" y="42814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4632015" y="2992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5" y="5352239"/>
                <a:ext cx="431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8522" y="3503091"/>
                <a:ext cx="43794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>
            <a:stCxn id="32" idx="0"/>
          </p:cNvCxnSpPr>
          <p:nvPr/>
        </p:nvCxnSpPr>
        <p:spPr>
          <a:xfrm flipH="1">
            <a:off x="1310107" y="2992784"/>
            <a:ext cx="3464008" cy="236649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29" y="1388506"/>
                <a:ext cx="14886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6432546" y="5297143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38165" y="1905000"/>
            <a:ext cx="25039" cy="344024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58922" y="447617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9293160" y="39813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9914482" y="375105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9177970" y="34214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7462628" y="22681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6902264" y="20796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50242" y="26256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8200839" y="29781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582635" y="387025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7441800" y="294123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8616820" y="32714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8042832" y="34509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264" y="5359275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7113" y="3409636"/>
                <a:ext cx="437940" cy="461665"/>
              </a:xfrm>
              <a:prstGeom prst="rect">
                <a:avLst/>
              </a:prstGeom>
              <a:blipFill rotWithShape="0">
                <a:blip r:embed="rId8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 flipV="1">
            <a:off x="6463205" y="2268154"/>
            <a:ext cx="4433395" cy="283575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4633" y="428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ADDITIONAL READING MATERIAL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00138" y="1157949"/>
            <a:ext cx="5105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000" dirty="0" smtClean="0"/>
              <a:t>Additional Resources, Page #123: </a:t>
            </a:r>
            <a:r>
              <a:rPr lang="en-CA" sz="2000" dirty="0" smtClean="0">
                <a:hlinkClick r:id="rId3"/>
              </a:rPr>
              <a:t>http://www.cs.huji.ac.il/~shais/UnderstandingMachineLearning/understanding-machine-learning-theory-algorithms.pdf</a:t>
            </a:r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 smtClean="0"/>
          </a:p>
          <a:p>
            <a:pPr algn="l"/>
            <a:endParaRPr lang="en-CA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57" y="2540875"/>
            <a:ext cx="2320422" cy="328448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205538" y="1157949"/>
            <a:ext cx="4862512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/>
              <a:t>Additional Resources, Page #</a:t>
            </a:r>
            <a:r>
              <a:rPr lang="en-CA" sz="2000" dirty="0" smtClean="0"/>
              <a:t>61: </a:t>
            </a:r>
          </a:p>
          <a:p>
            <a:pPr marL="0" indent="0" algn="just">
              <a:buNone/>
            </a:pPr>
            <a:r>
              <a:rPr lang="en-CA" sz="2000" dirty="0" smtClean="0">
                <a:hlinkClick r:id="rId5"/>
              </a:rPr>
              <a:t>http</a:t>
            </a:r>
            <a:r>
              <a:rPr lang="en-CA" sz="2000" dirty="0">
                <a:hlinkClick r:id="rId5"/>
              </a:rPr>
              <a:t>://</a:t>
            </a:r>
            <a:r>
              <a:rPr lang="en-CA" sz="2000" dirty="0" smtClean="0">
                <a:hlinkClick r:id="rId5"/>
              </a:rPr>
              <a:t>www-bcf.usc.edu</a:t>
            </a:r>
            <a:r>
              <a:rPr lang="en-CA" sz="2000" dirty="0">
                <a:hlinkClick r:id="rId5"/>
              </a:rPr>
              <a:t>/~</a:t>
            </a:r>
            <a:r>
              <a:rPr lang="en-CA" sz="2000" dirty="0" smtClean="0">
                <a:hlinkClick r:id="rId5"/>
              </a:rPr>
              <a:t>gareth/ISL/ISLR%20Seventh%20Printing.pdf</a:t>
            </a:r>
            <a:endParaRPr lang="en-CA" sz="2000" dirty="0" smtClean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801" y="2538082"/>
            <a:ext cx="2217099" cy="3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324890" y="1576666"/>
            <a:ext cx="5918103" cy="88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LEAST SQUARES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173046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HOW TO OBTAIN MODEL PARAMETERS? LEAST SUM OF SQUARES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1258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fitting is a way to find the best fit curve or line for a set of points.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sum of the squares of the offsets (residuals) are used to estimate the best fit curve or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Least squares method is used to obtain the coefficients m and b.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45591" y="4418439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58347" y="5949886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134913" y="30360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09813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3486542" y="34205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4512860" y="5088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5378363" y="270918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6588815" y="291460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3555395" y="5523821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TEMPERATURE (</a:t>
            </a:r>
            <a:r>
              <a:rPr lang="en-CA" sz="2400" b="1" dirty="0" err="1" smtClean="0"/>
              <a:t>DegC</a:t>
            </a:r>
            <a:r>
              <a:rPr lang="en-CA" sz="2400" b="1" dirty="0" smtClean="0"/>
              <a:t>)</a:t>
            </a:r>
            <a:endParaRPr lang="en-CA" sz="24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962238" y="3370626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REVENUE($)</a:t>
            </a:r>
            <a:endParaRPr lang="en-CA" sz="2400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209800" y="3298462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 flipV="1">
            <a:off x="9213539" y="4736476"/>
            <a:ext cx="948543" cy="9477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69031" y="5764927"/>
            <a:ext cx="415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MINIMUM (LEAST) SUM OF SQUARES</a:t>
            </a:r>
            <a:endParaRPr lang="en-CA" sz="20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5528192" y="2989444"/>
            <a:ext cx="9368" cy="91062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3104" y="3686384"/>
            <a:ext cx="0" cy="1245176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 smtClean="0"/>
                  <a:t> (actual)</a:t>
                </a:r>
                <a:endParaRPr lang="en-CA" sz="2800" b="1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50" y="2558557"/>
                <a:ext cx="154574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95" t="-24286" r="-12253" b="-5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800" b="1" dirty="0" smtClean="0"/>
                  <a:t>(estimated/fitted)</a:t>
                </a:r>
                <a:endParaRPr lang="en-CA" sz="2800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45" y="4013930"/>
                <a:ext cx="3097964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3944" r="-2362" b="-50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CA" sz="32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3200" b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76" y="3199535"/>
                <a:ext cx="2390719" cy="6615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CA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CA" sz="2800" b="1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170" y="3910745"/>
                <a:ext cx="3135089" cy="1135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5425911" y="2768284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5443008" y="3789435"/>
            <a:ext cx="189104" cy="17517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50" y="3084586"/>
                <a:ext cx="54213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41307" y="173046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SIMPLE LINEAR REGRESSION: TRAINING VS. TESTING DATASET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32952" y="1361327"/>
            <a:ext cx="104061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 set is divided into 75% for training and 25% for testing.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Training set: used for model training.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set: used for testing trained model. Make sure that the testing dataset has never been seen by the trained model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99" y="6386626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9947447">
            <a:off x="5834127" y="3607364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44157">
            <a:off x="5896694" y="4549891"/>
            <a:ext cx="1524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>
            <a:off x="2925569" y="2905124"/>
            <a:ext cx="418011" cy="3095487"/>
          </a:xfrm>
          <a:prstGeom prst="leftBrace">
            <a:avLst>
              <a:gd name="adj1" fmla="val 8569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299225" y="4201203"/>
            <a:ext cx="147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100 SAMPLES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8291" y="324357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75 TRAINING SAMPLES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0669" y="4740391"/>
            <a:ext cx="22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25 TESTING SAMPLES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94" y="2832813"/>
            <a:ext cx="1839125" cy="31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43</cp:revision>
  <dcterms:created xsi:type="dcterms:W3CDTF">2019-05-23T09:27:58Z</dcterms:created>
  <dcterms:modified xsi:type="dcterms:W3CDTF">2019-06-14T21:57:32Z</dcterms:modified>
</cp:coreProperties>
</file>