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412" r:id="rId2"/>
    <p:sldId id="401" r:id="rId3"/>
    <p:sldId id="404" r:id="rId4"/>
    <p:sldId id="408" r:id="rId5"/>
    <p:sldId id="409" r:id="rId6"/>
    <p:sldId id="410" r:id="rId7"/>
    <p:sldId id="411" r:id="rId8"/>
    <p:sldId id="41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4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2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69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00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s://picryl.com/media/google-search-engine-magnifying-glass-computer-communication-00b825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12" Type="http://schemas.openxmlformats.org/officeDocument/2006/relationships/hyperlink" Target="https://www.flickr.com/photos/topgold/8325104250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11" Type="http://schemas.openxmlformats.org/officeDocument/2006/relationships/hyperlink" Target="http://blog.etonic.net/index.php?entry=entry110316-081129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s://pixabay.com/illustrations/flat-recognition-facial-face-woman-3252983/" TargetMode="External"/><Relationship Id="rId10" Type="http://schemas.openxmlformats.org/officeDocument/2006/relationships/hyperlink" Target="https://commons.wikimedia.org/wiki/File:Waymo_self-driving_car_front_view.gk.jp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hyperlink" Target="https://www.flickr.com/photos/iphonedigital/2698877045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neural-network-thought-mind-mental-3816319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5C1B52A-51DB-404A-8E99-A04068EE7437}"/>
              </a:ext>
            </a:extLst>
          </p:cNvPr>
          <p:cNvSpPr/>
          <p:nvPr/>
        </p:nvSpPr>
        <p:spPr>
          <a:xfrm>
            <a:off x="533400" y="990600"/>
            <a:ext cx="59181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 MASTERCLASS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and deep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539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</a:t>
            </a:r>
          </a:p>
        </p:txBody>
      </p:sp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49" y="4220374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066" y="4545214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4102863" y="2801776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22" y="5399228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Waymo self-driving car front view.g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63" y="5399228"/>
            <a:ext cx="166459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53255" y="5633143"/>
            <a:ext cx="57387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00" dirty="0" smtClean="0"/>
              <a:t>Photo Credit: </a:t>
            </a:r>
            <a:r>
              <a:rPr lang="en-CA" sz="900" dirty="0" smtClean="0">
                <a:hlinkClick r:id="rId10"/>
              </a:rPr>
              <a:t>https</a:t>
            </a:r>
            <a:r>
              <a:rPr lang="en-CA" sz="900" dirty="0">
                <a:hlinkClick r:id="rId10"/>
              </a:rPr>
              <a:t>://</a:t>
            </a:r>
            <a:r>
              <a:rPr lang="en-CA" sz="900" dirty="0" smtClean="0">
                <a:hlinkClick r:id="rId10"/>
              </a:rPr>
              <a:t>commons.wikimedia.org/wiki/File:Waymo_self-driving_car_front_view.gk.jpg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 smtClean="0">
                <a:hlinkClick r:id="rId11"/>
              </a:rPr>
              <a:t>http</a:t>
            </a:r>
            <a:r>
              <a:rPr lang="en-CA" sz="900" dirty="0">
                <a:hlinkClick r:id="rId11"/>
              </a:rPr>
              <a:t>://</a:t>
            </a:r>
            <a:r>
              <a:rPr lang="en-CA" sz="900" dirty="0" smtClean="0">
                <a:hlinkClick r:id="rId11"/>
              </a:rPr>
              <a:t>blog.etonic.net/index.php?entry=entry110316-081129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>
                <a:hlinkClick r:id="rId12"/>
              </a:rPr>
              <a:t>https://</a:t>
            </a:r>
            <a:r>
              <a:rPr lang="en-CA" sz="900" dirty="0" smtClean="0">
                <a:hlinkClick r:id="rId12"/>
              </a:rPr>
              <a:t>www.flickr.com/photos/topgold/8325104250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>
                <a:hlinkClick r:id="rId13"/>
              </a:rPr>
              <a:t>https://</a:t>
            </a:r>
            <a:r>
              <a:rPr lang="en-CA" sz="900" dirty="0" smtClean="0">
                <a:hlinkClick r:id="rId13"/>
              </a:rPr>
              <a:t>picryl.com/media/google-search-engine-magnifying-glass-computer-communication-00b825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>
                <a:hlinkClick r:id="rId14"/>
              </a:rPr>
              <a:t>https://</a:t>
            </a:r>
            <a:r>
              <a:rPr lang="en-CA" sz="900" dirty="0" smtClean="0">
                <a:hlinkClick r:id="rId14"/>
              </a:rPr>
              <a:t>www.flickr.com/photos/iphonedigital/26988770454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>
                <a:hlinkClick r:id="rId15"/>
              </a:rPr>
              <a:t>https://pixabay.com/illustrations/flat-recognition-facial-face-woman-3252983</a:t>
            </a:r>
            <a:r>
              <a:rPr lang="en-CA" sz="900" dirty="0" smtClean="0">
                <a:hlinkClick r:id="rId15"/>
              </a:rPr>
              <a:t>/</a:t>
            </a:r>
            <a:endParaRPr lang="en-CA" sz="900" dirty="0" smtClean="0"/>
          </a:p>
          <a:p>
            <a:endParaRPr lang="en-CA" sz="900" dirty="0" smtClean="0"/>
          </a:p>
          <a:p>
            <a:endParaRPr lang="en-CA" sz="900" dirty="0" smtClean="0"/>
          </a:p>
          <a:p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ARTIFICIAL INTELLIGENCE Vs. MACHINE LEARNING Vs. DEEP </a:t>
            </a: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447800"/>
            <a:ext cx="5029200" cy="51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1. ARTIFICIAL INTELLIGENCE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648" y="1905000"/>
            <a:ext cx="10121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Science that empowers computers to mimic human intelligence such as decision making, text processing, and visual perception. </a:t>
            </a: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AI </a:t>
            </a:r>
            <a:r>
              <a:rPr lang="en-CA" sz="2400" dirty="0"/>
              <a:t>is a broader field (i.e.: the big umbrella) that contains several subfield such as machine learning, robotics, and computer vision. </a:t>
            </a:r>
          </a:p>
        </p:txBody>
      </p:sp>
    </p:spTree>
    <p:extLst>
      <p:ext uri="{BB962C8B-B14F-4D97-AF65-F5344CB8AC3E}">
        <p14:creationId xmlns:p14="http://schemas.microsoft.com/office/powerpoint/2010/main" val="3586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2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. MACHINE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648" y="1905000"/>
            <a:ext cx="10502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Machine </a:t>
            </a:r>
            <a:r>
              <a:rPr lang="en-CA" sz="2400" dirty="0"/>
              <a:t>Learning is a subfield of Artificial Intelligence that enables machines to improve </a:t>
            </a:r>
            <a:r>
              <a:rPr lang="en-CA" sz="2400" dirty="0" smtClean="0"/>
              <a:t>at a </a:t>
            </a:r>
            <a:r>
              <a:rPr lang="en-CA" sz="2400" dirty="0"/>
              <a:t>given task with experience. </a:t>
            </a: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It </a:t>
            </a:r>
            <a:r>
              <a:rPr lang="en-CA" sz="2400" dirty="0"/>
              <a:t>is important to note that all machine learning techniques </a:t>
            </a:r>
            <a:r>
              <a:rPr lang="en-CA" sz="2400" dirty="0" smtClean="0"/>
              <a:t>are classified </a:t>
            </a:r>
            <a:r>
              <a:rPr lang="en-CA" sz="2400" dirty="0"/>
              <a:t>as Artificial Intelligence ones. However, not all Artificial Intelligence could count </a:t>
            </a:r>
            <a:r>
              <a:rPr lang="en-CA" sz="2400" dirty="0" smtClean="0"/>
              <a:t>as Machine </a:t>
            </a:r>
            <a:r>
              <a:rPr lang="en-CA" sz="2400" dirty="0"/>
              <a:t>Learning since some basic Rule-based engines could be classified as AI but they </a:t>
            </a:r>
            <a:r>
              <a:rPr lang="en-CA" sz="2400" dirty="0" smtClean="0"/>
              <a:t>do not </a:t>
            </a:r>
            <a:r>
              <a:rPr lang="en-CA" sz="2400" dirty="0"/>
              <a:t>learn from experience therefore they do not belong to the machine learning </a:t>
            </a:r>
            <a:r>
              <a:rPr lang="en-CA" sz="2400" dirty="0" smtClean="0"/>
              <a:t>category.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951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3. 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648" y="1524000"/>
            <a:ext cx="52468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Deep </a:t>
            </a:r>
            <a:r>
              <a:rPr lang="en-CA" sz="2400" dirty="0"/>
              <a:t>Learning is a specialized field of Machine Learning that relies on training of </a:t>
            </a:r>
            <a:r>
              <a:rPr lang="en-CA" sz="2400" dirty="0" smtClean="0"/>
              <a:t>Deep Artificial </a:t>
            </a:r>
            <a:r>
              <a:rPr lang="en-CA" sz="2400" dirty="0"/>
              <a:t>Neural Networks (ANNs) </a:t>
            </a:r>
            <a:r>
              <a:rPr lang="en-CA" sz="2400" dirty="0" smtClean="0"/>
              <a:t>using </a:t>
            </a:r>
            <a:r>
              <a:rPr lang="en-CA" sz="2400" dirty="0"/>
              <a:t>large dataset such as </a:t>
            </a:r>
            <a:r>
              <a:rPr lang="en-CA" sz="2400" dirty="0" smtClean="0"/>
              <a:t>images.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ANNs are information </a:t>
            </a:r>
            <a:r>
              <a:rPr lang="en-CA" sz="2400" dirty="0"/>
              <a:t>processing models inspired by the human </a:t>
            </a:r>
            <a:r>
              <a:rPr lang="en-CA" sz="2400" dirty="0" smtClean="0"/>
              <a:t>brain.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The </a:t>
            </a:r>
            <a:r>
              <a:rPr lang="en-CA" sz="2400" dirty="0"/>
              <a:t>human brain consists </a:t>
            </a:r>
            <a:r>
              <a:rPr lang="en-CA" sz="2400" dirty="0" smtClean="0"/>
              <a:t>of billions </a:t>
            </a:r>
            <a:r>
              <a:rPr lang="en-CA" sz="2400" dirty="0"/>
              <a:t>of neurons that communicate to each other using electrical and chemical signals </a:t>
            </a:r>
            <a:r>
              <a:rPr lang="en-CA" sz="2400" dirty="0" smtClean="0"/>
              <a:t>and enable </a:t>
            </a:r>
            <a:r>
              <a:rPr lang="en-CA" sz="2400" dirty="0"/>
              <a:t>humans to see, feel, and make decision. </a:t>
            </a:r>
            <a:endParaRPr lang="en-CA" sz="2400" dirty="0" smtClean="0"/>
          </a:p>
        </p:txBody>
      </p:sp>
      <p:pic>
        <p:nvPicPr>
          <p:cNvPr id="4" name="Picture 2" descr="Image result for deep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15" y="1469121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/>
          <p:cNvSpPr/>
          <p:nvPr/>
        </p:nvSpPr>
        <p:spPr>
          <a:xfrm>
            <a:off x="6495873" y="1469121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eft Brace 5"/>
          <p:cNvSpPr/>
          <p:nvPr/>
        </p:nvSpPr>
        <p:spPr>
          <a:xfrm rot="10800000">
            <a:off x="10465782" y="1524000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574352" y="5786705"/>
            <a:ext cx="4059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>
                <a:hlinkClick r:id="rId4"/>
              </a:rPr>
              <a:t>https</a:t>
            </a:r>
            <a:r>
              <a:rPr lang="en-CA" sz="1400" dirty="0">
                <a:hlinkClick r:id="rId4"/>
              </a:rPr>
              <a:t>://pixabay.com/en/neural-network-thought-mind-mental-3816319</a:t>
            </a:r>
            <a:r>
              <a:rPr lang="en-CA" sz="1400" dirty="0" smtClean="0">
                <a:hlinkClick r:id="rId4"/>
              </a:rPr>
              <a:t>/</a:t>
            </a:r>
            <a:endParaRPr lang="en-CA" sz="1400" dirty="0" smtClean="0"/>
          </a:p>
          <a:p>
            <a:endParaRPr lang="en-CA" sz="1400" dirty="0"/>
          </a:p>
        </p:txBody>
      </p:sp>
      <p:sp>
        <p:nvSpPr>
          <p:cNvPr id="9" name="Rectangle 8"/>
          <p:cNvSpPr/>
          <p:nvPr/>
        </p:nvSpPr>
        <p:spPr>
          <a:xfrm>
            <a:off x="5232359" y="3102877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01082" y="3138375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843" y="5283181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74352" y="4865896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278043"/>
            <a:ext cx="5895975" cy="32608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MACHINE VS. 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4866" y="1524000"/>
            <a:ext cx="1118713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2000" dirty="0"/>
              <a:t>What differentiates deep learning from machine learning techniques is in their ability to extract features automatically: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2000" dirty="0"/>
              <a:t>Machine learning Process: (1) </a:t>
            </a:r>
            <a:r>
              <a:rPr lang="en-CA" sz="2000" dirty="0" smtClean="0"/>
              <a:t>select </a:t>
            </a:r>
            <a:r>
              <a:rPr lang="en-CA" sz="2000" dirty="0"/>
              <a:t>the model to train, (2) manually </a:t>
            </a:r>
            <a:r>
              <a:rPr lang="en-CA" sz="2000" dirty="0" smtClean="0"/>
              <a:t>perform </a:t>
            </a:r>
            <a:r>
              <a:rPr lang="en-CA" sz="2000" dirty="0"/>
              <a:t>feature extraction.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CA" sz="2000" dirty="0"/>
              <a:t>Deep Learning Process: (1) Select the architecture of the network, (2) features are automatically extracted by feeding in the training data (such as images) along with the target class (label).</a:t>
            </a:r>
          </a:p>
        </p:txBody>
      </p:sp>
    </p:spTree>
    <p:extLst>
      <p:ext uri="{BB962C8B-B14F-4D97-AF65-F5344CB8AC3E}">
        <p14:creationId xmlns:p14="http://schemas.microsoft.com/office/powerpoint/2010/main" val="33534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</TotalTime>
  <Words>525</Words>
  <Application>Microsoft Office PowerPoint</Application>
  <PresentationFormat>Widescreen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Montserrat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426</cp:revision>
  <cp:lastPrinted>2015-02-18T03:35:51Z</cp:lastPrinted>
  <dcterms:created xsi:type="dcterms:W3CDTF">2006-08-16T00:00:00Z</dcterms:created>
  <dcterms:modified xsi:type="dcterms:W3CDTF">2019-06-18T00:21:22Z</dcterms:modified>
</cp:coreProperties>
</file>