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6" r:id="rId2"/>
    <p:sldId id="296" r:id="rId3"/>
    <p:sldId id="264" r:id="rId4"/>
    <p:sldId id="287" r:id="rId5"/>
    <p:sldId id="288" r:id="rId6"/>
    <p:sldId id="289" r:id="rId7"/>
    <p:sldId id="290" r:id="rId8"/>
    <p:sldId id="292" r:id="rId9"/>
    <p:sldId id="291" r:id="rId10"/>
    <p:sldId id="293" r:id="rId11"/>
    <p:sldId id="294" r:id="rId12"/>
    <p:sldId id="295"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5938"/>
    <a:srgbClr val="F5EA5A"/>
    <a:srgbClr val="00B9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34" autoAdjust="0"/>
    <p:restoredTop sz="94660"/>
  </p:normalViewPr>
  <p:slideViewPr>
    <p:cSldViewPr snapToGrid="0">
      <p:cViewPr>
        <p:scale>
          <a:sx n="75" d="100"/>
          <a:sy n="75" d="100"/>
        </p:scale>
        <p:origin x="1818" y="9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C7F418-D31A-43EE-A0C4-DE0D40923F98}" type="datetimeFigureOut">
              <a:rPr lang="en-CA" smtClean="0"/>
              <a:t>2019-06-14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7A79B-AE40-4F3A-AC33-553894F26878}" type="slidenum">
              <a:rPr lang="en-CA" smtClean="0"/>
              <a:t>‹#›</a:t>
            </a:fld>
            <a:endParaRPr lang="en-CA"/>
          </a:p>
        </p:txBody>
      </p:sp>
    </p:spTree>
    <p:extLst>
      <p:ext uri="{BB962C8B-B14F-4D97-AF65-F5344CB8AC3E}">
        <p14:creationId xmlns:p14="http://schemas.microsoft.com/office/powerpoint/2010/main" val="3601222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70CF9D4-6142-441F-9CC7-B111E5F3C8F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xmlns="" id="{A8BD84C9-C47B-4688-9E12-08B97B78C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xmlns="" id="{83306C19-EDB8-45AC-A06D-1C6E7A4688A4}"/>
              </a:ext>
            </a:extLst>
          </p:cNvPr>
          <p:cNvSpPr>
            <a:spLocks noGrp="1"/>
          </p:cNvSpPr>
          <p:nvPr>
            <p:ph type="dt" sz="half" idx="10"/>
          </p:nvPr>
        </p:nvSpPr>
        <p:spPr/>
        <p:txBody>
          <a:bodyPr/>
          <a:lstStyle/>
          <a:p>
            <a:fld id="{8E7E9FA1-3201-4CFE-B59E-2CC3904A385B}" type="datetimeFigureOut">
              <a:rPr lang="ru-RU" smtClean="0"/>
              <a:t>14.06.2019</a:t>
            </a:fld>
            <a:endParaRPr lang="ru-RU"/>
          </a:p>
        </p:txBody>
      </p:sp>
      <p:sp>
        <p:nvSpPr>
          <p:cNvPr id="5" name="Нижний колонтитул 4">
            <a:extLst>
              <a:ext uri="{FF2B5EF4-FFF2-40B4-BE49-F238E27FC236}">
                <a16:creationId xmlns:a16="http://schemas.microsoft.com/office/drawing/2014/main" xmlns="" id="{19420566-273E-44F3-9CE4-498C94861A3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B96D2815-D915-46BB-8E74-27731C3228F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03397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62DE03E-921D-4B71-9894-652B786F0EF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xmlns="" id="{D279575F-2318-430B-A3C7-280A00723CB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51D7F357-B243-4712-AB7A-F0C6E60AA727}"/>
              </a:ext>
            </a:extLst>
          </p:cNvPr>
          <p:cNvSpPr>
            <a:spLocks noGrp="1"/>
          </p:cNvSpPr>
          <p:nvPr>
            <p:ph type="dt" sz="half" idx="10"/>
          </p:nvPr>
        </p:nvSpPr>
        <p:spPr/>
        <p:txBody>
          <a:bodyPr/>
          <a:lstStyle/>
          <a:p>
            <a:fld id="{8E7E9FA1-3201-4CFE-B59E-2CC3904A385B}" type="datetimeFigureOut">
              <a:rPr lang="ru-RU" smtClean="0"/>
              <a:t>14.06.2019</a:t>
            </a:fld>
            <a:endParaRPr lang="ru-RU"/>
          </a:p>
        </p:txBody>
      </p:sp>
      <p:sp>
        <p:nvSpPr>
          <p:cNvPr id="5" name="Нижний колонтитул 4">
            <a:extLst>
              <a:ext uri="{FF2B5EF4-FFF2-40B4-BE49-F238E27FC236}">
                <a16:creationId xmlns:a16="http://schemas.microsoft.com/office/drawing/2014/main" xmlns="" id="{D43082FC-CA95-4D75-B66C-561D51CC32F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2B50573C-42FA-4875-8D00-243C2A886580}"/>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5820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xmlns="" id="{E45DC263-2243-4775-9DD9-3D4006A07E0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xmlns="" id="{59D7DE7F-6F3E-45F8-BCCB-1A39543D162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CDE95832-C46F-4E70-8D36-2D6C6305C50F}"/>
              </a:ext>
            </a:extLst>
          </p:cNvPr>
          <p:cNvSpPr>
            <a:spLocks noGrp="1"/>
          </p:cNvSpPr>
          <p:nvPr>
            <p:ph type="dt" sz="half" idx="10"/>
          </p:nvPr>
        </p:nvSpPr>
        <p:spPr/>
        <p:txBody>
          <a:bodyPr/>
          <a:lstStyle/>
          <a:p>
            <a:fld id="{8E7E9FA1-3201-4CFE-B59E-2CC3904A385B}" type="datetimeFigureOut">
              <a:rPr lang="ru-RU" smtClean="0"/>
              <a:t>14.06.2019</a:t>
            </a:fld>
            <a:endParaRPr lang="ru-RU"/>
          </a:p>
        </p:txBody>
      </p:sp>
      <p:sp>
        <p:nvSpPr>
          <p:cNvPr id="5" name="Нижний колонтитул 4">
            <a:extLst>
              <a:ext uri="{FF2B5EF4-FFF2-40B4-BE49-F238E27FC236}">
                <a16:creationId xmlns:a16="http://schemas.microsoft.com/office/drawing/2014/main" xmlns="" id="{8AB8BEBA-10F7-420F-850F-8C895A1E51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B75B1847-01D3-4BFB-9989-12EDDB18BADF}"/>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58800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D785E31-5EE4-4031-8DAA-64044DE0836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xmlns="" id="{EAAB51F7-AD05-4812-9AEE-F0A7A18CE34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CE39D8A6-338D-4A25-B834-B4A942E94EFE}"/>
              </a:ext>
            </a:extLst>
          </p:cNvPr>
          <p:cNvSpPr>
            <a:spLocks noGrp="1"/>
          </p:cNvSpPr>
          <p:nvPr>
            <p:ph type="dt" sz="half" idx="10"/>
          </p:nvPr>
        </p:nvSpPr>
        <p:spPr/>
        <p:txBody>
          <a:bodyPr/>
          <a:lstStyle/>
          <a:p>
            <a:fld id="{8E7E9FA1-3201-4CFE-B59E-2CC3904A385B}" type="datetimeFigureOut">
              <a:rPr lang="ru-RU" smtClean="0"/>
              <a:t>14.06.2019</a:t>
            </a:fld>
            <a:endParaRPr lang="ru-RU"/>
          </a:p>
        </p:txBody>
      </p:sp>
      <p:sp>
        <p:nvSpPr>
          <p:cNvPr id="5" name="Нижний колонтитул 4">
            <a:extLst>
              <a:ext uri="{FF2B5EF4-FFF2-40B4-BE49-F238E27FC236}">
                <a16:creationId xmlns:a16="http://schemas.microsoft.com/office/drawing/2014/main" xmlns="" id="{CC93547E-E0C5-4326-ADC3-C43A6781B1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C267DB44-D3F4-429C-AB2C-E561CB263BD7}"/>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61367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2980BB85-69F4-4080-A77B-EECE9C1BE17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xmlns="" id="{E001A13A-6D46-453F-BAB2-4BAD520A2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xmlns="" id="{CC488E4D-D5CA-49EC-B38E-714DAC9C6890}"/>
              </a:ext>
            </a:extLst>
          </p:cNvPr>
          <p:cNvSpPr>
            <a:spLocks noGrp="1"/>
          </p:cNvSpPr>
          <p:nvPr>
            <p:ph type="dt" sz="half" idx="10"/>
          </p:nvPr>
        </p:nvSpPr>
        <p:spPr/>
        <p:txBody>
          <a:bodyPr/>
          <a:lstStyle/>
          <a:p>
            <a:fld id="{8E7E9FA1-3201-4CFE-B59E-2CC3904A385B}" type="datetimeFigureOut">
              <a:rPr lang="ru-RU" smtClean="0"/>
              <a:t>14.06.2019</a:t>
            </a:fld>
            <a:endParaRPr lang="ru-RU"/>
          </a:p>
        </p:txBody>
      </p:sp>
      <p:sp>
        <p:nvSpPr>
          <p:cNvPr id="5" name="Нижний колонтитул 4">
            <a:extLst>
              <a:ext uri="{FF2B5EF4-FFF2-40B4-BE49-F238E27FC236}">
                <a16:creationId xmlns:a16="http://schemas.microsoft.com/office/drawing/2014/main" xmlns="" id="{5B8CB60D-9BAE-4973-973B-4C6853AB5C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99C6DFA2-C663-4447-B1F9-BB6A38C33F8A}"/>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70534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2D99C6E8-AF90-4703-A9FA-9A65E134A11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xmlns="" id="{292C6401-88FE-47FD-A731-DD657AEEC6A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xmlns="" id="{DAD3D0E6-298D-4282-8913-20026FB74A2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xmlns="" id="{205D25A3-27E5-4E98-8C5A-B2B0697A7DBA}"/>
              </a:ext>
            </a:extLst>
          </p:cNvPr>
          <p:cNvSpPr>
            <a:spLocks noGrp="1"/>
          </p:cNvSpPr>
          <p:nvPr>
            <p:ph type="dt" sz="half" idx="10"/>
          </p:nvPr>
        </p:nvSpPr>
        <p:spPr/>
        <p:txBody>
          <a:bodyPr/>
          <a:lstStyle/>
          <a:p>
            <a:fld id="{8E7E9FA1-3201-4CFE-B59E-2CC3904A385B}" type="datetimeFigureOut">
              <a:rPr lang="ru-RU" smtClean="0"/>
              <a:t>14.06.2019</a:t>
            </a:fld>
            <a:endParaRPr lang="ru-RU"/>
          </a:p>
        </p:txBody>
      </p:sp>
      <p:sp>
        <p:nvSpPr>
          <p:cNvPr id="6" name="Нижний колонтитул 5">
            <a:extLst>
              <a:ext uri="{FF2B5EF4-FFF2-40B4-BE49-F238E27FC236}">
                <a16:creationId xmlns:a16="http://schemas.microsoft.com/office/drawing/2014/main" xmlns="" id="{0D63F4A1-44B5-41E4-B96B-51C286B37E5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xmlns="" id="{E96F89BA-5274-4D7F-A22B-03488DE518C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615785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DC0A037-7520-4515-B45B-E8BD71A1331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xmlns="" id="{5E742552-6925-46F5-A258-858B909F1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xmlns="" id="{90D3C8B9-BC17-42B1-9536-626041E4B07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xmlns="" id="{09F04948-91DA-4B89-B095-A18DE466F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xmlns="" id="{6512104A-EB67-4275-8DE6-7CA0254DD84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xmlns="" id="{2ECE6559-6BBF-4F82-812F-26DCBE157D99}"/>
              </a:ext>
            </a:extLst>
          </p:cNvPr>
          <p:cNvSpPr>
            <a:spLocks noGrp="1"/>
          </p:cNvSpPr>
          <p:nvPr>
            <p:ph type="dt" sz="half" idx="10"/>
          </p:nvPr>
        </p:nvSpPr>
        <p:spPr/>
        <p:txBody>
          <a:bodyPr/>
          <a:lstStyle/>
          <a:p>
            <a:fld id="{8E7E9FA1-3201-4CFE-B59E-2CC3904A385B}" type="datetimeFigureOut">
              <a:rPr lang="ru-RU" smtClean="0"/>
              <a:t>14.06.2019</a:t>
            </a:fld>
            <a:endParaRPr lang="ru-RU"/>
          </a:p>
        </p:txBody>
      </p:sp>
      <p:sp>
        <p:nvSpPr>
          <p:cNvPr id="8" name="Нижний колонтитул 7">
            <a:extLst>
              <a:ext uri="{FF2B5EF4-FFF2-40B4-BE49-F238E27FC236}">
                <a16:creationId xmlns:a16="http://schemas.microsoft.com/office/drawing/2014/main" xmlns="" id="{0C43346E-31FD-437F-8433-ED2A4FFA291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xmlns="" id="{59BB8E7B-DEEF-4F36-AC1E-1ADBCD8181B2}"/>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08603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93D8A9B-DDEE-472D-98C8-342D02A2466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xmlns="" id="{7E891E0F-5CBA-4701-9802-49F747FD7C83}"/>
              </a:ext>
            </a:extLst>
          </p:cNvPr>
          <p:cNvSpPr>
            <a:spLocks noGrp="1"/>
          </p:cNvSpPr>
          <p:nvPr>
            <p:ph type="dt" sz="half" idx="10"/>
          </p:nvPr>
        </p:nvSpPr>
        <p:spPr/>
        <p:txBody>
          <a:bodyPr/>
          <a:lstStyle/>
          <a:p>
            <a:fld id="{8E7E9FA1-3201-4CFE-B59E-2CC3904A385B}" type="datetimeFigureOut">
              <a:rPr lang="ru-RU" smtClean="0"/>
              <a:t>14.06.2019</a:t>
            </a:fld>
            <a:endParaRPr lang="ru-RU"/>
          </a:p>
        </p:txBody>
      </p:sp>
      <p:sp>
        <p:nvSpPr>
          <p:cNvPr id="4" name="Нижний колонтитул 3">
            <a:extLst>
              <a:ext uri="{FF2B5EF4-FFF2-40B4-BE49-F238E27FC236}">
                <a16:creationId xmlns:a16="http://schemas.microsoft.com/office/drawing/2014/main" xmlns="" id="{CDDB64FE-FE57-4FE5-A383-911D9E8B263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xmlns="" id="{2480F91C-FC09-444F-8303-0A51AAC9072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10238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xmlns="" id="{C4DC091D-E20B-43AF-85A6-D06B098A5765}"/>
              </a:ext>
            </a:extLst>
          </p:cNvPr>
          <p:cNvSpPr>
            <a:spLocks noGrp="1"/>
          </p:cNvSpPr>
          <p:nvPr>
            <p:ph type="dt" sz="half" idx="10"/>
          </p:nvPr>
        </p:nvSpPr>
        <p:spPr/>
        <p:txBody>
          <a:bodyPr/>
          <a:lstStyle/>
          <a:p>
            <a:fld id="{8E7E9FA1-3201-4CFE-B59E-2CC3904A385B}" type="datetimeFigureOut">
              <a:rPr lang="ru-RU" smtClean="0"/>
              <a:t>14.06.2019</a:t>
            </a:fld>
            <a:endParaRPr lang="ru-RU"/>
          </a:p>
        </p:txBody>
      </p:sp>
      <p:sp>
        <p:nvSpPr>
          <p:cNvPr id="3" name="Нижний колонтитул 2">
            <a:extLst>
              <a:ext uri="{FF2B5EF4-FFF2-40B4-BE49-F238E27FC236}">
                <a16:creationId xmlns:a16="http://schemas.microsoft.com/office/drawing/2014/main" xmlns="" id="{7256F216-F3C5-4473-B251-72A6A8FB0A5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xmlns="" id="{0510FE17-D12B-4940-A9BA-F5142885EE8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246767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33FB74CF-2BF5-499E-835A-8CD87C61F7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xmlns="" id="{2FA49E46-BCFA-4A8B-A9EC-843184808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xmlns="" id="{F973AFB1-BE5F-4F23-82EA-A9E2EDCFC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xmlns="" id="{1EA59952-DF38-4E91-AC68-8C3C221171D0}"/>
              </a:ext>
            </a:extLst>
          </p:cNvPr>
          <p:cNvSpPr>
            <a:spLocks noGrp="1"/>
          </p:cNvSpPr>
          <p:nvPr>
            <p:ph type="dt" sz="half" idx="10"/>
          </p:nvPr>
        </p:nvSpPr>
        <p:spPr/>
        <p:txBody>
          <a:bodyPr/>
          <a:lstStyle/>
          <a:p>
            <a:fld id="{8E7E9FA1-3201-4CFE-B59E-2CC3904A385B}" type="datetimeFigureOut">
              <a:rPr lang="ru-RU" smtClean="0"/>
              <a:t>14.06.2019</a:t>
            </a:fld>
            <a:endParaRPr lang="ru-RU"/>
          </a:p>
        </p:txBody>
      </p:sp>
      <p:sp>
        <p:nvSpPr>
          <p:cNvPr id="6" name="Нижний колонтитул 5">
            <a:extLst>
              <a:ext uri="{FF2B5EF4-FFF2-40B4-BE49-F238E27FC236}">
                <a16:creationId xmlns:a16="http://schemas.microsoft.com/office/drawing/2014/main" xmlns="" id="{9A2383BB-619B-4187-A5BC-042AE98CE6C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xmlns="" id="{2522BE86-61A8-405E-B05C-9ED660BAE21D}"/>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50741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E85C4CA-FD62-44D2-81B3-AB78C84EB41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xmlns="" id="{564F94F9-A9E5-4C0A-BC98-D38C5AA9A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xmlns="" id="{F788FB35-2220-4ACE-970D-43F2556CC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xmlns="" id="{8ECB7B7F-DA8E-4AED-B458-D0634CB1B4AF}"/>
              </a:ext>
            </a:extLst>
          </p:cNvPr>
          <p:cNvSpPr>
            <a:spLocks noGrp="1"/>
          </p:cNvSpPr>
          <p:nvPr>
            <p:ph type="dt" sz="half" idx="10"/>
          </p:nvPr>
        </p:nvSpPr>
        <p:spPr/>
        <p:txBody>
          <a:bodyPr/>
          <a:lstStyle/>
          <a:p>
            <a:fld id="{8E7E9FA1-3201-4CFE-B59E-2CC3904A385B}" type="datetimeFigureOut">
              <a:rPr lang="ru-RU" smtClean="0"/>
              <a:t>14.06.2019</a:t>
            </a:fld>
            <a:endParaRPr lang="ru-RU"/>
          </a:p>
        </p:txBody>
      </p:sp>
      <p:sp>
        <p:nvSpPr>
          <p:cNvPr id="6" name="Нижний колонтитул 5">
            <a:extLst>
              <a:ext uri="{FF2B5EF4-FFF2-40B4-BE49-F238E27FC236}">
                <a16:creationId xmlns:a16="http://schemas.microsoft.com/office/drawing/2014/main" xmlns="" id="{90F43AE8-ADD4-4B08-B8BC-39D66C3AEF6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xmlns="" id="{434F0B5B-F0B4-42E7-AEF3-F79F9477181B}"/>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315771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C3E1944-26C3-41F2-9AC9-82569296A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xmlns="" id="{AD855009-06D1-457C-AA16-D256E4C895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E2319EE4-DC46-41D9-BA81-50318AE27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E9FA1-3201-4CFE-B59E-2CC3904A385B}" type="datetimeFigureOut">
              <a:rPr lang="ru-RU" smtClean="0"/>
              <a:t>14.06.2019</a:t>
            </a:fld>
            <a:endParaRPr lang="ru-RU"/>
          </a:p>
        </p:txBody>
      </p:sp>
      <p:sp>
        <p:nvSpPr>
          <p:cNvPr id="5" name="Нижний колонтитул 4">
            <a:extLst>
              <a:ext uri="{FF2B5EF4-FFF2-40B4-BE49-F238E27FC236}">
                <a16:creationId xmlns:a16="http://schemas.microsoft.com/office/drawing/2014/main" xmlns="" id="{0F15DEA4-AA2E-4600-8609-2131E0FB2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xmlns="" id="{FCE62007-BA97-4721-9442-9F52017CE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DFB81-B4D1-4C46-8DB6-75181515BA6D}" type="slidenum">
              <a:rPr lang="ru-RU" smtClean="0"/>
              <a:t>‹#›</a:t>
            </a:fld>
            <a:endParaRPr lang="ru-RU"/>
          </a:p>
        </p:txBody>
      </p:sp>
    </p:spTree>
    <p:extLst>
      <p:ext uri="{BB962C8B-B14F-4D97-AF65-F5344CB8AC3E}">
        <p14:creationId xmlns:p14="http://schemas.microsoft.com/office/powerpoint/2010/main" val="197920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Рисунок 15">
            <a:extLst>
              <a:ext uri="{FF2B5EF4-FFF2-40B4-BE49-F238E27FC236}">
                <a16:creationId xmlns="" xmlns:a16="http://schemas.microsoft.com/office/drawing/2014/main" id="{9E67B3E4-BB7B-40BE-A577-E4FDFEC453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6" name="Прямоугольник 5">
            <a:extLst>
              <a:ext uri="{FF2B5EF4-FFF2-40B4-BE49-F238E27FC236}">
                <a16:creationId xmlns="" xmlns:a16="http://schemas.microsoft.com/office/drawing/2014/main" id="{EDEA9233-6D6E-462E-AE1B-A4C215EB6A69}"/>
              </a:ext>
            </a:extLst>
          </p:cNvPr>
          <p:cNvSpPr/>
          <p:nvPr/>
        </p:nvSpPr>
        <p:spPr>
          <a:xfrm>
            <a:off x="472210" y="568978"/>
            <a:ext cx="4846550" cy="1272143"/>
          </a:xfrm>
          <a:prstGeom prst="rect">
            <a:avLst/>
          </a:prstGeom>
        </p:spPr>
        <p:txBody>
          <a:bodyPr wrap="square">
            <a:spAutoFit/>
          </a:bodyPr>
          <a:lstStyle/>
          <a:p>
            <a:pPr>
              <a:lnSpc>
                <a:spcPts val="4600"/>
              </a:lnSpc>
            </a:pPr>
            <a:r>
              <a:rPr lang="en-US" sz="3400" b="1" dirty="0" smtClean="0">
                <a:solidFill>
                  <a:srgbClr val="F0FFFB"/>
                </a:solidFill>
                <a:latin typeface="Montserrat" charset="0"/>
                <a:ea typeface="Montserrat" charset="0"/>
                <a:cs typeface="Montserrat" charset="0"/>
              </a:rPr>
              <a:t>MACHINE LEARNING REGRESSION</a:t>
            </a:r>
            <a:endParaRPr lang="ru-RU" sz="3400" b="1" dirty="0">
              <a:solidFill>
                <a:srgbClr val="F0FFFB"/>
              </a:solidFill>
              <a:latin typeface="Montserrat" charset="0"/>
              <a:ea typeface="Montserrat" charset="0"/>
              <a:cs typeface="Montserrat" charset="0"/>
            </a:endParaRPr>
          </a:p>
        </p:txBody>
      </p:sp>
      <p:sp>
        <p:nvSpPr>
          <p:cNvPr id="7" name="Прямоугольник 6">
            <a:extLst>
              <a:ext uri="{FF2B5EF4-FFF2-40B4-BE49-F238E27FC236}">
                <a16:creationId xmlns="" xmlns:a16="http://schemas.microsoft.com/office/drawing/2014/main" id="{A5C1B52A-51DB-404A-8E99-A04068EE7437}"/>
              </a:ext>
            </a:extLst>
          </p:cNvPr>
          <p:cNvSpPr/>
          <p:nvPr/>
        </p:nvSpPr>
        <p:spPr>
          <a:xfrm>
            <a:off x="464590" y="2351366"/>
            <a:ext cx="5918103" cy="1728807"/>
          </a:xfrm>
          <a:prstGeom prst="rect">
            <a:avLst/>
          </a:prstGeom>
        </p:spPr>
        <p:txBody>
          <a:bodyPr wrap="square">
            <a:spAutoFit/>
          </a:bodyPr>
          <a:lstStyle/>
          <a:p>
            <a:pPr>
              <a:lnSpc>
                <a:spcPts val="6600"/>
              </a:lnSpc>
            </a:pPr>
            <a:r>
              <a:rPr lang="en-US" sz="4900" b="1" dirty="0" smtClean="0">
                <a:solidFill>
                  <a:srgbClr val="F0FFFB"/>
                </a:solidFill>
                <a:latin typeface="Montserrat" charset="0"/>
                <a:ea typeface="Montserrat" charset="0"/>
                <a:cs typeface="Montserrat" charset="0"/>
              </a:rPr>
              <a:t>REGRESSION METRICS</a:t>
            </a:r>
            <a:endParaRPr lang="ru-RU" sz="4900" b="1" dirty="0">
              <a:solidFill>
                <a:srgbClr val="F0FFFB"/>
              </a:solidFill>
              <a:latin typeface="Montserrat" charset="0"/>
              <a:ea typeface="Montserrat" charset="0"/>
              <a:cs typeface="Montserrat" charset="0"/>
            </a:endParaRPr>
          </a:p>
        </p:txBody>
      </p:sp>
    </p:spTree>
    <p:extLst>
      <p:ext uri="{BB962C8B-B14F-4D97-AF65-F5344CB8AC3E}">
        <p14:creationId xmlns:p14="http://schemas.microsoft.com/office/powerpoint/2010/main" val="2889861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xmlns=""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mc:AlternateContent xmlns:mc="http://schemas.openxmlformats.org/markup-compatibility/2006">
        <mc:Choice xmlns:a14="http://schemas.microsoft.com/office/drawing/2010/main" Requires="a14">
          <p:sp>
            <p:nvSpPr>
              <p:cNvPr id="10" name="Прямоугольник 9">
                <a:extLst>
                  <a:ext uri="{FF2B5EF4-FFF2-40B4-BE49-F238E27FC236}">
                    <a16:creationId xmlns:a16="http://schemas.microsoft.com/office/drawing/2014/main" xmlns="" id="{5EE88138-48BD-46AA-94F3-3B05DD703F63}"/>
                  </a:ext>
                </a:extLst>
              </p:cNvPr>
              <p:cNvSpPr/>
              <p:nvPr/>
            </p:nvSpPr>
            <p:spPr>
              <a:xfrm>
                <a:off x="362276" y="226192"/>
                <a:ext cx="10564342" cy="1055161"/>
              </a:xfrm>
              <a:prstGeom prst="rect">
                <a:avLst/>
              </a:prstGeom>
            </p:spPr>
            <p:txBody>
              <a:bodyPr wrap="square">
                <a:spAutoFit/>
              </a:bodyPr>
              <a:lstStyle/>
              <a:p>
                <a:r>
                  <a:rPr lang="en-CA" sz="3000" b="1" dirty="0" smtClean="0">
                    <a:solidFill>
                      <a:schemeClr val="bg1"/>
                    </a:solidFill>
                    <a:latin typeface="Montserrat" charset="0"/>
                    <a:ea typeface="Montserrat" charset="0"/>
                    <a:cs typeface="Montserrat" charset="0"/>
                  </a:rPr>
                  <a:t>REGRESSION METRICS: R SQUARE (</a:t>
                </a:r>
                <a14:m>
                  <m:oMath xmlns:m="http://schemas.openxmlformats.org/officeDocument/2006/math">
                    <m:sSup>
                      <m:sSupPr>
                        <m:ctrlPr>
                          <a:rPr lang="en-CA" sz="3000" b="1" i="1" smtClean="0">
                            <a:solidFill>
                              <a:schemeClr val="bg1"/>
                            </a:solidFill>
                            <a:latin typeface="Cambria Math" panose="02040503050406030204" pitchFamily="18" charset="0"/>
                            <a:ea typeface="Montserrat" charset="0"/>
                            <a:cs typeface="Montserrat" charset="0"/>
                          </a:rPr>
                        </m:ctrlPr>
                      </m:sSupPr>
                      <m:e>
                        <m:r>
                          <a:rPr lang="en-CA" sz="3000" b="1" i="1" smtClean="0">
                            <a:solidFill>
                              <a:schemeClr val="bg1"/>
                            </a:solidFill>
                            <a:latin typeface="Cambria Math" panose="02040503050406030204" pitchFamily="18" charset="0"/>
                            <a:ea typeface="Montserrat" charset="0"/>
                            <a:cs typeface="Montserrat" charset="0"/>
                          </a:rPr>
                          <m:t>𝑹</m:t>
                        </m:r>
                      </m:e>
                      <m:sup>
                        <m:r>
                          <a:rPr lang="en-CA" sz="3000" b="1" i="1" smtClean="0">
                            <a:solidFill>
                              <a:schemeClr val="bg1"/>
                            </a:solidFill>
                            <a:latin typeface="Cambria Math" panose="02040503050406030204" pitchFamily="18" charset="0"/>
                            <a:ea typeface="Montserrat" charset="0"/>
                            <a:cs typeface="Montserrat" charset="0"/>
                          </a:rPr>
                          <m:t>𝟐</m:t>
                        </m:r>
                      </m:sup>
                    </m:sSup>
                  </m:oMath>
                </a14:m>
                <a:r>
                  <a:rPr lang="en-CA" sz="3000" b="1" dirty="0" smtClean="0">
                    <a:solidFill>
                      <a:schemeClr val="bg1"/>
                    </a:solidFill>
                    <a:latin typeface="Montserrat" charset="0"/>
                    <a:ea typeface="Montserrat" charset="0"/>
                    <a:cs typeface="Montserrat" charset="0"/>
                  </a:rPr>
                  <a:t>)-COEFFICIENT </a:t>
                </a:r>
                <a:r>
                  <a:rPr lang="en-CA" sz="3000" b="1" dirty="0">
                    <a:solidFill>
                      <a:schemeClr val="bg1"/>
                    </a:solidFill>
                    <a:latin typeface="Montserrat" charset="0"/>
                    <a:ea typeface="Montserrat" charset="0"/>
                    <a:cs typeface="Montserrat" charset="0"/>
                  </a:rPr>
                  <a:t>OF DETERMINATION</a:t>
                </a:r>
              </a:p>
            </p:txBody>
          </p:sp>
        </mc:Choice>
        <mc:Fallback>
          <p:sp>
            <p:nvSpPr>
              <p:cNvPr id="10" name="Прямоугольник 9">
                <a:extLst>
                  <a:ext uri="{FF2B5EF4-FFF2-40B4-BE49-F238E27FC236}">
                    <a16:creationId xmlns:a16="http://schemas.microsoft.com/office/drawing/2014/main" xmlns="" id="{5EE88138-48BD-46AA-94F3-3B05DD703F63}"/>
                  </a:ext>
                </a:extLst>
              </p:cNvPr>
              <p:cNvSpPr>
                <a:spLocks noRot="1" noChangeAspect="1" noMove="1" noResize="1" noEditPoints="1" noAdjustHandles="1" noChangeArrowheads="1" noChangeShapeType="1" noTextEdit="1"/>
              </p:cNvSpPr>
              <p:nvPr/>
            </p:nvSpPr>
            <p:spPr>
              <a:xfrm>
                <a:off x="362276" y="226192"/>
                <a:ext cx="10564342" cy="1055161"/>
              </a:xfrm>
              <a:prstGeom prst="rect">
                <a:avLst/>
              </a:prstGeom>
              <a:blipFill rotWithShape="0">
                <a:blip r:embed="rId3"/>
                <a:stretch>
                  <a:fillRect l="-1327" t="-5780" r="-1962" b="-1445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 name="Content Placeholder 2"/>
              <p:cNvSpPr txBox="1">
                <a:spLocks/>
              </p:cNvSpPr>
              <p:nvPr/>
            </p:nvSpPr>
            <p:spPr>
              <a:xfrm>
                <a:off x="439700" y="1278900"/>
                <a:ext cx="1078248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R-square represents the proportion of variance of the dependant variable (y) that has been explained by the independent variables. </a:t>
                </a:r>
              </a:p>
              <a:p>
                <a:pPr marL="342900" indent="-342900" algn="l">
                  <a:buFont typeface="Arial" panose="020B0604020202020204" pitchFamily="34" charset="0"/>
                  <a:buChar char="•"/>
                </a:pPr>
                <a:r>
                  <a:rPr lang="en-CA" sz="1800" dirty="0">
                    <a:latin typeface="Montserrat" charset="0"/>
                    <a:ea typeface="Montserrat" charset="0"/>
                    <a:cs typeface="Montserrat" charset="0"/>
                  </a:rPr>
                  <a:t>R-square provides an insight of goodness of fit.</a:t>
                </a:r>
              </a:p>
              <a:p>
                <a:pPr marL="342900" indent="-342900" algn="l">
                  <a:buFont typeface="Arial" panose="020B0604020202020204" pitchFamily="34" charset="0"/>
                  <a:buChar char="•"/>
                </a:pPr>
                <a:r>
                  <a:rPr lang="en-CA" sz="1800" dirty="0">
                    <a:latin typeface="Montserrat" charset="0"/>
                    <a:ea typeface="Montserrat" charset="0"/>
                    <a:cs typeface="Montserrat" charset="0"/>
                  </a:rPr>
                  <a:t>It gives a measure of how well unseen samples are likely to be predicted by the model, through the proportion of explained variance.</a:t>
                </a:r>
              </a:p>
              <a:p>
                <a:pPr marL="342900" indent="-342900" algn="l">
                  <a:buFont typeface="Arial" panose="020B0604020202020204" pitchFamily="34" charset="0"/>
                  <a:buChar char="•"/>
                </a:pPr>
                <a:r>
                  <a:rPr lang="en-CA" sz="1800" dirty="0">
                    <a:latin typeface="Montserrat" charset="0"/>
                    <a:ea typeface="Montserrat" charset="0"/>
                    <a:cs typeface="Montserrat" charset="0"/>
                  </a:rPr>
                  <a:t>Maximum </a:t>
                </a:r>
                <a14:m>
                  <m:oMath xmlns:m="http://schemas.openxmlformats.org/officeDocument/2006/math">
                    <m:sSup>
                      <m:sSupPr>
                        <m:ctrlPr>
                          <a:rPr lang="en-CA" sz="1800">
                            <a:latin typeface="Montserrat" charset="0"/>
                            <a:ea typeface="Montserrat" charset="0"/>
                            <a:cs typeface="Montserrat" charset="0"/>
                          </a:rPr>
                        </m:ctrlPr>
                      </m:sSupPr>
                      <m:e>
                        <m:r>
                          <a:rPr lang="en-CA" sz="1800">
                            <a:latin typeface="Montserrat" charset="0"/>
                            <a:ea typeface="Montserrat" charset="0"/>
                            <a:cs typeface="Montserrat" charset="0"/>
                          </a:rPr>
                          <m:t>𝑅</m:t>
                        </m:r>
                      </m:e>
                      <m:sup>
                        <m:r>
                          <a:rPr lang="en-CA" sz="1800">
                            <a:latin typeface="Montserrat" charset="0"/>
                            <a:ea typeface="Montserrat" charset="0"/>
                            <a:cs typeface="Montserrat" charset="0"/>
                          </a:rPr>
                          <m:t>2</m:t>
                        </m:r>
                      </m:sup>
                    </m:sSup>
                  </m:oMath>
                </a14:m>
                <a:r>
                  <a:rPr lang="en-CA" sz="1800" dirty="0">
                    <a:latin typeface="Montserrat" charset="0"/>
                    <a:ea typeface="Montserrat" charset="0"/>
                    <a:cs typeface="Montserrat" charset="0"/>
                  </a:rPr>
                  <a:t> value is 1</a:t>
                </a:r>
              </a:p>
              <a:p>
                <a:pPr marL="342900" indent="-342900" algn="l">
                  <a:buFont typeface="Arial" panose="020B0604020202020204" pitchFamily="34" charset="0"/>
                  <a:buChar char="•"/>
                </a:pPr>
                <a:r>
                  <a:rPr lang="en-CA" sz="1800" dirty="0">
                    <a:latin typeface="Montserrat" charset="0"/>
                    <a:ea typeface="Montserrat" charset="0"/>
                    <a:cs typeface="Montserrat" charset="0"/>
                  </a:rPr>
                  <a:t>A constant model that always predicts the expected value of y, disregarding the input features, will have an R² score of 0.0.</a:t>
                </a:r>
              </a:p>
              <a:p>
                <a:pPr lvl="1"/>
                <a14:m>
                  <m:oMathPara xmlns:m="http://schemas.openxmlformats.org/officeDocument/2006/math">
                    <m:oMathParaPr>
                      <m:jc m:val="centerGroup"/>
                    </m:oMathParaPr>
                    <m:oMath xmlns:m="http://schemas.openxmlformats.org/officeDocument/2006/math">
                      <m:sSup>
                        <m:sSupPr>
                          <m:ctrlPr>
                            <a:rPr lang="en-CA" sz="1800" i="1">
                              <a:latin typeface="Cambria Math" panose="02040503050406030204" pitchFamily="18" charset="0"/>
                            </a:rPr>
                          </m:ctrlPr>
                        </m:sSupPr>
                        <m:e>
                          <m:r>
                            <a:rPr lang="en-CA" sz="1800" i="1">
                              <a:latin typeface="Cambria Math" panose="02040503050406030204" pitchFamily="18" charset="0"/>
                            </a:rPr>
                            <m:t>𝑅</m:t>
                          </m:r>
                        </m:e>
                        <m:sup>
                          <m:r>
                            <a:rPr lang="en-CA" sz="1800" i="1">
                              <a:latin typeface="Cambria Math" panose="02040503050406030204" pitchFamily="18" charset="0"/>
                            </a:rPr>
                            <m:t>2</m:t>
                          </m:r>
                        </m:sup>
                      </m:sSup>
                      <m:r>
                        <a:rPr lang="en-CA" sz="1800" i="1">
                          <a:latin typeface="Cambria Math" panose="02040503050406030204" pitchFamily="18" charset="0"/>
                        </a:rPr>
                        <m:t>=1−</m:t>
                      </m:r>
                      <m:f>
                        <m:fPr>
                          <m:ctrlPr>
                            <a:rPr lang="en-CA" sz="2400" i="1">
                              <a:latin typeface="Cambria Math" panose="02040503050406030204" pitchFamily="18" charset="0"/>
                            </a:rPr>
                          </m:ctrlPr>
                        </m:fPr>
                        <m:num>
                          <m:nary>
                            <m:naryPr>
                              <m:chr m:val="∑"/>
                              <m:ctrlPr>
                                <a:rPr lang="en-CA" sz="2400" i="1">
                                  <a:latin typeface="Cambria Math" panose="02040503050406030204" pitchFamily="18" charset="0"/>
                                </a:rPr>
                              </m:ctrlPr>
                            </m:naryPr>
                            <m:sub>
                              <m:r>
                                <a:rPr lang="en-CA" sz="2400" i="1">
                                  <a:latin typeface="Cambria Math" panose="02040503050406030204" pitchFamily="18" charset="0"/>
                                </a:rPr>
                                <m:t>𝑖</m:t>
                              </m:r>
                              <m:r>
                                <a:rPr lang="en-CA" sz="2400" i="1">
                                  <a:latin typeface="Cambria Math" panose="02040503050406030204" pitchFamily="18" charset="0"/>
                                </a:rPr>
                                <m:t>=1</m:t>
                              </m:r>
                            </m:sub>
                            <m:sup>
                              <m:r>
                                <a:rPr lang="en-CA" sz="2400" i="1">
                                  <a:latin typeface="Cambria Math" panose="02040503050406030204" pitchFamily="18" charset="0"/>
                                </a:rPr>
                                <m:t>𝑛</m:t>
                              </m:r>
                            </m:sup>
                            <m:e>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sSub>
                                        <m:sSubPr>
                                          <m:ctrlPr>
                                            <a:rPr lang="en-CA" sz="2400" i="1">
                                              <a:latin typeface="Cambria Math" panose="02040503050406030204" pitchFamily="18" charset="0"/>
                                            </a:rPr>
                                          </m:ctrlPr>
                                        </m:sSubPr>
                                        <m:e>
                                          <m:acc>
                                            <m:accPr>
                                              <m:chr m:val="̂"/>
                                              <m:ctrlPr>
                                                <a:rPr lang="en-CA" sz="2400" i="1">
                                                  <a:latin typeface="Cambria Math" panose="02040503050406030204" pitchFamily="18" charset="0"/>
                                                </a:rPr>
                                              </m:ctrlPr>
                                            </m:accPr>
                                            <m:e>
                                              <m:r>
                                                <a:rPr lang="en-CA" sz="2400" i="1">
                                                  <a:latin typeface="Cambria Math" panose="02040503050406030204" pitchFamily="18" charset="0"/>
                                                </a:rPr>
                                                <m:t>𝑦</m:t>
                                              </m:r>
                                            </m:e>
                                          </m:acc>
                                        </m:e>
                                        <m:sub>
                                          <m:r>
                                            <a:rPr lang="en-CA" sz="2400" i="1">
                                              <a:latin typeface="Cambria Math" panose="02040503050406030204" pitchFamily="18" charset="0"/>
                                            </a:rPr>
                                            <m:t>𝑖</m:t>
                                          </m:r>
                                        </m:sub>
                                      </m:sSub>
                                    </m:e>
                                  </m:d>
                                </m:e>
                                <m:sup>
                                  <m:r>
                                    <a:rPr lang="en-CA" sz="2400" i="1">
                                      <a:latin typeface="Cambria Math" panose="02040503050406030204" pitchFamily="18" charset="0"/>
                                    </a:rPr>
                                    <m:t>2</m:t>
                                  </m:r>
                                </m:sup>
                              </m:sSup>
                            </m:e>
                          </m:nary>
                        </m:num>
                        <m:den>
                          <m:nary>
                            <m:naryPr>
                              <m:chr m:val="∑"/>
                              <m:ctrlPr>
                                <a:rPr lang="en-CA" sz="2400" i="1">
                                  <a:latin typeface="Cambria Math" panose="02040503050406030204" pitchFamily="18" charset="0"/>
                                </a:rPr>
                              </m:ctrlPr>
                            </m:naryPr>
                            <m:sub>
                              <m:r>
                                <a:rPr lang="en-CA" sz="2400" i="1">
                                  <a:latin typeface="Cambria Math" panose="02040503050406030204" pitchFamily="18" charset="0"/>
                                </a:rPr>
                                <m:t>𝑖</m:t>
                              </m:r>
                              <m:r>
                                <a:rPr lang="en-CA" sz="2400" i="1">
                                  <a:latin typeface="Cambria Math" panose="02040503050406030204" pitchFamily="18" charset="0"/>
                                </a:rPr>
                                <m:t>=1</m:t>
                              </m:r>
                            </m:sub>
                            <m:sup>
                              <m:r>
                                <a:rPr lang="en-CA" sz="2400" i="1">
                                  <a:latin typeface="Cambria Math" panose="02040503050406030204" pitchFamily="18" charset="0"/>
                                </a:rPr>
                                <m:t>𝑛</m:t>
                              </m:r>
                            </m:sup>
                            <m:e>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acc>
                                        <m:accPr>
                                          <m:chr m:val="̅"/>
                                          <m:ctrlPr>
                                            <a:rPr lang="en-CA" sz="2400" i="1">
                                              <a:latin typeface="Cambria Math" panose="02040503050406030204" pitchFamily="18" charset="0"/>
                                            </a:rPr>
                                          </m:ctrlPr>
                                        </m:accPr>
                                        <m:e>
                                          <m:r>
                                            <a:rPr lang="en-CA" sz="2400" i="1">
                                              <a:latin typeface="Cambria Math" panose="02040503050406030204" pitchFamily="18" charset="0"/>
                                            </a:rPr>
                                            <m:t>𝑦</m:t>
                                          </m:r>
                                        </m:e>
                                      </m:acc>
                                    </m:e>
                                  </m:d>
                                </m:e>
                                <m:sup>
                                  <m:r>
                                    <a:rPr lang="en-CA" sz="2400" i="1">
                                      <a:latin typeface="Cambria Math" panose="02040503050406030204" pitchFamily="18" charset="0"/>
                                    </a:rPr>
                                    <m:t>2</m:t>
                                  </m:r>
                                </m:sup>
                              </m:sSup>
                            </m:e>
                          </m:nary>
                        </m:den>
                      </m:f>
                    </m:oMath>
                  </m:oMathPara>
                </a14:m>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39700" y="1278900"/>
                <a:ext cx="10782482" cy="4525963"/>
              </a:xfrm>
              <a:prstGeom prst="rect">
                <a:avLst/>
              </a:prstGeom>
              <a:blipFill rotWithShape="0">
                <a:blip r:embed="rId4"/>
                <a:stretch>
                  <a:fillRect l="-339" t="-1348"/>
                </a:stretch>
              </a:blipFill>
            </p:spPr>
            <p:txBody>
              <a:bodyPr/>
              <a:lstStyle/>
              <a:p>
                <a:r>
                  <a:rPr lang="en-CA">
                    <a:noFill/>
                  </a:rPr>
                  <a:t> </a:t>
                </a:r>
              </a:p>
            </p:txBody>
          </p:sp>
        </mc:Fallback>
      </mc:AlternateContent>
    </p:spTree>
    <p:extLst>
      <p:ext uri="{BB962C8B-B14F-4D97-AF65-F5344CB8AC3E}">
        <p14:creationId xmlns:p14="http://schemas.microsoft.com/office/powerpoint/2010/main" val="3827696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xmlns=""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mc:AlternateContent xmlns:mc="http://schemas.openxmlformats.org/markup-compatibility/2006">
        <mc:Choice xmlns:a14="http://schemas.microsoft.com/office/drawing/2010/main" Requires="a14">
          <p:sp>
            <p:nvSpPr>
              <p:cNvPr id="10" name="Прямоугольник 9">
                <a:extLst>
                  <a:ext uri="{FF2B5EF4-FFF2-40B4-BE49-F238E27FC236}">
                    <a16:creationId xmlns:a16="http://schemas.microsoft.com/office/drawing/2014/main" xmlns="" id="{5EE88138-48BD-46AA-94F3-3B05DD703F63}"/>
                  </a:ext>
                </a:extLst>
              </p:cNvPr>
              <p:cNvSpPr/>
              <p:nvPr/>
            </p:nvSpPr>
            <p:spPr>
              <a:xfrm>
                <a:off x="362276" y="226192"/>
                <a:ext cx="10564342" cy="564450"/>
              </a:xfrm>
              <a:prstGeom prst="rect">
                <a:avLst/>
              </a:prstGeom>
            </p:spPr>
            <p:txBody>
              <a:bodyPr wrap="square">
                <a:spAutoFit/>
              </a:bodyPr>
              <a:lstStyle/>
              <a:p>
                <a:r>
                  <a:rPr lang="en-CA" sz="3000" b="1" dirty="0" smtClean="0">
                    <a:solidFill>
                      <a:schemeClr val="bg1"/>
                    </a:solidFill>
                    <a:latin typeface="Montserrat" charset="0"/>
                    <a:ea typeface="Montserrat" charset="0"/>
                    <a:cs typeface="Montserrat" charset="0"/>
                  </a:rPr>
                  <a:t>REGRESSION METRICS: ADJUSTED R SQUARE (</a:t>
                </a:r>
                <a14:m>
                  <m:oMath xmlns:m="http://schemas.openxmlformats.org/officeDocument/2006/math">
                    <m:sSup>
                      <m:sSupPr>
                        <m:ctrlPr>
                          <a:rPr lang="en-CA" sz="3000" b="1" i="1" smtClean="0">
                            <a:solidFill>
                              <a:schemeClr val="bg1"/>
                            </a:solidFill>
                            <a:latin typeface="Cambria Math" panose="02040503050406030204" pitchFamily="18" charset="0"/>
                            <a:ea typeface="Montserrat" charset="0"/>
                            <a:cs typeface="Montserrat" charset="0"/>
                          </a:rPr>
                        </m:ctrlPr>
                      </m:sSupPr>
                      <m:e>
                        <m:r>
                          <a:rPr lang="en-CA" sz="3000" b="1" i="1" smtClean="0">
                            <a:solidFill>
                              <a:schemeClr val="bg1"/>
                            </a:solidFill>
                            <a:latin typeface="Cambria Math" panose="02040503050406030204" pitchFamily="18" charset="0"/>
                            <a:ea typeface="Montserrat" charset="0"/>
                            <a:cs typeface="Montserrat" charset="0"/>
                          </a:rPr>
                          <m:t>𝑹</m:t>
                        </m:r>
                      </m:e>
                      <m:sup>
                        <m:r>
                          <a:rPr lang="en-CA" sz="3000" b="1" i="1" smtClean="0">
                            <a:solidFill>
                              <a:schemeClr val="bg1"/>
                            </a:solidFill>
                            <a:latin typeface="Cambria Math" panose="02040503050406030204" pitchFamily="18" charset="0"/>
                            <a:ea typeface="Montserrat" charset="0"/>
                            <a:cs typeface="Montserrat" charset="0"/>
                          </a:rPr>
                          <m:t>𝟐</m:t>
                        </m:r>
                      </m:sup>
                    </m:sSup>
                  </m:oMath>
                </a14:m>
                <a:r>
                  <a:rPr lang="en-CA" sz="3000" b="1" dirty="0" smtClean="0">
                    <a:solidFill>
                      <a:schemeClr val="bg1"/>
                    </a:solidFill>
                    <a:latin typeface="Montserrat" charset="0"/>
                    <a:ea typeface="Montserrat" charset="0"/>
                    <a:cs typeface="Montserrat" charset="0"/>
                  </a:rPr>
                  <a:t>)-</a:t>
                </a:r>
                <a:endParaRPr lang="en-CA" sz="3000" b="1" dirty="0">
                  <a:solidFill>
                    <a:schemeClr val="bg1"/>
                  </a:solidFill>
                  <a:latin typeface="Montserrat" charset="0"/>
                  <a:ea typeface="Montserrat" charset="0"/>
                  <a:cs typeface="Montserrat" charset="0"/>
                </a:endParaRPr>
              </a:p>
            </p:txBody>
          </p:sp>
        </mc:Choice>
        <mc:Fallback>
          <p:sp>
            <p:nvSpPr>
              <p:cNvPr id="10" name="Прямоугольник 9">
                <a:extLst>
                  <a:ext uri="{FF2B5EF4-FFF2-40B4-BE49-F238E27FC236}">
                    <a16:creationId xmlns:a16="http://schemas.microsoft.com/office/drawing/2014/main" xmlns="" id="{5EE88138-48BD-46AA-94F3-3B05DD703F63}"/>
                  </a:ext>
                </a:extLst>
              </p:cNvPr>
              <p:cNvSpPr>
                <a:spLocks noRot="1" noChangeAspect="1" noMove="1" noResize="1" noEditPoints="1" noAdjustHandles="1" noChangeArrowheads="1" noChangeShapeType="1" noTextEdit="1"/>
              </p:cNvSpPr>
              <p:nvPr/>
            </p:nvSpPr>
            <p:spPr>
              <a:xfrm>
                <a:off x="362276" y="226192"/>
                <a:ext cx="10564342" cy="564450"/>
              </a:xfrm>
              <a:prstGeom prst="rect">
                <a:avLst/>
              </a:prstGeom>
              <a:blipFill rotWithShape="0">
                <a:blip r:embed="rId3"/>
                <a:stretch>
                  <a:fillRect l="-1327" t="-10753" b="-33333"/>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 name="Content Placeholder 2"/>
              <p:cNvSpPr txBox="1">
                <a:spLocks/>
              </p:cNvSpPr>
              <p:nvPr/>
            </p:nvSpPr>
            <p:spPr>
              <a:xfrm>
                <a:off x="439700" y="1278900"/>
                <a:ext cx="1078248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l">
                  <a:lnSpc>
                    <a:spcPct val="100000"/>
                  </a:lnSpc>
                  <a:spcBef>
                    <a:spcPct val="20000"/>
                  </a:spcBef>
                  <a:buFont typeface="Arial" pitchFamily="34" charset="0"/>
                  <a:buChar char="•"/>
                </a:pPr>
                <a:r>
                  <a:rPr lang="en-CA" sz="1800" dirty="0">
                    <a:latin typeface="Montserrat" charset="0"/>
                    <a:ea typeface="Montserrat" charset="0"/>
                    <a:cs typeface="Montserrat" charset="0"/>
                  </a:rPr>
                  <a:t>If </a:t>
                </a:r>
                <a14:m>
                  <m:oMath xmlns:m="http://schemas.openxmlformats.org/officeDocument/2006/math">
                    <m:sSup>
                      <m:sSupPr>
                        <m:ctrlPr>
                          <a:rPr lang="en-CA" sz="1800">
                            <a:latin typeface="Montserrat" charset="0"/>
                            <a:ea typeface="Montserrat" charset="0"/>
                            <a:cs typeface="Montserrat" charset="0"/>
                          </a:rPr>
                        </m:ctrlPr>
                      </m:sSupPr>
                      <m:e>
                        <m:r>
                          <a:rPr lang="en-CA" sz="1800">
                            <a:latin typeface="Montserrat" charset="0"/>
                            <a:ea typeface="Montserrat" charset="0"/>
                            <a:cs typeface="Montserrat" charset="0"/>
                          </a:rPr>
                          <m:t>𝑅</m:t>
                        </m:r>
                      </m:e>
                      <m:sup>
                        <m:r>
                          <a:rPr lang="en-CA" sz="1800">
                            <a:latin typeface="Montserrat" charset="0"/>
                            <a:ea typeface="Montserrat" charset="0"/>
                            <a:cs typeface="Montserrat" charset="0"/>
                          </a:rPr>
                          <m:t>2</m:t>
                        </m:r>
                      </m:sup>
                    </m:sSup>
                    <m:r>
                      <a:rPr lang="en-CA" sz="1800">
                        <a:latin typeface="Montserrat" charset="0"/>
                        <a:ea typeface="Montserrat" charset="0"/>
                        <a:cs typeface="Montserrat" charset="0"/>
                      </a:rPr>
                      <m:t>=80</m:t>
                    </m:r>
                  </m:oMath>
                </a14:m>
                <a:r>
                  <a:rPr lang="en-CA" sz="1800" dirty="0">
                    <a:latin typeface="Montserrat" charset="0"/>
                    <a:ea typeface="Montserrat" charset="0"/>
                    <a:cs typeface="Montserrat" charset="0"/>
                  </a:rPr>
                  <a:t>, this means that 80% of the increase in ice cream cart revenue is due to increase in temperature. </a:t>
                </a:r>
              </a:p>
              <a:p>
                <a:pPr marL="342900" lvl="0" indent="-342900" algn="l">
                  <a:lnSpc>
                    <a:spcPct val="100000"/>
                  </a:lnSpc>
                  <a:spcBef>
                    <a:spcPct val="20000"/>
                  </a:spcBef>
                  <a:buFont typeface="Arial" pitchFamily="34" charset="0"/>
                  <a:buChar char="•"/>
                </a:pPr>
                <a:r>
                  <a:rPr lang="en-CA" sz="1800" dirty="0">
                    <a:latin typeface="Montserrat" charset="0"/>
                    <a:ea typeface="Montserrat" charset="0"/>
                    <a:cs typeface="Montserrat" charset="0"/>
                  </a:rPr>
                  <a:t>Let’s add another ‘useless’ independent variable, let’s say level of education of worker to the Z-axis.</a:t>
                </a:r>
              </a:p>
              <a:p>
                <a:pPr marL="342900" lvl="0" indent="-342900" algn="l">
                  <a:lnSpc>
                    <a:spcPct val="100000"/>
                  </a:lnSpc>
                  <a:spcBef>
                    <a:spcPct val="20000"/>
                  </a:spcBef>
                  <a:buFont typeface="Arial" pitchFamily="34" charset="0"/>
                  <a:buChar char="•"/>
                </a:pPr>
                <a:r>
                  <a:rPr lang="en-CA" sz="1800" dirty="0">
                    <a:latin typeface="Montserrat" charset="0"/>
                    <a:ea typeface="Montserrat" charset="0"/>
                    <a:cs typeface="Montserrat" charset="0"/>
                  </a:rPr>
                  <a:t> Now </a:t>
                </a:r>
                <a14:m>
                  <m:oMath xmlns:m="http://schemas.openxmlformats.org/officeDocument/2006/math">
                    <m:sSup>
                      <m:sSupPr>
                        <m:ctrlPr>
                          <a:rPr lang="en-CA" sz="1800">
                            <a:latin typeface="Montserrat" charset="0"/>
                            <a:ea typeface="Montserrat" charset="0"/>
                            <a:cs typeface="Montserrat" charset="0"/>
                          </a:rPr>
                        </m:ctrlPr>
                      </m:sSupPr>
                      <m:e>
                        <m:r>
                          <a:rPr lang="en-CA" sz="1800">
                            <a:latin typeface="Montserrat" charset="0"/>
                            <a:ea typeface="Montserrat" charset="0"/>
                            <a:cs typeface="Montserrat" charset="0"/>
                          </a:rPr>
                          <m:t>𝑅</m:t>
                        </m:r>
                      </m:e>
                      <m:sup>
                        <m:r>
                          <a:rPr lang="en-CA" sz="1800">
                            <a:latin typeface="Montserrat" charset="0"/>
                            <a:ea typeface="Montserrat" charset="0"/>
                            <a:cs typeface="Montserrat" charset="0"/>
                          </a:rPr>
                          <m:t>2</m:t>
                        </m:r>
                      </m:sup>
                    </m:sSup>
                  </m:oMath>
                </a14:m>
                <a:r>
                  <a:rPr lang="en-CA" sz="1800" dirty="0">
                    <a:latin typeface="Montserrat" charset="0"/>
                    <a:ea typeface="Montserrat" charset="0"/>
                    <a:cs typeface="Montserrat" charset="0"/>
                  </a:rPr>
                  <a:t> increases and becomes: </a:t>
                </a:r>
                <a14:m>
                  <m:oMath xmlns:m="http://schemas.openxmlformats.org/officeDocument/2006/math">
                    <m:sSup>
                      <m:sSupPr>
                        <m:ctrlPr>
                          <a:rPr lang="en-CA" sz="1800">
                            <a:latin typeface="Montserrat" charset="0"/>
                            <a:ea typeface="Montserrat" charset="0"/>
                            <a:cs typeface="Montserrat" charset="0"/>
                          </a:rPr>
                        </m:ctrlPr>
                      </m:sSupPr>
                      <m:e>
                        <m:r>
                          <a:rPr lang="en-CA" sz="1800">
                            <a:latin typeface="Montserrat" charset="0"/>
                            <a:ea typeface="Montserrat" charset="0"/>
                            <a:cs typeface="Montserrat" charset="0"/>
                          </a:rPr>
                          <m:t>𝑅</m:t>
                        </m:r>
                      </m:e>
                      <m:sup>
                        <m:r>
                          <a:rPr lang="en-CA" sz="1800">
                            <a:latin typeface="Montserrat" charset="0"/>
                            <a:ea typeface="Montserrat" charset="0"/>
                            <a:cs typeface="Montserrat" charset="0"/>
                          </a:rPr>
                          <m:t>2</m:t>
                        </m:r>
                      </m:sup>
                    </m:sSup>
                    <m:r>
                      <a:rPr lang="en-CA" sz="1800">
                        <a:latin typeface="Montserrat" charset="0"/>
                        <a:ea typeface="Montserrat" charset="0"/>
                        <a:cs typeface="Montserrat" charset="0"/>
                      </a:rPr>
                      <m:t>=85%</m:t>
                    </m:r>
                  </m:oMath>
                </a14:m>
                <a:endParaRPr lang="en-CA" sz="1800" dirty="0">
                  <a:latin typeface="Montserrat" charset="0"/>
                  <a:ea typeface="Montserrat" charset="0"/>
                  <a:cs typeface="Montserrat" charset="0"/>
                </a:endParaRPr>
              </a:p>
              <a:p>
                <a:pPr marL="342900" indent="-342900" algn="l">
                  <a:buFont typeface="Arial" panose="020B0604020202020204" pitchFamily="34" charset="0"/>
                  <a:buChar char="•"/>
                </a:pPr>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39700" y="1278900"/>
                <a:ext cx="10782482" cy="4525963"/>
              </a:xfrm>
              <a:prstGeom prst="rect">
                <a:avLst/>
              </a:prstGeom>
              <a:blipFill rotWithShape="0">
                <a:blip r:embed="rId4"/>
                <a:stretch>
                  <a:fillRect l="-339" t="-135" r="-170"/>
                </a:stretch>
              </a:blipFill>
            </p:spPr>
            <p:txBody>
              <a:bodyPr/>
              <a:lstStyle/>
              <a:p>
                <a:r>
                  <a:rPr lang="en-CA">
                    <a:noFill/>
                  </a:rPr>
                  <a:t> </a:t>
                </a:r>
              </a:p>
            </p:txBody>
          </p:sp>
        </mc:Fallback>
      </mc:AlternateContent>
      <p:cxnSp>
        <p:nvCxnSpPr>
          <p:cNvPr id="5" name="Straight Arrow Connector 4"/>
          <p:cNvCxnSpPr/>
          <p:nvPr/>
        </p:nvCxnSpPr>
        <p:spPr>
          <a:xfrm flipV="1">
            <a:off x="2642217" y="5430183"/>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2655742" y="2878610"/>
            <a:ext cx="17133" cy="2599674"/>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346621" y="4241241"/>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3828313" y="3938242"/>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4089246" y="4318623"/>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4519289" y="339278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6202171" y="2560782"/>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5258870" y="3064245"/>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5400969" y="3570450"/>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4595727" y="3853536"/>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5998448" y="3070728"/>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p:cNvSpPr txBox="1"/>
          <p:nvPr/>
        </p:nvSpPr>
        <p:spPr>
          <a:xfrm>
            <a:off x="3346621" y="5484046"/>
            <a:ext cx="3002745" cy="461665"/>
          </a:xfrm>
          <a:prstGeom prst="rect">
            <a:avLst/>
          </a:prstGeom>
          <a:noFill/>
        </p:spPr>
        <p:txBody>
          <a:bodyPr wrap="none" rtlCol="0">
            <a:spAutoFit/>
          </a:bodyPr>
          <a:lstStyle/>
          <a:p>
            <a:r>
              <a:rPr lang="en-CA" sz="2400" b="1" dirty="0" smtClean="0"/>
              <a:t>TEMPERATURE (</a:t>
            </a:r>
            <a:r>
              <a:rPr lang="en-CA" sz="2400" b="1" dirty="0" err="1" smtClean="0"/>
              <a:t>DegC</a:t>
            </a:r>
            <a:r>
              <a:rPr lang="en-CA" sz="2400" b="1" dirty="0" smtClean="0"/>
              <a:t>)</a:t>
            </a:r>
            <a:endParaRPr lang="en-CA" sz="2400" b="1" dirty="0"/>
          </a:p>
        </p:txBody>
      </p:sp>
      <p:sp>
        <p:nvSpPr>
          <p:cNvPr id="20" name="TextBox 19"/>
          <p:cNvSpPr txBox="1"/>
          <p:nvPr/>
        </p:nvSpPr>
        <p:spPr>
          <a:xfrm rot="16200000">
            <a:off x="1474740" y="3857468"/>
            <a:ext cx="1811714" cy="461665"/>
          </a:xfrm>
          <a:prstGeom prst="rect">
            <a:avLst/>
          </a:prstGeom>
          <a:noFill/>
        </p:spPr>
        <p:txBody>
          <a:bodyPr wrap="none" rtlCol="0">
            <a:spAutoFit/>
          </a:bodyPr>
          <a:lstStyle/>
          <a:p>
            <a:r>
              <a:rPr lang="en-CA" sz="2400" b="1" dirty="0" smtClean="0"/>
              <a:t>REVENUE($)</a:t>
            </a:r>
            <a:endParaRPr lang="en-CA" sz="2400" b="1" dirty="0"/>
          </a:p>
        </p:txBody>
      </p:sp>
      <p:cxnSp>
        <p:nvCxnSpPr>
          <p:cNvPr id="21" name="Straight Connector 20"/>
          <p:cNvCxnSpPr/>
          <p:nvPr/>
        </p:nvCxnSpPr>
        <p:spPr>
          <a:xfrm flipH="1">
            <a:off x="2693670" y="2963000"/>
            <a:ext cx="3595707" cy="1951525"/>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693670" y="4495579"/>
            <a:ext cx="2785939" cy="916894"/>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0527749">
            <a:off x="4193896" y="4363445"/>
            <a:ext cx="3404522" cy="461665"/>
          </a:xfrm>
          <a:prstGeom prst="rect">
            <a:avLst/>
          </a:prstGeom>
          <a:noFill/>
        </p:spPr>
        <p:txBody>
          <a:bodyPr wrap="none" rtlCol="0">
            <a:spAutoFit/>
          </a:bodyPr>
          <a:lstStyle/>
          <a:p>
            <a:r>
              <a:rPr lang="en-CA" sz="2400" b="1" dirty="0" smtClean="0"/>
              <a:t>EDUCATION OF WORKER</a:t>
            </a:r>
            <a:endParaRPr lang="en-CA" sz="2400" b="1" dirty="0"/>
          </a:p>
        </p:txBody>
      </p:sp>
      <p:pic>
        <p:nvPicPr>
          <p:cNvPr id="25" name="Picture 2" descr="Image result for ice cream stan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84994" y="2702026"/>
            <a:ext cx="2834065" cy="2734872"/>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6447199" y="6293339"/>
            <a:ext cx="3482823" cy="430887"/>
          </a:xfrm>
          <a:prstGeom prst="rect">
            <a:avLst/>
          </a:prstGeom>
        </p:spPr>
        <p:txBody>
          <a:bodyPr wrap="square">
            <a:spAutoFit/>
          </a:bodyPr>
          <a:lstStyle/>
          <a:p>
            <a:r>
              <a:rPr lang="en-CA" sz="1100" b="1" dirty="0" smtClean="0"/>
              <a:t>Source: </a:t>
            </a:r>
            <a:r>
              <a:rPr lang="en-CA" sz="1100" dirty="0" smtClean="0"/>
              <a:t>https</a:t>
            </a:r>
            <a:r>
              <a:rPr lang="en-CA" sz="1100" dirty="0"/>
              <a:t>://www.goodfreephotos.com/vector-images/ice-cream-stand-vector-clipart.png.php</a:t>
            </a:r>
          </a:p>
        </p:txBody>
      </p:sp>
    </p:spTree>
    <p:extLst>
      <p:ext uri="{BB962C8B-B14F-4D97-AF65-F5344CB8AC3E}">
        <p14:creationId xmlns:p14="http://schemas.microsoft.com/office/powerpoint/2010/main" val="365708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xmlns=""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mc:AlternateContent xmlns:mc="http://schemas.openxmlformats.org/markup-compatibility/2006">
        <mc:Choice xmlns:a14="http://schemas.microsoft.com/office/drawing/2010/main" Requires="a14">
          <p:sp>
            <p:nvSpPr>
              <p:cNvPr id="10" name="Прямоугольник 9">
                <a:extLst>
                  <a:ext uri="{FF2B5EF4-FFF2-40B4-BE49-F238E27FC236}">
                    <a16:creationId xmlns:a16="http://schemas.microsoft.com/office/drawing/2014/main" xmlns="" id="{5EE88138-48BD-46AA-94F3-3B05DD703F63}"/>
                  </a:ext>
                </a:extLst>
              </p:cNvPr>
              <p:cNvSpPr/>
              <p:nvPr/>
            </p:nvSpPr>
            <p:spPr>
              <a:xfrm>
                <a:off x="362276" y="226192"/>
                <a:ext cx="10564342" cy="564450"/>
              </a:xfrm>
              <a:prstGeom prst="rect">
                <a:avLst/>
              </a:prstGeom>
            </p:spPr>
            <p:txBody>
              <a:bodyPr wrap="square">
                <a:spAutoFit/>
              </a:bodyPr>
              <a:lstStyle/>
              <a:p>
                <a:r>
                  <a:rPr lang="en-CA" sz="3000" b="1" dirty="0" smtClean="0">
                    <a:solidFill>
                      <a:schemeClr val="bg1"/>
                    </a:solidFill>
                    <a:latin typeface="Montserrat" charset="0"/>
                    <a:ea typeface="Montserrat" charset="0"/>
                    <a:cs typeface="Montserrat" charset="0"/>
                  </a:rPr>
                  <a:t>REGRESSION METRICS: ADJUSTED R SQUARE (</a:t>
                </a:r>
                <a14:m>
                  <m:oMath xmlns:m="http://schemas.openxmlformats.org/officeDocument/2006/math">
                    <m:sSup>
                      <m:sSupPr>
                        <m:ctrlPr>
                          <a:rPr lang="en-CA" sz="3000" b="1" i="1" smtClean="0">
                            <a:solidFill>
                              <a:schemeClr val="bg1"/>
                            </a:solidFill>
                            <a:latin typeface="Cambria Math" panose="02040503050406030204" pitchFamily="18" charset="0"/>
                            <a:ea typeface="Montserrat" charset="0"/>
                            <a:cs typeface="Montserrat" charset="0"/>
                          </a:rPr>
                        </m:ctrlPr>
                      </m:sSupPr>
                      <m:e>
                        <m:r>
                          <a:rPr lang="en-CA" sz="3000" b="1" i="1" smtClean="0">
                            <a:solidFill>
                              <a:schemeClr val="bg1"/>
                            </a:solidFill>
                            <a:latin typeface="Cambria Math" panose="02040503050406030204" pitchFamily="18" charset="0"/>
                            <a:ea typeface="Montserrat" charset="0"/>
                            <a:cs typeface="Montserrat" charset="0"/>
                          </a:rPr>
                          <m:t>𝑹</m:t>
                        </m:r>
                      </m:e>
                      <m:sup>
                        <m:r>
                          <a:rPr lang="en-CA" sz="3000" b="1" i="1" smtClean="0">
                            <a:solidFill>
                              <a:schemeClr val="bg1"/>
                            </a:solidFill>
                            <a:latin typeface="Cambria Math" panose="02040503050406030204" pitchFamily="18" charset="0"/>
                            <a:ea typeface="Montserrat" charset="0"/>
                            <a:cs typeface="Montserrat" charset="0"/>
                          </a:rPr>
                          <m:t>𝟐</m:t>
                        </m:r>
                      </m:sup>
                    </m:sSup>
                  </m:oMath>
                </a14:m>
                <a:r>
                  <a:rPr lang="en-CA" sz="3000" b="1" dirty="0" smtClean="0">
                    <a:solidFill>
                      <a:schemeClr val="bg1"/>
                    </a:solidFill>
                    <a:latin typeface="Montserrat" charset="0"/>
                    <a:ea typeface="Montserrat" charset="0"/>
                    <a:cs typeface="Montserrat" charset="0"/>
                  </a:rPr>
                  <a:t>)-</a:t>
                </a:r>
                <a:endParaRPr lang="en-CA" sz="3000" b="1" dirty="0">
                  <a:solidFill>
                    <a:schemeClr val="bg1"/>
                  </a:solidFill>
                  <a:latin typeface="Montserrat" charset="0"/>
                  <a:ea typeface="Montserrat" charset="0"/>
                  <a:cs typeface="Montserrat" charset="0"/>
                </a:endParaRPr>
              </a:p>
            </p:txBody>
          </p:sp>
        </mc:Choice>
        <mc:Fallback>
          <p:sp>
            <p:nvSpPr>
              <p:cNvPr id="10" name="Прямоугольник 9">
                <a:extLst>
                  <a:ext uri="{FF2B5EF4-FFF2-40B4-BE49-F238E27FC236}">
                    <a16:creationId xmlns:a16="http://schemas.microsoft.com/office/drawing/2014/main" xmlns="" id="{5EE88138-48BD-46AA-94F3-3B05DD703F63}"/>
                  </a:ext>
                </a:extLst>
              </p:cNvPr>
              <p:cNvSpPr>
                <a:spLocks noRot="1" noChangeAspect="1" noMove="1" noResize="1" noEditPoints="1" noAdjustHandles="1" noChangeArrowheads="1" noChangeShapeType="1" noTextEdit="1"/>
              </p:cNvSpPr>
              <p:nvPr/>
            </p:nvSpPr>
            <p:spPr>
              <a:xfrm>
                <a:off x="362276" y="226192"/>
                <a:ext cx="10564342" cy="564450"/>
              </a:xfrm>
              <a:prstGeom prst="rect">
                <a:avLst/>
              </a:prstGeom>
              <a:blipFill rotWithShape="0">
                <a:blip r:embed="rId3"/>
                <a:stretch>
                  <a:fillRect l="-1327" t="-10753" b="-33333"/>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 name="Content Placeholder 2"/>
              <p:cNvSpPr txBox="1">
                <a:spLocks/>
              </p:cNvSpPr>
              <p:nvPr/>
            </p:nvSpPr>
            <p:spPr>
              <a:xfrm>
                <a:off x="439700" y="1278900"/>
                <a:ext cx="1078248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800" dirty="0" smtClean="0">
                    <a:latin typeface="Montserrat" charset="0"/>
                    <a:ea typeface="Montserrat" charset="0"/>
                    <a:cs typeface="Montserrat" charset="0"/>
                  </a:rPr>
                  <a:t>One </a:t>
                </a:r>
                <a:r>
                  <a:rPr lang="en-CA" sz="1800" dirty="0">
                    <a:latin typeface="Montserrat" charset="0"/>
                    <a:ea typeface="Montserrat" charset="0"/>
                    <a:cs typeface="Montserrat" charset="0"/>
                  </a:rPr>
                  <a:t>limitation of </a:t>
                </a:r>
                <a14:m>
                  <m:oMath xmlns:m="http://schemas.openxmlformats.org/officeDocument/2006/math">
                    <m:sSup>
                      <m:sSupPr>
                        <m:ctrlPr>
                          <a:rPr lang="en-CA" sz="1800">
                            <a:latin typeface="Montserrat" charset="0"/>
                            <a:ea typeface="Montserrat" charset="0"/>
                            <a:cs typeface="Montserrat" charset="0"/>
                          </a:rPr>
                        </m:ctrlPr>
                      </m:sSupPr>
                      <m:e>
                        <m:r>
                          <a:rPr lang="en-CA" sz="1800">
                            <a:latin typeface="Montserrat" charset="0"/>
                            <a:ea typeface="Montserrat" charset="0"/>
                            <a:cs typeface="Montserrat" charset="0"/>
                          </a:rPr>
                          <m:t>𝑅</m:t>
                        </m:r>
                      </m:e>
                      <m:sup>
                        <m:r>
                          <a:rPr lang="en-CA" sz="1800">
                            <a:latin typeface="Montserrat" charset="0"/>
                            <a:ea typeface="Montserrat" charset="0"/>
                            <a:cs typeface="Montserrat" charset="0"/>
                          </a:rPr>
                          <m:t>2</m:t>
                        </m:r>
                      </m:sup>
                    </m:sSup>
                  </m:oMath>
                </a14:m>
                <a:r>
                  <a:rPr lang="en-CA" sz="1800" dirty="0">
                    <a:latin typeface="Montserrat" charset="0"/>
                    <a:ea typeface="Montserrat" charset="0"/>
                    <a:cs typeface="Montserrat" charset="0"/>
                  </a:rPr>
                  <a:t> is that it increases by adding independent variables to the model which is misleading since some added variables might be useless with minimal significance.</a:t>
                </a:r>
              </a:p>
              <a:p>
                <a:pPr marL="342900" indent="-342900" algn="l">
                  <a:buFont typeface="Arial" panose="020B0604020202020204" pitchFamily="34" charset="0"/>
                  <a:buChar char="•"/>
                </a:pPr>
                <a:r>
                  <a:rPr lang="en-CA" sz="1800" dirty="0">
                    <a:latin typeface="Montserrat" charset="0"/>
                    <a:ea typeface="Montserrat" charset="0"/>
                    <a:cs typeface="Montserrat" charset="0"/>
                  </a:rPr>
                  <a:t>Adjusted </a:t>
                </a:r>
                <a14:m>
                  <m:oMath xmlns:m="http://schemas.openxmlformats.org/officeDocument/2006/math">
                    <m:sSup>
                      <m:sSupPr>
                        <m:ctrlPr>
                          <a:rPr lang="en-CA" sz="1800">
                            <a:latin typeface="Montserrat" charset="0"/>
                            <a:ea typeface="Montserrat" charset="0"/>
                            <a:cs typeface="Montserrat" charset="0"/>
                          </a:rPr>
                        </m:ctrlPr>
                      </m:sSupPr>
                      <m:e>
                        <m:r>
                          <a:rPr lang="en-CA" sz="1800">
                            <a:latin typeface="Montserrat" charset="0"/>
                            <a:ea typeface="Montserrat" charset="0"/>
                            <a:cs typeface="Montserrat" charset="0"/>
                          </a:rPr>
                          <m:t>𝑅</m:t>
                        </m:r>
                      </m:e>
                      <m:sup>
                        <m:r>
                          <a:rPr lang="en-CA" sz="1800">
                            <a:latin typeface="Montserrat" charset="0"/>
                            <a:ea typeface="Montserrat" charset="0"/>
                            <a:cs typeface="Montserrat" charset="0"/>
                          </a:rPr>
                          <m:t>2</m:t>
                        </m:r>
                      </m:sup>
                    </m:sSup>
                  </m:oMath>
                </a14:m>
                <a:r>
                  <a:rPr lang="en-CA" sz="1800" dirty="0">
                    <a:latin typeface="Montserrat" charset="0"/>
                    <a:ea typeface="Montserrat" charset="0"/>
                    <a:cs typeface="Montserrat" charset="0"/>
                  </a:rPr>
                  <a:t> overcomes this issue by adding a penalty if we make an attempt to add independent variable that does not improve the model.  </a:t>
                </a:r>
              </a:p>
              <a:p>
                <a:pPr marL="342900" indent="-342900" algn="l">
                  <a:buFont typeface="Arial" panose="020B0604020202020204" pitchFamily="34" charset="0"/>
                  <a:buChar char="•"/>
                </a:pPr>
                <a:r>
                  <a:rPr lang="en-CA" sz="1800" dirty="0">
                    <a:latin typeface="Montserrat" charset="0"/>
                    <a:ea typeface="Montserrat" charset="0"/>
                    <a:cs typeface="Montserrat" charset="0"/>
                  </a:rPr>
                  <a:t>Adjusted </a:t>
                </a:r>
                <a14:m>
                  <m:oMath xmlns:m="http://schemas.openxmlformats.org/officeDocument/2006/math">
                    <m:sSup>
                      <m:sSupPr>
                        <m:ctrlPr>
                          <a:rPr lang="en-CA" sz="1800" dirty="0">
                            <a:latin typeface="Montserrat" charset="0"/>
                            <a:ea typeface="Montserrat" charset="0"/>
                            <a:cs typeface="Montserrat" charset="0"/>
                          </a:rPr>
                        </m:ctrlPr>
                      </m:sSupPr>
                      <m:e>
                        <m:r>
                          <a:rPr lang="en-CA" sz="1800" dirty="0">
                            <a:latin typeface="Montserrat" charset="0"/>
                            <a:ea typeface="Montserrat" charset="0"/>
                            <a:cs typeface="Montserrat" charset="0"/>
                          </a:rPr>
                          <m:t>𝑅</m:t>
                        </m:r>
                      </m:e>
                      <m:sup>
                        <m:r>
                          <a:rPr lang="en-CA" sz="1800" dirty="0">
                            <a:latin typeface="Montserrat" charset="0"/>
                            <a:ea typeface="Montserrat" charset="0"/>
                            <a:cs typeface="Montserrat" charset="0"/>
                          </a:rPr>
                          <m:t>2</m:t>
                        </m:r>
                      </m:sup>
                    </m:sSup>
                  </m:oMath>
                </a14:m>
                <a:r>
                  <a:rPr lang="en-CA" sz="1800" dirty="0">
                    <a:latin typeface="Montserrat" charset="0"/>
                    <a:ea typeface="Montserrat" charset="0"/>
                    <a:cs typeface="Montserrat" charset="0"/>
                  </a:rPr>
                  <a:t> is a modified version of the </a:t>
                </a:r>
                <a14:m>
                  <m:oMath xmlns:m="http://schemas.openxmlformats.org/officeDocument/2006/math">
                    <m:sSup>
                      <m:sSupPr>
                        <m:ctrlPr>
                          <a:rPr lang="en-CA" sz="1800" dirty="0">
                            <a:latin typeface="Montserrat" charset="0"/>
                            <a:ea typeface="Montserrat" charset="0"/>
                            <a:cs typeface="Montserrat" charset="0"/>
                          </a:rPr>
                        </m:ctrlPr>
                      </m:sSupPr>
                      <m:e>
                        <m:r>
                          <a:rPr lang="en-CA" sz="1800" dirty="0">
                            <a:latin typeface="Montserrat" charset="0"/>
                            <a:ea typeface="Montserrat" charset="0"/>
                            <a:cs typeface="Montserrat" charset="0"/>
                          </a:rPr>
                          <m:t>𝑅</m:t>
                        </m:r>
                      </m:e>
                      <m:sup>
                        <m:r>
                          <a:rPr lang="en-CA" sz="1800" dirty="0">
                            <a:latin typeface="Montserrat" charset="0"/>
                            <a:ea typeface="Montserrat" charset="0"/>
                            <a:cs typeface="Montserrat" charset="0"/>
                          </a:rPr>
                          <m:t>2</m:t>
                        </m:r>
                      </m:sup>
                    </m:sSup>
                  </m:oMath>
                </a14:m>
                <a:r>
                  <a:rPr lang="en-CA" sz="1800" dirty="0">
                    <a:latin typeface="Montserrat" charset="0"/>
                    <a:ea typeface="Montserrat" charset="0"/>
                    <a:cs typeface="Montserrat" charset="0"/>
                  </a:rPr>
                  <a:t> and takes into account the number of predictors in the model.</a:t>
                </a:r>
              </a:p>
              <a:p>
                <a:pPr marL="342900" indent="-342900" algn="l">
                  <a:buFont typeface="Arial" panose="020B0604020202020204" pitchFamily="34" charset="0"/>
                  <a:buChar char="•"/>
                </a:pPr>
                <a:r>
                  <a:rPr lang="en-CA" sz="1800" dirty="0">
                    <a:latin typeface="Montserrat" charset="0"/>
                    <a:ea typeface="Montserrat" charset="0"/>
                    <a:cs typeface="Montserrat" charset="0"/>
                  </a:rPr>
                  <a:t>If useless predictors are added to the model, Adjusted </a:t>
                </a:r>
                <a14:m>
                  <m:oMath xmlns:m="http://schemas.openxmlformats.org/officeDocument/2006/math">
                    <m:sSup>
                      <m:sSupPr>
                        <m:ctrlPr>
                          <a:rPr lang="en-CA" sz="1800" dirty="0">
                            <a:latin typeface="Montserrat" charset="0"/>
                            <a:ea typeface="Montserrat" charset="0"/>
                            <a:cs typeface="Montserrat" charset="0"/>
                          </a:rPr>
                        </m:ctrlPr>
                      </m:sSupPr>
                      <m:e>
                        <m:r>
                          <a:rPr lang="en-CA" sz="1800" dirty="0">
                            <a:latin typeface="Montserrat" charset="0"/>
                            <a:ea typeface="Montserrat" charset="0"/>
                            <a:cs typeface="Montserrat" charset="0"/>
                          </a:rPr>
                          <m:t>𝑅</m:t>
                        </m:r>
                      </m:e>
                      <m:sup>
                        <m:r>
                          <a:rPr lang="en-CA" sz="1800" dirty="0">
                            <a:latin typeface="Montserrat" charset="0"/>
                            <a:ea typeface="Montserrat" charset="0"/>
                            <a:cs typeface="Montserrat" charset="0"/>
                          </a:rPr>
                          <m:t>2</m:t>
                        </m:r>
                      </m:sup>
                    </m:sSup>
                  </m:oMath>
                </a14:m>
                <a:r>
                  <a:rPr lang="en-CA" sz="1800" dirty="0">
                    <a:latin typeface="Montserrat" charset="0"/>
                    <a:ea typeface="Montserrat" charset="0"/>
                    <a:cs typeface="Montserrat" charset="0"/>
                  </a:rPr>
                  <a:t> will decrease</a:t>
                </a:r>
              </a:p>
              <a:p>
                <a:pPr marL="342900" indent="-342900" algn="l">
                  <a:buFont typeface="Arial" panose="020B0604020202020204" pitchFamily="34" charset="0"/>
                  <a:buChar char="•"/>
                </a:pPr>
                <a:r>
                  <a:rPr lang="en-CA" sz="1800" dirty="0">
                    <a:latin typeface="Montserrat" charset="0"/>
                    <a:ea typeface="Montserrat" charset="0"/>
                    <a:cs typeface="Montserrat" charset="0"/>
                  </a:rPr>
                  <a:t>If useful predictors are added to the model, Adjusted </a:t>
                </a:r>
                <a14:m>
                  <m:oMath xmlns:m="http://schemas.openxmlformats.org/officeDocument/2006/math">
                    <m:sSup>
                      <m:sSupPr>
                        <m:ctrlPr>
                          <a:rPr lang="en-CA" sz="1800" dirty="0">
                            <a:latin typeface="Montserrat" charset="0"/>
                            <a:ea typeface="Montserrat" charset="0"/>
                            <a:cs typeface="Montserrat" charset="0"/>
                          </a:rPr>
                        </m:ctrlPr>
                      </m:sSupPr>
                      <m:e>
                        <m:r>
                          <a:rPr lang="en-CA" sz="1800" dirty="0">
                            <a:latin typeface="Montserrat" charset="0"/>
                            <a:ea typeface="Montserrat" charset="0"/>
                            <a:cs typeface="Montserrat" charset="0"/>
                          </a:rPr>
                          <m:t>𝑅</m:t>
                        </m:r>
                      </m:e>
                      <m:sup>
                        <m:r>
                          <a:rPr lang="en-CA" sz="1800" dirty="0">
                            <a:latin typeface="Montserrat" charset="0"/>
                            <a:ea typeface="Montserrat" charset="0"/>
                            <a:cs typeface="Montserrat" charset="0"/>
                          </a:rPr>
                          <m:t>2</m:t>
                        </m:r>
                      </m:sup>
                    </m:sSup>
                  </m:oMath>
                </a14:m>
                <a:r>
                  <a:rPr lang="en-CA" sz="1800" dirty="0">
                    <a:latin typeface="Montserrat" charset="0"/>
                    <a:ea typeface="Montserrat" charset="0"/>
                    <a:cs typeface="Montserrat" charset="0"/>
                  </a:rPr>
                  <a:t> will increase</a:t>
                </a:r>
              </a:p>
              <a:p>
                <a:pPr marL="342900" indent="-342900" algn="l">
                  <a:buFont typeface="Arial" panose="020B0604020202020204" pitchFamily="34" charset="0"/>
                  <a:buChar char="•"/>
                </a:pPr>
                <a14:m>
                  <m:oMath xmlns:m="http://schemas.openxmlformats.org/officeDocument/2006/math">
                    <m:r>
                      <a:rPr lang="en-CA" sz="1800" dirty="0">
                        <a:latin typeface="Montserrat" charset="0"/>
                        <a:ea typeface="Montserrat" charset="0"/>
                        <a:cs typeface="Montserrat" charset="0"/>
                      </a:rPr>
                      <m:t>𝐾</m:t>
                    </m:r>
                  </m:oMath>
                </a14:m>
                <a:r>
                  <a:rPr lang="en-CA" sz="1800" dirty="0">
                    <a:latin typeface="Montserrat" charset="0"/>
                    <a:ea typeface="Montserrat" charset="0"/>
                    <a:cs typeface="Montserrat" charset="0"/>
                  </a:rPr>
                  <a:t> is the number of independent variables and </a:t>
                </a:r>
                <a14:m>
                  <m:oMath xmlns:m="http://schemas.openxmlformats.org/officeDocument/2006/math">
                    <m:r>
                      <a:rPr lang="en-CA" sz="1800">
                        <a:latin typeface="Montserrat" charset="0"/>
                        <a:ea typeface="Montserrat" charset="0"/>
                        <a:cs typeface="Montserrat" charset="0"/>
                      </a:rPr>
                      <m:t>𝑛</m:t>
                    </m:r>
                  </m:oMath>
                </a14:m>
                <a:r>
                  <a:rPr lang="en-CA" sz="1800" dirty="0">
                    <a:latin typeface="Montserrat" charset="0"/>
                    <a:ea typeface="Montserrat" charset="0"/>
                    <a:cs typeface="Montserrat" charset="0"/>
                  </a:rPr>
                  <a:t> is the number of samples</a:t>
                </a:r>
              </a:p>
              <a:p>
                <a:pPr lvl="1"/>
                <a14:m>
                  <m:oMathPara xmlns:m="http://schemas.openxmlformats.org/officeDocument/2006/math">
                    <m:oMathParaPr>
                      <m:jc m:val="centerGroup"/>
                    </m:oMathParaPr>
                    <m:oMath xmlns:m="http://schemas.openxmlformats.org/officeDocument/2006/math">
                      <m:sSubSup>
                        <m:sSubSupPr>
                          <m:ctrlPr>
                            <a:rPr lang="en-CA" sz="1800" i="1">
                              <a:latin typeface="Cambria Math" panose="02040503050406030204" pitchFamily="18" charset="0"/>
                            </a:rPr>
                          </m:ctrlPr>
                        </m:sSubSupPr>
                        <m:e>
                          <m:r>
                            <a:rPr lang="en-CA" sz="1800" i="1">
                              <a:latin typeface="Cambria Math" panose="02040503050406030204" pitchFamily="18" charset="0"/>
                            </a:rPr>
                            <m:t>𝑅</m:t>
                          </m:r>
                        </m:e>
                        <m:sub>
                          <m:r>
                            <a:rPr lang="en-CA" sz="1800" i="1">
                              <a:latin typeface="Cambria Math" panose="02040503050406030204" pitchFamily="18" charset="0"/>
                            </a:rPr>
                            <m:t>𝑎𝑑𝑗𝑢𝑠𝑡𝑒𝑑</m:t>
                          </m:r>
                        </m:sub>
                        <m:sup>
                          <m:r>
                            <a:rPr lang="en-CA" sz="1800" i="1">
                              <a:latin typeface="Cambria Math" panose="02040503050406030204" pitchFamily="18" charset="0"/>
                            </a:rPr>
                            <m:t>2</m:t>
                          </m:r>
                        </m:sup>
                      </m:sSubSup>
                      <m:r>
                        <a:rPr lang="en-CA" sz="1800" i="1">
                          <a:latin typeface="Cambria Math" panose="02040503050406030204" pitchFamily="18" charset="0"/>
                        </a:rPr>
                        <m:t>=1−[</m:t>
                      </m:r>
                      <m:f>
                        <m:fPr>
                          <m:ctrlPr>
                            <a:rPr lang="en-CA" sz="1800" i="1">
                              <a:latin typeface="Cambria Math" panose="02040503050406030204" pitchFamily="18" charset="0"/>
                            </a:rPr>
                          </m:ctrlPr>
                        </m:fPr>
                        <m:num>
                          <m:d>
                            <m:dPr>
                              <m:ctrlPr>
                                <a:rPr lang="en-CA" sz="1800" i="1">
                                  <a:latin typeface="Cambria Math" panose="02040503050406030204" pitchFamily="18" charset="0"/>
                                </a:rPr>
                              </m:ctrlPr>
                            </m:dPr>
                            <m:e>
                              <m:r>
                                <a:rPr lang="en-CA" sz="1800" i="1">
                                  <a:latin typeface="Cambria Math" panose="02040503050406030204" pitchFamily="18" charset="0"/>
                                </a:rPr>
                                <m:t>1−</m:t>
                              </m:r>
                              <m:sSup>
                                <m:sSupPr>
                                  <m:ctrlPr>
                                    <a:rPr lang="en-CA" sz="1800" i="1">
                                      <a:latin typeface="Cambria Math" panose="02040503050406030204" pitchFamily="18" charset="0"/>
                                    </a:rPr>
                                  </m:ctrlPr>
                                </m:sSupPr>
                                <m:e>
                                  <m:r>
                                    <a:rPr lang="en-CA" sz="1800" i="1">
                                      <a:latin typeface="Cambria Math" panose="02040503050406030204" pitchFamily="18" charset="0"/>
                                    </a:rPr>
                                    <m:t>𝑅</m:t>
                                  </m:r>
                                </m:e>
                                <m:sup>
                                  <m:r>
                                    <a:rPr lang="en-CA" sz="1800" i="1">
                                      <a:latin typeface="Cambria Math" panose="02040503050406030204" pitchFamily="18" charset="0"/>
                                    </a:rPr>
                                    <m:t>2</m:t>
                                  </m:r>
                                </m:sup>
                              </m:sSup>
                            </m:e>
                          </m:d>
                          <m:d>
                            <m:dPr>
                              <m:ctrlPr>
                                <a:rPr lang="en-CA" sz="1800" i="1">
                                  <a:latin typeface="Cambria Math" panose="02040503050406030204" pitchFamily="18" charset="0"/>
                                </a:rPr>
                              </m:ctrlPr>
                            </m:dPr>
                            <m:e>
                              <m:r>
                                <a:rPr lang="en-CA" sz="1800" i="1">
                                  <a:latin typeface="Cambria Math" panose="02040503050406030204" pitchFamily="18" charset="0"/>
                                </a:rPr>
                                <m:t>𝑛</m:t>
                              </m:r>
                              <m:r>
                                <a:rPr lang="en-CA" sz="1800" i="1">
                                  <a:latin typeface="Cambria Math" panose="02040503050406030204" pitchFamily="18" charset="0"/>
                                </a:rPr>
                                <m:t>−1</m:t>
                              </m:r>
                            </m:e>
                          </m:d>
                        </m:num>
                        <m:den>
                          <m:r>
                            <a:rPr lang="en-CA" sz="1800" i="1">
                              <a:latin typeface="Cambria Math" panose="02040503050406030204" pitchFamily="18" charset="0"/>
                            </a:rPr>
                            <m:t>𝑛</m:t>
                          </m:r>
                          <m:r>
                            <a:rPr lang="en-CA" sz="1800" i="1">
                              <a:latin typeface="Cambria Math" panose="02040503050406030204" pitchFamily="18" charset="0"/>
                            </a:rPr>
                            <m:t>−</m:t>
                          </m:r>
                          <m:r>
                            <a:rPr lang="en-CA" sz="1800" i="1">
                              <a:latin typeface="Cambria Math" panose="02040503050406030204" pitchFamily="18" charset="0"/>
                            </a:rPr>
                            <m:t>𝑘</m:t>
                          </m:r>
                          <m:r>
                            <a:rPr lang="en-CA" sz="1800" i="1">
                              <a:latin typeface="Cambria Math" panose="02040503050406030204" pitchFamily="18" charset="0"/>
                            </a:rPr>
                            <m:t>−1</m:t>
                          </m:r>
                        </m:den>
                      </m:f>
                      <m:r>
                        <a:rPr lang="en-CA" sz="1800" i="1">
                          <a:latin typeface="Cambria Math" panose="02040503050406030204" pitchFamily="18" charset="0"/>
                        </a:rPr>
                        <m:t>]</m:t>
                      </m:r>
                    </m:oMath>
                  </m:oMathPara>
                </a14:m>
                <a:endParaRPr lang="en-CA" sz="2400" dirty="0"/>
              </a:p>
              <a:p>
                <a:pPr marL="342900" indent="-342900" algn="l">
                  <a:buFont typeface="Arial" panose="020B0604020202020204" pitchFamily="34" charset="0"/>
                  <a:buChar char="•"/>
                </a:pPr>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39700" y="1278900"/>
                <a:ext cx="10782482" cy="4525963"/>
              </a:xfrm>
              <a:prstGeom prst="rect">
                <a:avLst/>
              </a:prstGeom>
              <a:blipFill rotWithShape="0">
                <a:blip r:embed="rId4"/>
                <a:stretch>
                  <a:fillRect l="-339" t="-809"/>
                </a:stretch>
              </a:blipFill>
            </p:spPr>
            <p:txBody>
              <a:bodyPr/>
              <a:lstStyle/>
              <a:p>
                <a:r>
                  <a:rPr lang="en-CA">
                    <a:noFill/>
                  </a:rPr>
                  <a:t> </a:t>
                </a:r>
              </a:p>
            </p:txBody>
          </p:sp>
        </mc:Fallback>
      </mc:AlternateContent>
      <p:sp>
        <p:nvSpPr>
          <p:cNvPr id="26" name="Rectangle 25"/>
          <p:cNvSpPr/>
          <p:nvPr/>
        </p:nvSpPr>
        <p:spPr>
          <a:xfrm>
            <a:off x="6447199" y="6293339"/>
            <a:ext cx="3482823" cy="430887"/>
          </a:xfrm>
          <a:prstGeom prst="rect">
            <a:avLst/>
          </a:prstGeom>
        </p:spPr>
        <p:txBody>
          <a:bodyPr wrap="square">
            <a:spAutoFit/>
          </a:bodyPr>
          <a:lstStyle/>
          <a:p>
            <a:r>
              <a:rPr lang="en-CA" sz="1100" b="1" dirty="0" smtClean="0"/>
              <a:t>Source: </a:t>
            </a:r>
            <a:r>
              <a:rPr lang="en-CA" sz="1100" dirty="0" smtClean="0"/>
              <a:t>https</a:t>
            </a:r>
            <a:r>
              <a:rPr lang="en-CA" sz="1100" dirty="0"/>
              <a:t>://www.goodfreephotos.com/vector-images/ice-cream-stand-vector-clipart.png.php</a:t>
            </a:r>
          </a:p>
        </p:txBody>
      </p:sp>
    </p:spTree>
    <p:extLst>
      <p:ext uri="{BB962C8B-B14F-4D97-AF65-F5344CB8AC3E}">
        <p14:creationId xmlns:p14="http://schemas.microsoft.com/office/powerpoint/2010/main" val="1404230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xmlns=""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xmlns="" id="{5EE88138-48BD-46AA-94F3-3B05DD703F63}"/>
              </a:ext>
            </a:extLst>
          </p:cNvPr>
          <p:cNvSpPr/>
          <p:nvPr/>
        </p:nvSpPr>
        <p:spPr>
          <a:xfrm>
            <a:off x="541307" y="173046"/>
            <a:ext cx="9827492" cy="1015663"/>
          </a:xfrm>
          <a:prstGeom prst="rect">
            <a:avLst/>
          </a:prstGeom>
        </p:spPr>
        <p:txBody>
          <a:bodyPr wrap="square">
            <a:spAutoFit/>
          </a:bodyPr>
          <a:lstStyle/>
          <a:p>
            <a:r>
              <a:rPr lang="en-US" sz="3000" b="1" dirty="0">
                <a:solidFill>
                  <a:schemeClr val="bg1"/>
                </a:solidFill>
                <a:latin typeface="Montserrat" charset="0"/>
                <a:ea typeface="Montserrat" charset="0"/>
                <a:cs typeface="Montserrat" charset="0"/>
              </a:rPr>
              <a:t>REGRESSION METRICS: </a:t>
            </a:r>
            <a:r>
              <a:rPr lang="en-US" sz="3000" b="1" dirty="0" smtClean="0">
                <a:solidFill>
                  <a:schemeClr val="bg1"/>
                </a:solidFill>
                <a:latin typeface="Montserrat" charset="0"/>
                <a:ea typeface="Montserrat" charset="0"/>
                <a:cs typeface="Montserrat" charset="0"/>
              </a:rPr>
              <a:t>HOW TO ASSESS MODEL PERFORMANCE?</a:t>
            </a:r>
            <a:endParaRPr lang="en-US" sz="3000" b="1" dirty="0">
              <a:solidFill>
                <a:schemeClr val="bg1"/>
              </a:solidFill>
              <a:latin typeface="Montserrat" charset="0"/>
              <a:ea typeface="Montserrat" charset="0"/>
              <a:cs typeface="Montserrat" charset="0"/>
            </a:endParaRPr>
          </a:p>
        </p:txBody>
      </p:sp>
      <p:sp>
        <p:nvSpPr>
          <p:cNvPr id="12" name="Прямоугольник 11">
            <a:extLst>
              <a:ext uri="{FF2B5EF4-FFF2-40B4-BE49-F238E27FC236}">
                <a16:creationId xmlns:a16="http://schemas.microsoft.com/office/drawing/2014/main" xmlns="" id="{B4B1F363-5EFE-402E-91B7-C999DD6A5345}"/>
              </a:ext>
            </a:extLst>
          </p:cNvPr>
          <p:cNvSpPr/>
          <p:nvPr/>
        </p:nvSpPr>
        <p:spPr>
          <a:xfrm>
            <a:off x="475286" y="1221281"/>
            <a:ext cx="11258247" cy="707886"/>
          </a:xfrm>
          <a:prstGeom prst="rect">
            <a:avLst/>
          </a:prstGeom>
        </p:spPr>
        <p:txBody>
          <a:bodyPr wrap="square">
            <a:spAutoFit/>
          </a:bodyPr>
          <a:lstStyle/>
          <a:p>
            <a:pPr marL="342900" indent="-342900">
              <a:buFont typeface="Arial" panose="020B0604020202020204" pitchFamily="34" charset="0"/>
              <a:buChar char="•"/>
            </a:pPr>
            <a:r>
              <a:rPr lang="en-CA" sz="2000" dirty="0" smtClean="0">
                <a:latin typeface="Montserrat" charset="0"/>
                <a:ea typeface="Montserrat" charset="0"/>
                <a:cs typeface="Montserrat" charset="0"/>
              </a:rPr>
              <a:t>After model fitting, we would like to assess the performanc</a:t>
            </a:r>
            <a:r>
              <a:rPr lang="en-CA" sz="2000" dirty="0" smtClean="0">
                <a:latin typeface="Montserrat" charset="0"/>
                <a:ea typeface="Montserrat" charset="0"/>
                <a:cs typeface="Montserrat" charset="0"/>
              </a:rPr>
              <a:t>e </a:t>
            </a:r>
            <a:r>
              <a:rPr lang="en-CA" sz="2000" dirty="0" smtClean="0">
                <a:latin typeface="Montserrat" charset="0"/>
                <a:ea typeface="Montserrat" charset="0"/>
                <a:cs typeface="Montserrat" charset="0"/>
              </a:rPr>
              <a:t>of the model by comparing model predictions</a:t>
            </a:r>
            <a:r>
              <a:rPr lang="en-CA" sz="2000" dirty="0" smtClean="0">
                <a:latin typeface="Montserrat" charset="0"/>
                <a:ea typeface="Montserrat" charset="0"/>
                <a:cs typeface="Montserrat" charset="0"/>
              </a:rPr>
              <a:t> to actual (True) data</a:t>
            </a:r>
            <a:endParaRPr lang="en-CA" sz="2000" dirty="0">
              <a:latin typeface="Montserrat" charset="0"/>
              <a:ea typeface="Montserrat" charset="0"/>
              <a:cs typeface="Montserrat" charset="0"/>
            </a:endParaRPr>
          </a:p>
        </p:txBody>
      </p:sp>
      <p:sp>
        <p:nvSpPr>
          <p:cNvPr id="14" name="Slide Number Placeholder 5"/>
          <p:cNvSpPr>
            <a:spLocks noGrp="1"/>
          </p:cNvSpPr>
          <p:nvPr>
            <p:ph type="sldNum" sz="quarter" idx="12"/>
          </p:nvPr>
        </p:nvSpPr>
        <p:spPr>
          <a:xfrm>
            <a:off x="8888733" y="6246580"/>
            <a:ext cx="2844800" cy="365125"/>
          </a:xfrm>
        </p:spPr>
        <p:txBody>
          <a:bodyPr/>
          <a:lstStyle/>
          <a:p>
            <a:fld id="{B6F15528-21DE-4FAA-801E-634DDDAF4B2B}" type="slidenum">
              <a:rPr lang="en-US" smtClean="0"/>
              <a:pPr/>
              <a:t>2</a:t>
            </a:fld>
            <a:endParaRPr lang="en-US" dirty="0"/>
          </a:p>
        </p:txBody>
      </p:sp>
      <p:cxnSp>
        <p:nvCxnSpPr>
          <p:cNvPr id="22" name="Straight Connector 21"/>
          <p:cNvCxnSpPr/>
          <p:nvPr/>
        </p:nvCxnSpPr>
        <p:spPr>
          <a:xfrm>
            <a:off x="3970087" y="3759524"/>
            <a:ext cx="9368" cy="910624"/>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482843" y="5290971"/>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1459409" y="2377132"/>
            <a:ext cx="54092" cy="2961940"/>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034309" y="4429591"/>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p:cNvSpPr/>
          <p:nvPr/>
        </p:nvSpPr>
        <p:spPr>
          <a:xfrm>
            <a:off x="2811038" y="276162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Oval 26"/>
          <p:cNvSpPr/>
          <p:nvPr/>
        </p:nvSpPr>
        <p:spPr>
          <a:xfrm>
            <a:off x="3837356" y="4429591"/>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4702859" y="205027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p:cNvSpPr/>
          <p:nvPr/>
        </p:nvSpPr>
        <p:spPr>
          <a:xfrm>
            <a:off x="5913311" y="2255693"/>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TextBox 29"/>
          <p:cNvSpPr txBox="1"/>
          <p:nvPr/>
        </p:nvSpPr>
        <p:spPr>
          <a:xfrm>
            <a:off x="2879891" y="4864906"/>
            <a:ext cx="3002745" cy="461665"/>
          </a:xfrm>
          <a:prstGeom prst="rect">
            <a:avLst/>
          </a:prstGeom>
          <a:noFill/>
        </p:spPr>
        <p:txBody>
          <a:bodyPr wrap="none" rtlCol="0">
            <a:spAutoFit/>
          </a:bodyPr>
          <a:lstStyle/>
          <a:p>
            <a:r>
              <a:rPr lang="en-CA" sz="2400" b="1" dirty="0" smtClean="0"/>
              <a:t>TEMPERATURE (</a:t>
            </a:r>
            <a:r>
              <a:rPr lang="en-CA" sz="2400" b="1" dirty="0" err="1" smtClean="0"/>
              <a:t>DegC</a:t>
            </a:r>
            <a:r>
              <a:rPr lang="en-CA" sz="2400" b="1" dirty="0" smtClean="0"/>
              <a:t>)</a:t>
            </a:r>
            <a:endParaRPr lang="en-CA" sz="2400" b="1" dirty="0"/>
          </a:p>
        </p:txBody>
      </p:sp>
      <p:sp>
        <p:nvSpPr>
          <p:cNvPr id="31" name="TextBox 30"/>
          <p:cNvSpPr txBox="1"/>
          <p:nvPr/>
        </p:nvSpPr>
        <p:spPr>
          <a:xfrm rot="16200000">
            <a:off x="286734" y="2711711"/>
            <a:ext cx="1811714" cy="461665"/>
          </a:xfrm>
          <a:prstGeom prst="rect">
            <a:avLst/>
          </a:prstGeom>
          <a:noFill/>
        </p:spPr>
        <p:txBody>
          <a:bodyPr wrap="none" rtlCol="0">
            <a:spAutoFit/>
          </a:bodyPr>
          <a:lstStyle/>
          <a:p>
            <a:r>
              <a:rPr lang="en-CA" sz="2400" b="1" dirty="0" smtClean="0"/>
              <a:t>REVENUE($)</a:t>
            </a:r>
            <a:endParaRPr lang="en-CA" sz="2400" b="1" dirty="0"/>
          </a:p>
        </p:txBody>
      </p:sp>
      <p:cxnSp>
        <p:nvCxnSpPr>
          <p:cNvPr id="32" name="Straight Connector 31"/>
          <p:cNvCxnSpPr/>
          <p:nvPr/>
        </p:nvCxnSpPr>
        <p:spPr>
          <a:xfrm flipH="1">
            <a:off x="1534296" y="2639547"/>
            <a:ext cx="4481472" cy="2466465"/>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852688" y="2330529"/>
            <a:ext cx="9368" cy="910624"/>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987600" y="3027469"/>
            <a:ext cx="0" cy="1245176"/>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TextBox 36"/>
              <p:cNvSpPr txBox="1"/>
              <p:nvPr/>
            </p:nvSpPr>
            <p:spPr>
              <a:xfrm>
                <a:off x="3139346" y="1899642"/>
                <a:ext cx="1545744" cy="430887"/>
              </a:xfrm>
              <a:prstGeom prst="rect">
                <a:avLst/>
              </a:prstGeom>
              <a:noFill/>
            </p:spPr>
            <p:txBody>
              <a:bodyPr wrap="none" lIns="0" tIns="0" rIns="0" bIns="0" rtlCol="0">
                <a:spAutoFit/>
              </a:bodyPr>
              <a:lstStyle/>
              <a:p>
                <a14:m>
                  <m:oMath xmlns:m="http://schemas.openxmlformats.org/officeDocument/2006/math">
                    <m:sSub>
                      <m:sSubPr>
                        <m:ctrlPr>
                          <a:rPr lang="en-CA" sz="2800" b="1" i="1" smtClean="0">
                            <a:latin typeface="Cambria Math" panose="02040503050406030204" pitchFamily="18" charset="0"/>
                          </a:rPr>
                        </m:ctrlPr>
                      </m:sSubPr>
                      <m:e>
                        <m:r>
                          <a:rPr lang="en-CA" sz="2800" b="1" i="1" smtClean="0">
                            <a:latin typeface="Cambria Math" panose="02040503050406030204" pitchFamily="18" charset="0"/>
                          </a:rPr>
                          <m:t>𝒚</m:t>
                        </m:r>
                      </m:e>
                      <m:sub>
                        <m:r>
                          <a:rPr lang="en-CA" sz="2800" b="1" i="1" smtClean="0">
                            <a:latin typeface="Cambria Math" panose="02040503050406030204" pitchFamily="18" charset="0"/>
                          </a:rPr>
                          <m:t>𝒊</m:t>
                        </m:r>
                      </m:sub>
                    </m:sSub>
                  </m:oMath>
                </a14:m>
                <a:r>
                  <a:rPr lang="en-CA" sz="2800" b="1" dirty="0" smtClean="0"/>
                  <a:t> (actual)</a:t>
                </a:r>
                <a:endParaRPr lang="en-CA" sz="2800" b="1" dirty="0"/>
              </a:p>
            </p:txBody>
          </p:sp>
        </mc:Choice>
        <mc:Fallback>
          <p:sp>
            <p:nvSpPr>
              <p:cNvPr id="37" name="TextBox 36"/>
              <p:cNvSpPr txBox="1">
                <a:spLocks noRot="1" noChangeAspect="1" noMove="1" noResize="1" noEditPoints="1" noAdjustHandles="1" noChangeArrowheads="1" noChangeShapeType="1" noTextEdit="1"/>
              </p:cNvSpPr>
              <p:nvPr/>
            </p:nvSpPr>
            <p:spPr>
              <a:xfrm>
                <a:off x="3139346" y="1899642"/>
                <a:ext cx="1545744" cy="430887"/>
              </a:xfrm>
              <a:prstGeom prst="rect">
                <a:avLst/>
              </a:prstGeom>
              <a:blipFill rotWithShape="0">
                <a:blip r:embed="rId3"/>
                <a:stretch>
                  <a:fillRect t="-24286" r="-11811" b="-51429"/>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4688741" y="3355015"/>
                <a:ext cx="3704091" cy="430887"/>
              </a:xfrm>
              <a:prstGeom prst="rect">
                <a:avLst/>
              </a:prstGeom>
              <a:noFill/>
            </p:spPr>
            <p:txBody>
              <a:bodyPr wrap="none" lIns="0" tIns="0" rIns="0" bIns="0" rtlCol="0">
                <a:spAutoFit/>
              </a:bodyPr>
              <a:lstStyle/>
              <a:p>
                <a14:m>
                  <m:oMath xmlns:m="http://schemas.openxmlformats.org/officeDocument/2006/math">
                    <m:sSub>
                      <m:sSubPr>
                        <m:ctrlPr>
                          <a:rPr lang="en-CA" sz="2800" b="1" i="1" smtClean="0">
                            <a:latin typeface="Cambria Math" panose="02040503050406030204" pitchFamily="18" charset="0"/>
                          </a:rPr>
                        </m:ctrlPr>
                      </m:sSubPr>
                      <m:e>
                        <m:acc>
                          <m:accPr>
                            <m:chr m:val="̂"/>
                            <m:ctrlPr>
                              <a:rPr lang="en-CA" sz="2800" b="1" i="1" smtClean="0">
                                <a:latin typeface="Cambria Math" panose="02040503050406030204" pitchFamily="18" charset="0"/>
                              </a:rPr>
                            </m:ctrlPr>
                          </m:accPr>
                          <m:e>
                            <m:r>
                              <a:rPr lang="en-CA" sz="2800" b="1" i="1" smtClean="0">
                                <a:latin typeface="Cambria Math" panose="02040503050406030204" pitchFamily="18" charset="0"/>
                              </a:rPr>
                              <m:t>𝒚</m:t>
                            </m:r>
                          </m:e>
                        </m:acc>
                      </m:e>
                      <m:sub>
                        <m:r>
                          <a:rPr lang="en-CA" sz="2800" b="1" i="1" smtClean="0">
                            <a:latin typeface="Cambria Math" panose="02040503050406030204" pitchFamily="18" charset="0"/>
                          </a:rPr>
                          <m:t>𝒊</m:t>
                        </m:r>
                      </m:sub>
                    </m:sSub>
                  </m:oMath>
                </a14:m>
                <a:r>
                  <a:rPr lang="en-CA" sz="2800" b="1" dirty="0" smtClean="0"/>
                  <a:t>(</a:t>
                </a:r>
                <a:r>
                  <a:rPr lang="en-CA" sz="2800" b="1" dirty="0" smtClean="0"/>
                  <a:t>estimated/predicted)</a:t>
                </a:r>
                <a:endParaRPr lang="en-CA" sz="2800" b="1" dirty="0"/>
              </a:p>
            </p:txBody>
          </p:sp>
        </mc:Choice>
        <mc:Fallback>
          <p:sp>
            <p:nvSpPr>
              <p:cNvPr id="38" name="TextBox 37"/>
              <p:cNvSpPr txBox="1">
                <a:spLocks noRot="1" noChangeAspect="1" noMove="1" noResize="1" noEditPoints="1" noAdjustHandles="1" noChangeArrowheads="1" noChangeShapeType="1" noTextEdit="1"/>
              </p:cNvSpPr>
              <p:nvPr/>
            </p:nvSpPr>
            <p:spPr>
              <a:xfrm>
                <a:off x="4688741" y="3355015"/>
                <a:ext cx="3704091" cy="430887"/>
              </a:xfrm>
              <a:prstGeom prst="rect">
                <a:avLst/>
              </a:prstGeom>
              <a:blipFill rotWithShape="0">
                <a:blip r:embed="rId4"/>
                <a:stretch>
                  <a:fillRect t="-23944" r="-1809" b="-50704"/>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7267227" y="2582031"/>
                <a:ext cx="47495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1" smtClean="0">
                          <a:latin typeface="Cambria Math" panose="02040503050406030204" pitchFamily="18" charset="0"/>
                        </a:rPr>
                        <m:t>𝑹𝒆𝒔𝒊𝒅𝒖𝒂𝒍𝒔</m:t>
                      </m:r>
                      <m:r>
                        <a:rPr lang="en-CA" sz="2800" b="1" i="1" smtClean="0">
                          <a:latin typeface="Cambria Math" panose="02040503050406030204" pitchFamily="18" charset="0"/>
                        </a:rPr>
                        <m:t> (</m:t>
                      </m:r>
                      <m:r>
                        <a:rPr lang="en-CA" sz="2800" b="1" i="1" smtClean="0">
                          <a:latin typeface="Cambria Math" panose="02040503050406030204" pitchFamily="18" charset="0"/>
                        </a:rPr>
                        <m:t>𝑬𝒓𝒓𝒐𝒓</m:t>
                      </m:r>
                      <m:r>
                        <a:rPr lang="en-CA" sz="2800" b="1" i="1" smtClean="0">
                          <a:latin typeface="Cambria Math" panose="02040503050406030204" pitchFamily="18" charset="0"/>
                        </a:rPr>
                        <m:t>)=</m:t>
                      </m:r>
                      <m:sSub>
                        <m:sSubPr>
                          <m:ctrlPr>
                            <a:rPr lang="en-CA" sz="2800" b="1" i="1">
                              <a:latin typeface="Cambria Math" panose="02040503050406030204" pitchFamily="18" charset="0"/>
                            </a:rPr>
                          </m:ctrlPr>
                        </m:sSubPr>
                        <m:e>
                          <m:acc>
                            <m:accPr>
                              <m:chr m:val="̂"/>
                              <m:ctrlPr>
                                <a:rPr lang="en-CA" sz="2800" b="1" i="1">
                                  <a:latin typeface="Cambria Math" panose="02040503050406030204" pitchFamily="18" charset="0"/>
                                </a:rPr>
                              </m:ctrlPr>
                            </m:accPr>
                            <m:e>
                              <m:r>
                                <a:rPr lang="en-CA" sz="2800" b="1" i="1">
                                  <a:latin typeface="Cambria Math" panose="02040503050406030204" pitchFamily="18" charset="0"/>
                                </a:rPr>
                                <m:t>𝒚</m:t>
                              </m:r>
                            </m:e>
                          </m:acc>
                        </m:e>
                        <m:sub>
                          <m:r>
                            <a:rPr lang="en-CA" sz="2800" b="1" i="1">
                              <a:latin typeface="Cambria Math" panose="02040503050406030204" pitchFamily="18" charset="0"/>
                            </a:rPr>
                            <m:t>𝒊</m:t>
                          </m:r>
                        </m:sub>
                      </m:sSub>
                      <m:r>
                        <a:rPr lang="en-CA" sz="2800" b="1" i="0" smtClean="0">
                          <a:latin typeface="Cambria Math" panose="02040503050406030204" pitchFamily="18" charset="0"/>
                        </a:rPr>
                        <m:t>−</m:t>
                      </m:r>
                      <m:sSub>
                        <m:sSubPr>
                          <m:ctrlPr>
                            <a:rPr lang="en-CA" sz="2800" b="1" i="1" smtClean="0">
                              <a:latin typeface="Cambria Math" panose="02040503050406030204" pitchFamily="18" charset="0"/>
                            </a:rPr>
                          </m:ctrlPr>
                        </m:sSubPr>
                        <m:e>
                          <m:r>
                            <a:rPr lang="en-CA" sz="2800" b="1" i="0" smtClean="0">
                              <a:latin typeface="Cambria Math" panose="02040503050406030204" pitchFamily="18" charset="0"/>
                            </a:rPr>
                            <m:t>𝐲</m:t>
                          </m:r>
                        </m:e>
                        <m:sub>
                          <m:r>
                            <a:rPr lang="en-CA" sz="2800" b="1" i="1" smtClean="0">
                              <a:latin typeface="Cambria Math" panose="02040503050406030204" pitchFamily="18" charset="0"/>
                            </a:rPr>
                            <m:t>𝒊</m:t>
                          </m:r>
                        </m:sub>
                      </m:sSub>
                    </m:oMath>
                  </m:oMathPara>
                </a14:m>
                <a:endParaRPr lang="en-CA" sz="2800" b="1" dirty="0"/>
              </a:p>
            </p:txBody>
          </p:sp>
        </mc:Choice>
        <mc:Fallback>
          <p:sp>
            <p:nvSpPr>
              <p:cNvPr id="39" name="TextBox 38"/>
              <p:cNvSpPr txBox="1">
                <a:spLocks noRot="1" noChangeAspect="1" noMove="1" noResize="1" noEditPoints="1" noAdjustHandles="1" noChangeArrowheads="1" noChangeShapeType="1" noTextEdit="1"/>
              </p:cNvSpPr>
              <p:nvPr/>
            </p:nvSpPr>
            <p:spPr>
              <a:xfrm>
                <a:off x="7267227" y="2582031"/>
                <a:ext cx="4749570" cy="430887"/>
              </a:xfrm>
              <a:prstGeom prst="rect">
                <a:avLst/>
              </a:prstGeom>
              <a:blipFill rotWithShape="0">
                <a:blip r:embed="rId5"/>
                <a:stretch>
                  <a:fillRect/>
                </a:stretch>
              </a:blipFill>
            </p:spPr>
            <p:txBody>
              <a:bodyPr/>
              <a:lstStyle/>
              <a:p>
                <a:r>
                  <a:rPr lang="en-CA">
                    <a:noFill/>
                  </a:rPr>
                  <a:t> </a:t>
                </a:r>
              </a:p>
            </p:txBody>
          </p:sp>
        </mc:Fallback>
      </mc:AlternateContent>
      <p:sp>
        <p:nvSpPr>
          <p:cNvPr id="41" name="Oval 40"/>
          <p:cNvSpPr/>
          <p:nvPr/>
        </p:nvSpPr>
        <p:spPr>
          <a:xfrm>
            <a:off x="4750407" y="2109369"/>
            <a:ext cx="189104" cy="1751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Oval 41"/>
          <p:cNvSpPr/>
          <p:nvPr/>
        </p:nvSpPr>
        <p:spPr>
          <a:xfrm>
            <a:off x="4767504" y="3130520"/>
            <a:ext cx="189104" cy="1751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mc:Choice xmlns:a14="http://schemas.microsoft.com/office/drawing/2010/main" Requires="a14">
          <p:sp>
            <p:nvSpPr>
              <p:cNvPr id="43" name="Rectangle 42"/>
              <p:cNvSpPr/>
              <p:nvPr/>
            </p:nvSpPr>
            <p:spPr>
              <a:xfrm>
                <a:off x="3496488" y="2474109"/>
                <a:ext cx="144302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3200" b="1" i="1" smtClean="0">
                          <a:latin typeface="Cambria Math" panose="02040503050406030204" pitchFamily="18" charset="0"/>
                        </a:rPr>
                        <m:t>𝑬𝒓𝒓𝒐𝒓</m:t>
                      </m:r>
                    </m:oMath>
                  </m:oMathPara>
                </a14:m>
                <a:endParaRPr lang="en-CA" sz="3200" b="1" dirty="0"/>
              </a:p>
            </p:txBody>
          </p:sp>
        </mc:Choice>
        <mc:Fallback>
          <p:sp>
            <p:nvSpPr>
              <p:cNvPr id="43" name="Rectangle 42"/>
              <p:cNvSpPr>
                <a:spLocks noRot="1" noChangeAspect="1" noMove="1" noResize="1" noEditPoints="1" noAdjustHandles="1" noChangeArrowheads="1" noChangeShapeType="1" noTextEdit="1"/>
              </p:cNvSpPr>
              <p:nvPr/>
            </p:nvSpPr>
            <p:spPr>
              <a:xfrm>
                <a:off x="3496488" y="2474109"/>
                <a:ext cx="1443023" cy="584775"/>
              </a:xfrm>
              <a:prstGeom prst="rect">
                <a:avLst/>
              </a:prstGeom>
              <a:blipFill rotWithShape="0">
                <a:blip r:embed="rId6"/>
                <a:stretch>
                  <a:fillRect/>
                </a:stretch>
              </a:blipFill>
            </p:spPr>
            <p:txBody>
              <a:bodyPr/>
              <a:lstStyle/>
              <a:p>
                <a:r>
                  <a:rPr lang="en-CA">
                    <a:noFill/>
                  </a:rPr>
                  <a:t> </a:t>
                </a:r>
              </a:p>
            </p:txBody>
          </p:sp>
        </mc:Fallback>
      </mc:AlternateContent>
      <p:pic>
        <p:nvPicPr>
          <p:cNvPr id="44" name="Picture 2" descr="Image result for ice cream stan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814680" y="3130520"/>
            <a:ext cx="2520070" cy="2431867"/>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p:cNvSpPr/>
          <p:nvPr/>
        </p:nvSpPr>
        <p:spPr>
          <a:xfrm>
            <a:off x="6447199" y="6293339"/>
            <a:ext cx="3482823" cy="430887"/>
          </a:xfrm>
          <a:prstGeom prst="rect">
            <a:avLst/>
          </a:prstGeom>
        </p:spPr>
        <p:txBody>
          <a:bodyPr wrap="square">
            <a:spAutoFit/>
          </a:bodyPr>
          <a:lstStyle/>
          <a:p>
            <a:r>
              <a:rPr lang="en-CA" sz="1100" b="1" dirty="0" smtClean="0"/>
              <a:t>Source: </a:t>
            </a:r>
            <a:r>
              <a:rPr lang="en-CA" sz="1100" dirty="0" smtClean="0"/>
              <a:t>https</a:t>
            </a:r>
            <a:r>
              <a:rPr lang="en-CA" sz="1100" dirty="0"/>
              <a:t>://www.goodfreephotos.com/vector-images/ice-cream-stand-vector-clipart.png.php</a:t>
            </a:r>
          </a:p>
        </p:txBody>
      </p:sp>
    </p:spTree>
    <p:extLst>
      <p:ext uri="{BB962C8B-B14F-4D97-AF65-F5344CB8AC3E}">
        <p14:creationId xmlns:p14="http://schemas.microsoft.com/office/powerpoint/2010/main" val="272990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ppt_x"/>
                                          </p:val>
                                        </p:tav>
                                        <p:tav tm="100000">
                                          <p:val>
                                            <p:strVal val="#ppt_x"/>
                                          </p:val>
                                        </p:tav>
                                      </p:tavLst>
                                    </p:anim>
                                    <p:anim calcmode="lin" valueType="num">
                                      <p:cBhvr additive="base">
                                        <p:cTn id="2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ppt_x"/>
                                          </p:val>
                                        </p:tav>
                                        <p:tav tm="100000">
                                          <p:val>
                                            <p:strVal val="#ppt_x"/>
                                          </p:val>
                                        </p:tav>
                                      </p:tavLst>
                                    </p:anim>
                                    <p:anim calcmode="lin" valueType="num">
                                      <p:cBhvr additive="base">
                                        <p:cTn id="28" dur="500" fill="hold"/>
                                        <p:tgtEl>
                                          <p:spTgt spid="4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500" fill="hold"/>
                                        <p:tgtEl>
                                          <p:spTgt spid="38"/>
                                        </p:tgtEl>
                                        <p:attrNameLst>
                                          <p:attrName>ppt_x</p:attrName>
                                        </p:attrNameLst>
                                      </p:cBhvr>
                                      <p:tavLst>
                                        <p:tav tm="0">
                                          <p:val>
                                            <p:strVal val="#ppt_x"/>
                                          </p:val>
                                        </p:tav>
                                        <p:tav tm="100000">
                                          <p:val>
                                            <p:strVal val="#ppt_x"/>
                                          </p:val>
                                        </p:tav>
                                      </p:tavLst>
                                    </p:anim>
                                    <p:anim calcmode="lin" valueType="num">
                                      <p:cBhvr additive="base">
                                        <p:cTn id="40" dur="500" fill="hold"/>
                                        <p:tgtEl>
                                          <p:spTgt spid="3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ppt_x"/>
                                          </p:val>
                                        </p:tav>
                                        <p:tav tm="100000">
                                          <p:val>
                                            <p:strVal val="#ppt_x"/>
                                          </p:val>
                                        </p:tav>
                                      </p:tavLst>
                                    </p:anim>
                                    <p:anim calcmode="lin" valueType="num">
                                      <p:cBhvr additive="base">
                                        <p:cTn id="48" dur="500" fill="hold"/>
                                        <p:tgtEl>
                                          <p:spTgt spid="3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ppt_x"/>
                                          </p:val>
                                        </p:tav>
                                        <p:tav tm="100000">
                                          <p:val>
                                            <p:strVal val="#ppt_x"/>
                                          </p:val>
                                        </p:tav>
                                      </p:tavLst>
                                    </p:anim>
                                    <p:anim calcmode="lin" valueType="num">
                                      <p:cBhvr additive="base">
                                        <p:cTn id="5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1" grpId="0" animBg="1"/>
      <p:bldP spid="42" grpId="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xmlns=""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xmlns="" id="{5EE88138-48BD-46AA-94F3-3B05DD703F63}"/>
              </a:ext>
            </a:extLst>
          </p:cNvPr>
          <p:cNvSpPr/>
          <p:nvPr/>
        </p:nvSpPr>
        <p:spPr>
          <a:xfrm>
            <a:off x="554183" y="297659"/>
            <a:ext cx="11079520" cy="553998"/>
          </a:xfrm>
          <a:prstGeom prst="rect">
            <a:avLst/>
          </a:prstGeom>
        </p:spPr>
        <p:txBody>
          <a:bodyPr wrap="square">
            <a:spAutoFit/>
          </a:bodyPr>
          <a:lstStyle/>
          <a:p>
            <a:r>
              <a:rPr lang="en-US" sz="3000" b="1" dirty="0">
                <a:solidFill>
                  <a:schemeClr val="bg1"/>
                </a:solidFill>
                <a:latin typeface="Montserrat" charset="0"/>
                <a:ea typeface="Montserrat" charset="0"/>
                <a:cs typeface="Montserrat" charset="0"/>
              </a:rPr>
              <a:t>REGRESSION METRICS: MEAN ABSOLUTE ERROR (MAE) </a:t>
            </a:r>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439700" y="1278900"/>
                <a:ext cx="114729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smtClean="0">
                    <a:latin typeface="Montserrat" charset="0"/>
                    <a:ea typeface="Montserrat" charset="0"/>
                    <a:cs typeface="Montserrat" charset="0"/>
                  </a:rPr>
                  <a:t>Mean </a:t>
                </a:r>
                <a:r>
                  <a:rPr lang="en-CA" sz="1800" dirty="0">
                    <a:latin typeface="Montserrat" charset="0"/>
                    <a:ea typeface="Montserrat" charset="0"/>
                    <a:cs typeface="Montserrat" charset="0"/>
                  </a:rPr>
                  <a:t>Absolute Error (MAE) is obtained by calculating the absolute difference between the model predictions and the true (actual) values</a:t>
                </a:r>
              </a:p>
              <a:p>
                <a:pPr marL="342900" indent="-342900" algn="l">
                  <a:buFont typeface="Arial" panose="020B0604020202020204" pitchFamily="34" charset="0"/>
                  <a:buChar char="•"/>
                </a:pPr>
                <a:r>
                  <a:rPr lang="en-CA" sz="1800" dirty="0">
                    <a:latin typeface="Montserrat" charset="0"/>
                    <a:ea typeface="Montserrat" charset="0"/>
                    <a:cs typeface="Montserrat" charset="0"/>
                  </a:rPr>
                  <a:t>MAE is a measure of the </a:t>
                </a:r>
                <a:r>
                  <a:rPr lang="en-CA" sz="1800" b="1" dirty="0">
                    <a:latin typeface="Montserrat" charset="0"/>
                    <a:ea typeface="Montserrat" charset="0"/>
                    <a:cs typeface="Montserrat" charset="0"/>
                  </a:rPr>
                  <a:t>average magnitude of error </a:t>
                </a:r>
                <a:r>
                  <a:rPr lang="en-CA" sz="1800" dirty="0">
                    <a:latin typeface="Montserrat" charset="0"/>
                    <a:ea typeface="Montserrat" charset="0"/>
                    <a:cs typeface="Montserrat" charset="0"/>
                  </a:rPr>
                  <a:t>generated by the regression model</a:t>
                </a:r>
              </a:p>
              <a:p>
                <a:pPr marL="342900" indent="-342900" algn="l">
                  <a:buFont typeface="Arial" panose="020B0604020202020204" pitchFamily="34" charset="0"/>
                  <a:buChar char="•"/>
                </a:pPr>
                <a:r>
                  <a:rPr lang="en-CA" sz="1800" dirty="0">
                    <a:latin typeface="Montserrat" charset="0"/>
                    <a:ea typeface="Montserrat" charset="0"/>
                    <a:cs typeface="Montserrat" charset="0"/>
                  </a:rPr>
                  <a:t>The mean absolute error (MAE) is calculated as follows:</a:t>
                </a:r>
              </a:p>
              <a:p>
                <a:pPr algn="l"/>
                <a14:m>
                  <m:oMathPara xmlns:m="http://schemas.openxmlformats.org/officeDocument/2006/math">
                    <m:oMathParaPr>
                      <m:jc m:val="centerGroup"/>
                    </m:oMathParaPr>
                    <m:oMath xmlns:m="http://schemas.openxmlformats.org/officeDocument/2006/math">
                      <m:r>
                        <a:rPr lang="en-CA" sz="1800" i="1">
                          <a:latin typeface="Cambria Math" panose="02040503050406030204" pitchFamily="18" charset="0"/>
                        </a:rPr>
                        <m:t>𝑀𝐴𝐸</m:t>
                      </m:r>
                      <m:r>
                        <a:rPr lang="en-CA" sz="1800" i="1">
                          <a:latin typeface="Cambria Math" panose="02040503050406030204" pitchFamily="18" charset="0"/>
                        </a:rPr>
                        <m:t>=</m:t>
                      </m:r>
                      <m:f>
                        <m:fPr>
                          <m:ctrlPr>
                            <a:rPr lang="en-CA" sz="1800" i="1">
                              <a:latin typeface="Cambria Math" panose="02040503050406030204" pitchFamily="18" charset="0"/>
                            </a:rPr>
                          </m:ctrlPr>
                        </m:fPr>
                        <m:num>
                          <m:r>
                            <a:rPr lang="en-CA" sz="1800" i="1">
                              <a:latin typeface="Cambria Math" panose="02040503050406030204" pitchFamily="18" charset="0"/>
                            </a:rPr>
                            <m:t>1</m:t>
                          </m:r>
                        </m:num>
                        <m:den>
                          <m:r>
                            <a:rPr lang="en-CA" sz="1800" i="1">
                              <a:latin typeface="Cambria Math" panose="02040503050406030204" pitchFamily="18" charset="0"/>
                            </a:rPr>
                            <m:t>𝑛</m:t>
                          </m:r>
                        </m:den>
                      </m:f>
                      <m:nary>
                        <m:naryPr>
                          <m:chr m:val="∑"/>
                          <m:ctrlPr>
                            <a:rPr lang="en-CA" sz="1800" i="1">
                              <a:latin typeface="Cambria Math" panose="02040503050406030204" pitchFamily="18" charset="0"/>
                            </a:rPr>
                          </m:ctrlPr>
                        </m:naryPr>
                        <m:sub>
                          <m:r>
                            <a:rPr lang="en-CA" sz="1800" i="1">
                              <a:latin typeface="Cambria Math" panose="02040503050406030204" pitchFamily="18" charset="0"/>
                            </a:rPr>
                            <m:t>𝑖</m:t>
                          </m:r>
                          <m:r>
                            <a:rPr lang="en-CA" sz="1800" i="1">
                              <a:latin typeface="Cambria Math" panose="02040503050406030204" pitchFamily="18" charset="0"/>
                            </a:rPr>
                            <m:t>=1</m:t>
                          </m:r>
                        </m:sub>
                        <m:sup>
                          <m:r>
                            <a:rPr lang="en-CA" sz="1800" i="1">
                              <a:latin typeface="Cambria Math" panose="02040503050406030204" pitchFamily="18" charset="0"/>
                            </a:rPr>
                            <m:t>𝑛</m:t>
                          </m:r>
                        </m:sup>
                        <m:e>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𝑦</m:t>
                              </m:r>
                            </m:e>
                            <m:sub>
                              <m:r>
                                <a:rPr lang="en-CA" sz="1800" i="1">
                                  <a:latin typeface="Cambria Math" panose="02040503050406030204" pitchFamily="18" charset="0"/>
                                </a:rPr>
                                <m:t>𝑖</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acc>
                                <m:accPr>
                                  <m:chr m:val="̂"/>
                                  <m:ctrlPr>
                                    <a:rPr lang="en-CA" sz="1800" i="1">
                                      <a:latin typeface="Cambria Math" panose="02040503050406030204" pitchFamily="18" charset="0"/>
                                    </a:rPr>
                                  </m:ctrlPr>
                                </m:accPr>
                                <m:e>
                                  <m:r>
                                    <a:rPr lang="en-CA" sz="1800" i="1">
                                      <a:latin typeface="Cambria Math" panose="02040503050406030204" pitchFamily="18" charset="0"/>
                                    </a:rPr>
                                    <m:t>𝑦</m:t>
                                  </m:r>
                                </m:e>
                              </m:acc>
                            </m:e>
                            <m:sub>
                              <m:r>
                                <a:rPr lang="en-CA" sz="1800" i="1">
                                  <a:latin typeface="Cambria Math" panose="02040503050406030204" pitchFamily="18" charset="0"/>
                                </a:rPr>
                                <m:t>𝑖</m:t>
                              </m:r>
                            </m:sub>
                          </m:sSub>
                          <m:r>
                            <a:rPr lang="en-CA" sz="1800" i="1">
                              <a:latin typeface="Cambria Math" panose="02040503050406030204" pitchFamily="18" charset="0"/>
                            </a:rPr>
                            <m:t>|</m:t>
                          </m:r>
                        </m:e>
                      </m:nary>
                    </m:oMath>
                  </m:oMathPara>
                </a14:m>
                <a:endParaRPr lang="en-CA" sz="1800" dirty="0" smtClean="0">
                  <a:latin typeface="Montserrat" charset="0"/>
                  <a:ea typeface="Montserrat" charset="0"/>
                  <a:cs typeface="Montserrat" charset="0"/>
                </a:endParaRPr>
              </a:p>
              <a:p>
                <a:pPr marL="342900" indent="-342900" algn="l">
                  <a:buFont typeface="Arial" panose="020B0604020202020204" pitchFamily="34" charset="0"/>
                  <a:buChar char="•"/>
                </a:pPr>
                <a:r>
                  <a:rPr lang="en-CA" sz="1800" dirty="0" smtClean="0">
                    <a:latin typeface="Montserrat" charset="0"/>
                    <a:ea typeface="Montserrat" charset="0"/>
                    <a:cs typeface="Montserrat" charset="0"/>
                  </a:rPr>
                  <a:t>MAE </a:t>
                </a:r>
                <a:r>
                  <a:rPr lang="en-CA" sz="1800" dirty="0">
                    <a:latin typeface="Montserrat" charset="0"/>
                    <a:ea typeface="Montserrat" charset="0"/>
                    <a:cs typeface="Montserrat" charset="0"/>
                  </a:rPr>
                  <a:t>is calculated by following these steps:</a:t>
                </a:r>
              </a:p>
              <a:p>
                <a:pPr marL="800100" lvl="1" indent="-342900" algn="l">
                  <a:buFont typeface="+mj-lt"/>
                  <a:buAutoNum type="arabicPeriod"/>
                </a:pPr>
                <a:r>
                  <a:rPr lang="en-CA" sz="1600" dirty="0">
                    <a:latin typeface="Montserrat" charset="0"/>
                    <a:ea typeface="Montserrat" charset="0"/>
                    <a:cs typeface="Montserrat" charset="0"/>
                  </a:rPr>
                  <a:t>Calculate the residual of every data point</a:t>
                </a:r>
              </a:p>
              <a:p>
                <a:pPr marL="800100" lvl="1" indent="-342900" algn="l">
                  <a:buFont typeface="+mj-lt"/>
                  <a:buAutoNum type="arabicPeriod"/>
                </a:pPr>
                <a:r>
                  <a:rPr lang="en-CA" sz="1600" dirty="0">
                    <a:latin typeface="Montserrat" charset="0"/>
                    <a:ea typeface="Montserrat" charset="0"/>
                    <a:cs typeface="Montserrat" charset="0"/>
                  </a:rPr>
                  <a:t>Calculate the absolute value (to get rid of the sign)</a:t>
                </a:r>
              </a:p>
              <a:p>
                <a:pPr marL="800100" lvl="1" indent="-342900" algn="l">
                  <a:buFont typeface="+mj-lt"/>
                  <a:buAutoNum type="arabicPeriod"/>
                </a:pPr>
                <a:r>
                  <a:rPr lang="en-CA" sz="1600" dirty="0">
                    <a:latin typeface="Montserrat" charset="0"/>
                    <a:ea typeface="Montserrat" charset="0"/>
                    <a:cs typeface="Montserrat" charset="0"/>
                  </a:rPr>
                  <a:t>Calculate the average of all residuals</a:t>
                </a:r>
              </a:p>
              <a:p>
                <a:pPr marL="342900" indent="-342900" algn="l">
                  <a:buFont typeface="Arial" panose="020B0604020202020204" pitchFamily="34" charset="0"/>
                  <a:buChar char="•"/>
                </a:pPr>
                <a:r>
                  <a:rPr lang="en-CA" sz="1800" dirty="0">
                    <a:latin typeface="Montserrat" charset="0"/>
                    <a:ea typeface="Montserrat" charset="0"/>
                    <a:cs typeface="Montserrat" charset="0"/>
                  </a:rPr>
                  <a:t>If MAE is zero, this indicates that the model predictions are perfect. </a:t>
                </a:r>
                <a:endParaRPr lang="en-CA" sz="1800" dirty="0">
                  <a:latin typeface="Montserrat" charset="0"/>
                  <a:ea typeface="Montserrat" charset="0"/>
                  <a:cs typeface="Montserrat" charset="0"/>
                </a:endParaRPr>
              </a:p>
              <a:p>
                <a:pPr fontAlgn="base"/>
                <a:endParaRPr lang="en-CA" sz="1800" dirty="0" smtClean="0"/>
              </a:p>
            </p:txBody>
          </p:sp>
        </mc:Choice>
        <mc:Fallback>
          <p:sp>
            <p:nvSpPr>
              <p:cNvPr id="7" name="Content Placeholder 2"/>
              <p:cNvSpPr txBox="1">
                <a:spLocks noRot="1" noChangeAspect="1" noMove="1" noResize="1" noEditPoints="1" noAdjustHandles="1" noChangeArrowheads="1" noChangeShapeType="1" noTextEdit="1"/>
              </p:cNvSpPr>
              <p:nvPr/>
            </p:nvSpPr>
            <p:spPr>
              <a:xfrm>
                <a:off x="439700" y="1278900"/>
                <a:ext cx="11472900" cy="4525963"/>
              </a:xfrm>
              <a:prstGeom prst="rect">
                <a:avLst/>
              </a:prstGeom>
              <a:blipFill rotWithShape="0">
                <a:blip r:embed="rId3"/>
                <a:stretch>
                  <a:fillRect l="-319" t="-1348"/>
                </a:stretch>
              </a:blipFill>
            </p:spPr>
            <p:txBody>
              <a:bodyPr/>
              <a:lstStyle/>
              <a:p>
                <a:r>
                  <a:rPr lang="en-CA">
                    <a:noFill/>
                  </a:rPr>
                  <a:t> </a:t>
                </a:r>
              </a:p>
            </p:txBody>
          </p:sp>
        </mc:Fallback>
      </mc:AlternateContent>
    </p:spTree>
    <p:extLst>
      <p:ext uri="{BB962C8B-B14F-4D97-AF65-F5344CB8AC3E}">
        <p14:creationId xmlns:p14="http://schemas.microsoft.com/office/powerpoint/2010/main" val="4287613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xmlns=""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xmlns="" id="{5EE88138-48BD-46AA-94F3-3B05DD703F63}"/>
              </a:ext>
            </a:extLst>
          </p:cNvPr>
          <p:cNvSpPr/>
          <p:nvPr/>
        </p:nvSpPr>
        <p:spPr>
          <a:xfrm>
            <a:off x="554183" y="297659"/>
            <a:ext cx="11079520" cy="553998"/>
          </a:xfrm>
          <a:prstGeom prst="rect">
            <a:avLst/>
          </a:prstGeom>
        </p:spPr>
        <p:txBody>
          <a:bodyPr wrap="square">
            <a:spAutoFit/>
          </a:bodyPr>
          <a:lstStyle/>
          <a:p>
            <a:r>
              <a:rPr lang="en-US" sz="3000" b="1" dirty="0">
                <a:solidFill>
                  <a:schemeClr val="bg1"/>
                </a:solidFill>
                <a:latin typeface="Montserrat" charset="0"/>
                <a:ea typeface="Montserrat" charset="0"/>
                <a:cs typeface="Montserrat" charset="0"/>
              </a:rPr>
              <a:t>REGRESSION METRICS: MEAN SQUARE ERROR (MSE) </a:t>
            </a:r>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439700" y="1278900"/>
                <a:ext cx="11752300" cy="452596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Mean Square Error (MSE) is very similar to the Mean Absolute Error (MAE) but instead of using absolute values, squares of the difference between the model predictions and the training dataset (true values) is being calculated.</a:t>
                </a:r>
              </a:p>
              <a:p>
                <a:pPr marL="342900" indent="-342900" algn="l">
                  <a:buFont typeface="Arial" panose="020B0604020202020204" pitchFamily="34" charset="0"/>
                  <a:buChar char="•"/>
                </a:pPr>
                <a:r>
                  <a:rPr lang="en-CA" sz="1800" dirty="0">
                    <a:latin typeface="Montserrat" charset="0"/>
                    <a:ea typeface="Montserrat" charset="0"/>
                    <a:cs typeface="Montserrat" charset="0"/>
                  </a:rPr>
                  <a:t>MSE values are generally </a:t>
                </a:r>
                <a:r>
                  <a:rPr lang="en-CA" sz="1800" b="1" dirty="0">
                    <a:latin typeface="Montserrat" charset="0"/>
                    <a:ea typeface="Montserrat" charset="0"/>
                    <a:cs typeface="Montserrat" charset="0"/>
                  </a:rPr>
                  <a:t>larger</a:t>
                </a:r>
                <a:r>
                  <a:rPr lang="en-CA" sz="1800" dirty="0">
                    <a:latin typeface="Montserrat" charset="0"/>
                    <a:ea typeface="Montserrat" charset="0"/>
                    <a:cs typeface="Montserrat" charset="0"/>
                  </a:rPr>
                  <a:t> compared to the MAE since the </a:t>
                </a:r>
                <a:r>
                  <a:rPr lang="en-CA" sz="1800" b="1" dirty="0">
                    <a:latin typeface="Montserrat" charset="0"/>
                    <a:ea typeface="Montserrat" charset="0"/>
                    <a:cs typeface="Montserrat" charset="0"/>
                  </a:rPr>
                  <a:t>residuals are being squared</a:t>
                </a:r>
                <a:r>
                  <a:rPr lang="en-CA" sz="1800" dirty="0">
                    <a:latin typeface="Montserrat" charset="0"/>
                    <a:ea typeface="Montserrat" charset="0"/>
                    <a:cs typeface="Montserrat" charset="0"/>
                  </a:rPr>
                  <a:t>. </a:t>
                </a:r>
              </a:p>
              <a:p>
                <a:pPr marL="342900" indent="-342900" algn="l">
                  <a:buFont typeface="Arial" panose="020B0604020202020204" pitchFamily="34" charset="0"/>
                  <a:buChar char="•"/>
                </a:pPr>
                <a:r>
                  <a:rPr lang="en-CA" sz="1800" dirty="0">
                    <a:latin typeface="Montserrat" charset="0"/>
                    <a:ea typeface="Montserrat" charset="0"/>
                    <a:cs typeface="Montserrat" charset="0"/>
                  </a:rPr>
                  <a:t>In case of data outliers, MSE will become much larger compared to MAE </a:t>
                </a:r>
              </a:p>
              <a:p>
                <a:pPr marL="342900" indent="-342900" algn="l">
                  <a:buFont typeface="Arial" panose="020B0604020202020204" pitchFamily="34" charset="0"/>
                  <a:buChar char="•"/>
                </a:pPr>
                <a:r>
                  <a:rPr lang="en-CA" sz="1800" dirty="0">
                    <a:latin typeface="Montserrat" charset="0"/>
                    <a:ea typeface="Montserrat" charset="0"/>
                    <a:cs typeface="Montserrat" charset="0"/>
                  </a:rPr>
                  <a:t>In MSE, error increases in a </a:t>
                </a:r>
                <a:r>
                  <a:rPr lang="en-CA" sz="1800" b="1" dirty="0">
                    <a:latin typeface="Montserrat" charset="0"/>
                    <a:ea typeface="Montserrat" charset="0"/>
                    <a:cs typeface="Montserrat" charset="0"/>
                  </a:rPr>
                  <a:t>quadratic fashion </a:t>
                </a:r>
                <a:r>
                  <a:rPr lang="en-CA" sz="1800" dirty="0">
                    <a:latin typeface="Montserrat" charset="0"/>
                    <a:ea typeface="Montserrat" charset="0"/>
                    <a:cs typeface="Montserrat" charset="0"/>
                  </a:rPr>
                  <a:t>while the error increases in </a:t>
                </a:r>
                <a:r>
                  <a:rPr lang="en-CA" sz="1800" b="1" dirty="0">
                    <a:latin typeface="Montserrat" charset="0"/>
                    <a:ea typeface="Montserrat" charset="0"/>
                    <a:cs typeface="Montserrat" charset="0"/>
                  </a:rPr>
                  <a:t>proportional fashion in MAE</a:t>
                </a:r>
              </a:p>
              <a:p>
                <a:pPr marL="342900" indent="-342900" algn="l">
                  <a:buFont typeface="Arial" panose="020B0604020202020204" pitchFamily="34" charset="0"/>
                  <a:buChar char="•"/>
                </a:pPr>
                <a:r>
                  <a:rPr lang="en-CA" sz="1800" dirty="0">
                    <a:latin typeface="Montserrat" charset="0"/>
                    <a:ea typeface="Montserrat" charset="0"/>
                    <a:cs typeface="Montserrat" charset="0"/>
                  </a:rPr>
                  <a:t>In MSE, since the error is being squared, any predicting error is being heavily penalized </a:t>
                </a:r>
              </a:p>
              <a:p>
                <a:pPr marL="342900" indent="-342900" algn="l">
                  <a:buFont typeface="Arial" panose="020B0604020202020204" pitchFamily="34" charset="0"/>
                  <a:buChar char="•"/>
                </a:pPr>
                <a:r>
                  <a:rPr lang="en-CA" sz="1800" dirty="0">
                    <a:latin typeface="Montserrat" charset="0"/>
                    <a:ea typeface="Montserrat" charset="0"/>
                    <a:cs typeface="Montserrat" charset="0"/>
                  </a:rPr>
                  <a:t>The MSE is calculated as follows</a:t>
                </a:r>
                <a:r>
                  <a:rPr lang="en-CA" sz="1800" dirty="0" smtClean="0">
                    <a:latin typeface="Montserrat" charset="0"/>
                    <a:ea typeface="Montserrat" charset="0"/>
                    <a:cs typeface="Montserrat" charset="0"/>
                  </a:rPr>
                  <a:t>:</a:t>
                </a:r>
              </a:p>
              <a:p>
                <a:pPr algn="l"/>
                <a14:m>
                  <m:oMathPara xmlns:m="http://schemas.openxmlformats.org/officeDocument/2006/math">
                    <m:oMathParaPr>
                      <m:jc m:val="centerGroup"/>
                    </m:oMathParaPr>
                    <m:oMath xmlns:m="http://schemas.openxmlformats.org/officeDocument/2006/math">
                      <m:r>
                        <a:rPr lang="en-CA" sz="1800" i="1">
                          <a:latin typeface="Cambria Math" panose="02040503050406030204" pitchFamily="18" charset="0"/>
                        </a:rPr>
                        <m:t>𝑀𝑆</m:t>
                      </m:r>
                      <m:r>
                        <a:rPr lang="en-CA" sz="1800" i="1">
                          <a:latin typeface="Cambria Math" panose="02040503050406030204" pitchFamily="18" charset="0"/>
                        </a:rPr>
                        <m:t>𝐸</m:t>
                      </m:r>
                      <m:r>
                        <a:rPr lang="en-CA" sz="1800" i="1">
                          <a:latin typeface="Cambria Math" panose="02040503050406030204" pitchFamily="18" charset="0"/>
                        </a:rPr>
                        <m:t>=</m:t>
                      </m:r>
                      <m:f>
                        <m:fPr>
                          <m:ctrlPr>
                            <a:rPr lang="en-CA" sz="1800" i="1">
                              <a:latin typeface="Cambria Math" panose="02040503050406030204" pitchFamily="18" charset="0"/>
                            </a:rPr>
                          </m:ctrlPr>
                        </m:fPr>
                        <m:num>
                          <m:r>
                            <a:rPr lang="en-CA" sz="1800" i="1">
                              <a:latin typeface="Cambria Math" panose="02040503050406030204" pitchFamily="18" charset="0"/>
                            </a:rPr>
                            <m:t>1</m:t>
                          </m:r>
                        </m:num>
                        <m:den>
                          <m:r>
                            <a:rPr lang="en-CA" sz="1800" i="1">
                              <a:latin typeface="Cambria Math" panose="02040503050406030204" pitchFamily="18" charset="0"/>
                            </a:rPr>
                            <m:t>𝑛</m:t>
                          </m:r>
                        </m:den>
                      </m:f>
                      <m:nary>
                        <m:naryPr>
                          <m:chr m:val="∑"/>
                          <m:ctrlPr>
                            <a:rPr lang="en-CA" sz="1800" i="1">
                              <a:latin typeface="Cambria Math" panose="02040503050406030204" pitchFamily="18" charset="0"/>
                            </a:rPr>
                          </m:ctrlPr>
                        </m:naryPr>
                        <m:sub>
                          <m:r>
                            <a:rPr lang="en-CA" sz="1800" i="1">
                              <a:latin typeface="Cambria Math" panose="02040503050406030204" pitchFamily="18" charset="0"/>
                            </a:rPr>
                            <m:t>𝑖</m:t>
                          </m:r>
                          <m:r>
                            <a:rPr lang="en-CA" sz="1800" i="1">
                              <a:latin typeface="Cambria Math" panose="02040503050406030204" pitchFamily="18" charset="0"/>
                            </a:rPr>
                            <m:t>=1</m:t>
                          </m:r>
                        </m:sub>
                        <m:sup>
                          <m:r>
                            <a:rPr lang="en-CA" sz="1800" i="1">
                              <a:latin typeface="Cambria Math" panose="02040503050406030204" pitchFamily="18" charset="0"/>
                            </a:rPr>
                            <m:t>𝑛</m:t>
                          </m:r>
                        </m:sup>
                        <m:e>
                          <m:sSup>
                            <m:sSupPr>
                              <m:ctrlPr>
                                <a:rPr lang="en-CA" sz="1800" i="1">
                                  <a:latin typeface="Cambria Math" panose="02040503050406030204" pitchFamily="18" charset="0"/>
                                </a:rPr>
                              </m:ctrlPr>
                            </m:sSupPr>
                            <m:e>
                              <m:d>
                                <m:dPr>
                                  <m:ctrlPr>
                                    <a:rPr lang="en-CA" sz="1800" i="1">
                                      <a:latin typeface="Cambria Math" panose="02040503050406030204" pitchFamily="18" charset="0"/>
                                    </a:rPr>
                                  </m:ctrlPr>
                                </m:dPr>
                                <m:e>
                                  <m:sSub>
                                    <m:sSubPr>
                                      <m:ctrlPr>
                                        <a:rPr lang="en-CA" sz="1800" i="1">
                                          <a:latin typeface="Cambria Math" panose="02040503050406030204" pitchFamily="18" charset="0"/>
                                        </a:rPr>
                                      </m:ctrlPr>
                                    </m:sSubPr>
                                    <m:e>
                                      <m:r>
                                        <a:rPr lang="en-CA" sz="1800" i="1">
                                          <a:latin typeface="Cambria Math" panose="02040503050406030204" pitchFamily="18" charset="0"/>
                                        </a:rPr>
                                        <m:t>𝑦</m:t>
                                      </m:r>
                                    </m:e>
                                    <m:sub>
                                      <m:r>
                                        <a:rPr lang="en-CA" sz="1800" i="1">
                                          <a:latin typeface="Cambria Math" panose="02040503050406030204" pitchFamily="18" charset="0"/>
                                        </a:rPr>
                                        <m:t>𝑖</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acc>
                                        <m:accPr>
                                          <m:chr m:val="̂"/>
                                          <m:ctrlPr>
                                            <a:rPr lang="en-CA" sz="1800" i="1">
                                              <a:latin typeface="Cambria Math" panose="02040503050406030204" pitchFamily="18" charset="0"/>
                                            </a:rPr>
                                          </m:ctrlPr>
                                        </m:accPr>
                                        <m:e>
                                          <m:r>
                                            <a:rPr lang="en-CA" sz="1800" i="1">
                                              <a:latin typeface="Cambria Math" panose="02040503050406030204" pitchFamily="18" charset="0"/>
                                            </a:rPr>
                                            <m:t>𝑦</m:t>
                                          </m:r>
                                        </m:e>
                                      </m:acc>
                                    </m:e>
                                    <m:sub>
                                      <m:r>
                                        <a:rPr lang="en-CA" sz="1800" i="1">
                                          <a:latin typeface="Cambria Math" panose="02040503050406030204" pitchFamily="18" charset="0"/>
                                        </a:rPr>
                                        <m:t>𝑖</m:t>
                                      </m:r>
                                    </m:sub>
                                  </m:sSub>
                                </m:e>
                              </m:d>
                            </m:e>
                            <m:sup>
                              <m:r>
                                <a:rPr lang="en-CA" sz="1800" i="1">
                                  <a:latin typeface="Cambria Math" panose="02040503050406030204" pitchFamily="18" charset="0"/>
                                </a:rPr>
                                <m:t>2</m:t>
                              </m:r>
                            </m:sup>
                          </m:sSup>
                        </m:e>
                      </m:nary>
                    </m:oMath>
                  </m:oMathPara>
                </a14:m>
                <a:endParaRPr lang="en-CA" sz="1800" dirty="0">
                  <a:latin typeface="Montserrat" charset="0"/>
                  <a:ea typeface="Montserrat" charset="0"/>
                  <a:cs typeface="Montserrat" charset="0"/>
                </a:endParaRPr>
              </a:p>
              <a:p>
                <a:pPr marL="342900" indent="-342900" algn="l">
                  <a:buFont typeface="Arial" panose="020B0604020202020204" pitchFamily="34" charset="0"/>
                  <a:buChar char="•"/>
                </a:pPr>
                <a:r>
                  <a:rPr lang="en-CA" sz="1800" dirty="0" smtClean="0">
                    <a:latin typeface="Montserrat" charset="0"/>
                    <a:ea typeface="Montserrat" charset="0"/>
                    <a:cs typeface="Montserrat" charset="0"/>
                  </a:rPr>
                  <a:t>MSE </a:t>
                </a:r>
                <a:r>
                  <a:rPr lang="en-CA" sz="1800" dirty="0">
                    <a:latin typeface="Montserrat" charset="0"/>
                    <a:ea typeface="Montserrat" charset="0"/>
                    <a:cs typeface="Montserrat" charset="0"/>
                  </a:rPr>
                  <a:t>is calculated by following these steps:</a:t>
                </a:r>
              </a:p>
              <a:p>
                <a:pPr marL="800100" lvl="1" indent="-342900" algn="l">
                  <a:buFont typeface="+mj-lt"/>
                  <a:buAutoNum type="arabicPeriod"/>
                </a:pPr>
                <a:r>
                  <a:rPr lang="en-CA" sz="1800" dirty="0">
                    <a:latin typeface="Montserrat" charset="0"/>
                    <a:ea typeface="Montserrat" charset="0"/>
                    <a:cs typeface="Montserrat" charset="0"/>
                  </a:rPr>
                  <a:t>Calculate the residual for every data point</a:t>
                </a:r>
              </a:p>
              <a:p>
                <a:pPr marL="800100" lvl="1" indent="-342900" algn="l">
                  <a:buFont typeface="+mj-lt"/>
                  <a:buAutoNum type="arabicPeriod"/>
                </a:pPr>
                <a:r>
                  <a:rPr lang="en-CA" sz="1800" dirty="0">
                    <a:latin typeface="Montserrat" charset="0"/>
                    <a:ea typeface="Montserrat" charset="0"/>
                    <a:cs typeface="Montserrat" charset="0"/>
                  </a:rPr>
                  <a:t>Calculate the squared value of the residuals</a:t>
                </a:r>
              </a:p>
              <a:p>
                <a:pPr marL="800100" lvl="1" indent="-342900" algn="l">
                  <a:buFont typeface="+mj-lt"/>
                  <a:buAutoNum type="arabicPeriod"/>
                </a:pPr>
                <a:r>
                  <a:rPr lang="en-CA" sz="1800" dirty="0">
                    <a:latin typeface="Montserrat" charset="0"/>
                    <a:ea typeface="Montserrat" charset="0"/>
                    <a:cs typeface="Montserrat" charset="0"/>
                  </a:rPr>
                  <a:t>Calculate the average of </a:t>
                </a:r>
                <a:r>
                  <a:rPr lang="en-CA" sz="1800" dirty="0" smtClean="0">
                    <a:latin typeface="Montserrat" charset="0"/>
                    <a:ea typeface="Montserrat" charset="0"/>
                    <a:cs typeface="Montserrat" charset="0"/>
                  </a:rPr>
                  <a:t>results from step #2 </a:t>
                </a:r>
                <a:endParaRPr lang="en-CA" sz="1800" dirty="0">
                  <a:latin typeface="Montserrat" charset="0"/>
                  <a:ea typeface="Montserrat" charset="0"/>
                  <a:cs typeface="Montserrat"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39700" y="1278900"/>
                <a:ext cx="11752300" cy="4525963"/>
              </a:xfrm>
              <a:prstGeom prst="rect">
                <a:avLst/>
              </a:prstGeom>
              <a:blipFill rotWithShape="0">
                <a:blip r:embed="rId3"/>
                <a:stretch>
                  <a:fillRect l="-259" t="-943" r="-830" b="-943"/>
                </a:stretch>
              </a:blipFill>
            </p:spPr>
            <p:txBody>
              <a:bodyPr/>
              <a:lstStyle/>
              <a:p>
                <a:r>
                  <a:rPr lang="en-CA">
                    <a:noFill/>
                  </a:rPr>
                  <a:t> </a:t>
                </a:r>
              </a:p>
            </p:txBody>
          </p:sp>
        </mc:Fallback>
      </mc:AlternateContent>
    </p:spTree>
    <p:extLst>
      <p:ext uri="{BB962C8B-B14F-4D97-AF65-F5344CB8AC3E}">
        <p14:creationId xmlns:p14="http://schemas.microsoft.com/office/powerpoint/2010/main" val="690580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xmlns=""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xmlns="" id="{5EE88138-48BD-46AA-94F3-3B05DD703F63}"/>
              </a:ext>
            </a:extLst>
          </p:cNvPr>
          <p:cNvSpPr/>
          <p:nvPr/>
        </p:nvSpPr>
        <p:spPr>
          <a:xfrm>
            <a:off x="556240" y="428"/>
            <a:ext cx="11079520" cy="1015663"/>
          </a:xfrm>
          <a:prstGeom prst="rect">
            <a:avLst/>
          </a:prstGeom>
        </p:spPr>
        <p:txBody>
          <a:bodyPr wrap="square">
            <a:spAutoFit/>
          </a:bodyPr>
          <a:lstStyle/>
          <a:p>
            <a:r>
              <a:rPr lang="en-CA" sz="3000" b="1" dirty="0">
                <a:solidFill>
                  <a:schemeClr val="bg1"/>
                </a:solidFill>
                <a:latin typeface="Montserrat" charset="0"/>
                <a:ea typeface="Montserrat" charset="0"/>
                <a:cs typeface="Montserrat" charset="0"/>
              </a:rPr>
              <a:t>REGRESSION METRICS: ROOT MEAN SQUARE ERROR (RMSE) </a:t>
            </a:r>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439700" y="1278900"/>
                <a:ext cx="117523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smtClean="0">
                    <a:latin typeface="Montserrat" charset="0"/>
                    <a:ea typeface="Montserrat" charset="0"/>
                    <a:cs typeface="Montserrat" charset="0"/>
                  </a:rPr>
                  <a:t>Root Mean Square Error (RMSE) represents the </a:t>
                </a:r>
                <a:r>
                  <a:rPr lang="en-CA" sz="1800" b="1" dirty="0" smtClean="0">
                    <a:latin typeface="Montserrat" charset="0"/>
                    <a:ea typeface="Montserrat" charset="0"/>
                    <a:cs typeface="Montserrat" charset="0"/>
                  </a:rPr>
                  <a:t>standard deviation of the residuals </a:t>
                </a:r>
                <a:r>
                  <a:rPr lang="en-CA" sz="1800" dirty="0" smtClean="0">
                    <a:latin typeface="Montserrat" charset="0"/>
                    <a:ea typeface="Montserrat" charset="0"/>
                    <a:cs typeface="Montserrat" charset="0"/>
                  </a:rPr>
                  <a:t>(i.e.: differences between the model predictions and the true values (training data)).</a:t>
                </a:r>
              </a:p>
              <a:p>
                <a:pPr marL="342900" indent="-342900" algn="l">
                  <a:buFont typeface="Arial" panose="020B0604020202020204" pitchFamily="34" charset="0"/>
                  <a:buChar char="•"/>
                </a:pPr>
                <a:r>
                  <a:rPr lang="en-CA" sz="1800" dirty="0">
                    <a:latin typeface="Montserrat" charset="0"/>
                    <a:ea typeface="Montserrat" charset="0"/>
                    <a:cs typeface="Montserrat" charset="0"/>
                  </a:rPr>
                  <a:t>RMSE can be </a:t>
                </a:r>
                <a:r>
                  <a:rPr lang="en-CA" sz="1800" b="1" dirty="0">
                    <a:latin typeface="Montserrat" charset="0"/>
                    <a:ea typeface="Montserrat" charset="0"/>
                    <a:cs typeface="Montserrat" charset="0"/>
                  </a:rPr>
                  <a:t>easily interpreted </a:t>
                </a:r>
                <a:r>
                  <a:rPr lang="en-CA" sz="1800" dirty="0">
                    <a:latin typeface="Montserrat" charset="0"/>
                    <a:ea typeface="Montserrat" charset="0"/>
                    <a:cs typeface="Montserrat" charset="0"/>
                  </a:rPr>
                  <a:t>compared to MSE because RMSE units match the units of the output.  </a:t>
                </a:r>
              </a:p>
              <a:p>
                <a:pPr marL="342900" indent="-342900" algn="l">
                  <a:buFont typeface="Arial" panose="020B0604020202020204" pitchFamily="34" charset="0"/>
                  <a:buChar char="•"/>
                </a:pPr>
                <a:r>
                  <a:rPr lang="en-CA" sz="1800" dirty="0">
                    <a:latin typeface="Montserrat" charset="0"/>
                    <a:ea typeface="Montserrat" charset="0"/>
                    <a:cs typeface="Montserrat" charset="0"/>
                  </a:rPr>
                  <a:t>RMSE provides an estimate of how large the residuals are being dispersed.</a:t>
                </a:r>
              </a:p>
              <a:p>
                <a:pPr marL="342900" indent="-342900" algn="l">
                  <a:buFont typeface="Arial" panose="020B0604020202020204" pitchFamily="34" charset="0"/>
                  <a:buChar char="•"/>
                </a:pPr>
                <a:r>
                  <a:rPr lang="en-CA" sz="1800" dirty="0">
                    <a:latin typeface="Montserrat" charset="0"/>
                    <a:ea typeface="Montserrat" charset="0"/>
                    <a:cs typeface="Montserrat" charset="0"/>
                  </a:rPr>
                  <a:t>The </a:t>
                </a:r>
                <a:r>
                  <a:rPr lang="en-CA" sz="1800" dirty="0" smtClean="0">
                    <a:latin typeface="Montserrat" charset="0"/>
                    <a:ea typeface="Montserrat" charset="0"/>
                    <a:cs typeface="Montserrat" charset="0"/>
                  </a:rPr>
                  <a:t>RMSE </a:t>
                </a:r>
                <a:r>
                  <a:rPr lang="en-CA" sz="1800" dirty="0">
                    <a:latin typeface="Montserrat" charset="0"/>
                    <a:ea typeface="Montserrat" charset="0"/>
                    <a:cs typeface="Montserrat" charset="0"/>
                  </a:rPr>
                  <a:t>is calculated as follows:</a:t>
                </a:r>
              </a:p>
              <a:p>
                <a:pPr lvl="1" algn="l"/>
                <a14:m>
                  <m:oMathPara xmlns:m="http://schemas.openxmlformats.org/officeDocument/2006/math">
                    <m:oMathParaPr>
                      <m:jc m:val="centerGroup"/>
                    </m:oMathParaPr>
                    <m:oMath xmlns:m="http://schemas.openxmlformats.org/officeDocument/2006/math">
                      <m:r>
                        <a:rPr lang="en-CA" sz="1200" b="1" i="1" smtClean="0">
                          <a:latin typeface="Cambria Math" panose="02040503050406030204" pitchFamily="18" charset="0"/>
                        </a:rPr>
                        <m:t>𝑹</m:t>
                      </m:r>
                      <m:r>
                        <a:rPr lang="en-CA" sz="1200" b="1" i="1">
                          <a:latin typeface="Cambria Math" panose="02040503050406030204" pitchFamily="18" charset="0"/>
                        </a:rPr>
                        <m:t>𝑴𝑺𝑬</m:t>
                      </m:r>
                      <m:r>
                        <a:rPr lang="en-CA" sz="1200" b="1" i="1">
                          <a:latin typeface="Cambria Math" panose="02040503050406030204" pitchFamily="18" charset="0"/>
                        </a:rPr>
                        <m:t>=</m:t>
                      </m:r>
                      <m:rad>
                        <m:radPr>
                          <m:degHide m:val="on"/>
                          <m:ctrlPr>
                            <a:rPr lang="en-CA" sz="1200" i="1">
                              <a:latin typeface="Cambria Math" panose="02040503050406030204" pitchFamily="18" charset="0"/>
                            </a:rPr>
                          </m:ctrlPr>
                        </m:radPr>
                        <m:deg/>
                        <m:e>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𝑛</m:t>
                              </m:r>
                            </m:den>
                          </m:f>
                          <m:nary>
                            <m:naryPr>
                              <m:chr m:val="∑"/>
                              <m:ctrlPr>
                                <a:rPr lang="en-CA" i="1">
                                  <a:latin typeface="Cambria Math" panose="02040503050406030204" pitchFamily="18" charset="0"/>
                                </a:rPr>
                              </m:ctrlPr>
                            </m:naryPr>
                            <m:sub>
                              <m:r>
                                <a:rPr lang="en-CA" i="1">
                                  <a:latin typeface="Cambria Math" panose="02040503050406030204" pitchFamily="18" charset="0"/>
                                </a:rPr>
                                <m:t>𝑖</m:t>
                              </m:r>
                              <m:r>
                                <a:rPr lang="en-CA" i="1">
                                  <a:latin typeface="Cambria Math" panose="02040503050406030204" pitchFamily="18" charset="0"/>
                                </a:rPr>
                                <m:t>=1</m:t>
                              </m:r>
                            </m:sub>
                            <m:sup>
                              <m:r>
                                <a:rPr lang="en-CA" i="1">
                                  <a:latin typeface="Cambria Math" panose="02040503050406030204" pitchFamily="18" charset="0"/>
                                </a:rPr>
                                <m:t>𝑛</m:t>
                              </m:r>
                            </m:sup>
                            <m:e>
                              <m:sSup>
                                <m:sSupPr>
                                  <m:ctrlPr>
                                    <a:rPr lang="en-CA" i="1">
                                      <a:latin typeface="Cambria Math" panose="02040503050406030204" pitchFamily="18" charset="0"/>
                                    </a:rPr>
                                  </m:ctrlPr>
                                </m:sSupPr>
                                <m:e>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r>
                                        <a:rPr lang="en-CA" i="1">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𝑦</m:t>
                                              </m:r>
                                            </m:e>
                                          </m:acc>
                                        </m:e>
                                        <m:sub>
                                          <m:r>
                                            <a:rPr lang="en-CA" i="1">
                                              <a:latin typeface="Cambria Math" panose="02040503050406030204" pitchFamily="18" charset="0"/>
                                            </a:rPr>
                                            <m:t>𝑖</m:t>
                                          </m:r>
                                        </m:sub>
                                      </m:sSub>
                                    </m:e>
                                  </m:d>
                                </m:e>
                                <m:sup>
                                  <m:r>
                                    <a:rPr lang="en-CA" i="1">
                                      <a:latin typeface="Cambria Math" panose="02040503050406030204" pitchFamily="18" charset="0"/>
                                    </a:rPr>
                                    <m:t>2</m:t>
                                  </m:r>
                                </m:sup>
                              </m:sSup>
                            </m:e>
                          </m:nary>
                        </m:e>
                      </m:rad>
                    </m:oMath>
                  </m:oMathPara>
                </a14:m>
                <a:endParaRPr lang="en-CA" sz="2800" dirty="0" smtClean="0">
                  <a:latin typeface="Montserrat" charset="0"/>
                  <a:ea typeface="Montserrat" charset="0"/>
                  <a:cs typeface="Montserrat" charset="0"/>
                </a:endParaRPr>
              </a:p>
              <a:p>
                <a:pPr marL="342900" indent="-342900" algn="l">
                  <a:buFont typeface="Arial" panose="020B0604020202020204" pitchFamily="34" charset="0"/>
                  <a:buChar char="•"/>
                </a:pPr>
                <a:r>
                  <a:rPr lang="en-CA" sz="1800" dirty="0" smtClean="0">
                    <a:latin typeface="Montserrat" charset="0"/>
                    <a:ea typeface="Montserrat" charset="0"/>
                    <a:cs typeface="Montserrat" charset="0"/>
                  </a:rPr>
                  <a:t>RMSE </a:t>
                </a:r>
                <a:r>
                  <a:rPr lang="en-CA" sz="1800" dirty="0">
                    <a:latin typeface="Montserrat" charset="0"/>
                    <a:ea typeface="Montserrat" charset="0"/>
                    <a:cs typeface="Montserrat" charset="0"/>
                  </a:rPr>
                  <a:t>is calculated by following these steps:</a:t>
                </a:r>
              </a:p>
              <a:p>
                <a:pPr marL="800100" lvl="1" indent="-342900" algn="l">
                  <a:buFont typeface="+mj-lt"/>
                  <a:buAutoNum type="arabicPeriod"/>
                </a:pPr>
                <a:r>
                  <a:rPr lang="en-CA" sz="1800" dirty="0">
                    <a:latin typeface="Montserrat" charset="0"/>
                    <a:ea typeface="Montserrat" charset="0"/>
                    <a:cs typeface="Montserrat" charset="0"/>
                  </a:rPr>
                  <a:t>Calculate the residual for every data point</a:t>
                </a:r>
              </a:p>
              <a:p>
                <a:pPr marL="800100" lvl="1" indent="-342900" algn="l">
                  <a:buFont typeface="+mj-lt"/>
                  <a:buAutoNum type="arabicPeriod"/>
                </a:pPr>
                <a:r>
                  <a:rPr lang="en-CA" sz="1800" dirty="0">
                    <a:latin typeface="Montserrat" charset="0"/>
                    <a:ea typeface="Montserrat" charset="0"/>
                    <a:cs typeface="Montserrat" charset="0"/>
                  </a:rPr>
                  <a:t>Calculate the squared value of the residuals</a:t>
                </a:r>
              </a:p>
              <a:p>
                <a:pPr marL="800100" lvl="1" indent="-342900" algn="l">
                  <a:buFont typeface="+mj-lt"/>
                  <a:buAutoNum type="arabicPeriod"/>
                </a:pPr>
                <a:r>
                  <a:rPr lang="en-CA" sz="1800" dirty="0">
                    <a:latin typeface="Montserrat" charset="0"/>
                    <a:ea typeface="Montserrat" charset="0"/>
                    <a:cs typeface="Montserrat" charset="0"/>
                  </a:rPr>
                  <a:t>Calculate the average of the squared residuals</a:t>
                </a:r>
              </a:p>
              <a:p>
                <a:pPr marL="800100" lvl="1" indent="-342900" algn="l">
                  <a:buFont typeface="+mj-lt"/>
                  <a:buAutoNum type="arabicPeriod"/>
                </a:pPr>
                <a:r>
                  <a:rPr lang="en-CA" sz="1800" dirty="0">
                    <a:latin typeface="Montserrat" charset="0"/>
                    <a:ea typeface="Montserrat" charset="0"/>
                    <a:cs typeface="Montserrat" charset="0"/>
                  </a:rPr>
                  <a:t>Obtain the square root of the result</a:t>
                </a:r>
              </a:p>
            </p:txBody>
          </p:sp>
        </mc:Choice>
        <mc:Fallback>
          <p:sp>
            <p:nvSpPr>
              <p:cNvPr id="7" name="Content Placeholder 2"/>
              <p:cNvSpPr txBox="1">
                <a:spLocks noRot="1" noChangeAspect="1" noMove="1" noResize="1" noEditPoints="1" noAdjustHandles="1" noChangeArrowheads="1" noChangeShapeType="1" noTextEdit="1"/>
              </p:cNvSpPr>
              <p:nvPr/>
            </p:nvSpPr>
            <p:spPr>
              <a:xfrm>
                <a:off x="439700" y="1278900"/>
                <a:ext cx="11752300" cy="4525963"/>
              </a:xfrm>
              <a:prstGeom prst="rect">
                <a:avLst/>
              </a:prstGeom>
              <a:blipFill rotWithShape="0">
                <a:blip r:embed="rId3"/>
                <a:stretch>
                  <a:fillRect l="-311" t="-1348"/>
                </a:stretch>
              </a:blipFill>
            </p:spPr>
            <p:txBody>
              <a:bodyPr/>
              <a:lstStyle/>
              <a:p>
                <a:r>
                  <a:rPr lang="en-CA">
                    <a:noFill/>
                  </a:rPr>
                  <a:t> </a:t>
                </a:r>
              </a:p>
            </p:txBody>
          </p:sp>
        </mc:Fallback>
      </mc:AlternateContent>
    </p:spTree>
    <p:extLst>
      <p:ext uri="{BB962C8B-B14F-4D97-AF65-F5344CB8AC3E}">
        <p14:creationId xmlns:p14="http://schemas.microsoft.com/office/powerpoint/2010/main" val="2694634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xmlns=""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xmlns="" id="{5EE88138-48BD-46AA-94F3-3B05DD703F63}"/>
              </a:ext>
            </a:extLst>
          </p:cNvPr>
          <p:cNvSpPr/>
          <p:nvPr/>
        </p:nvSpPr>
        <p:spPr>
          <a:xfrm>
            <a:off x="556240" y="428"/>
            <a:ext cx="11079520" cy="1015663"/>
          </a:xfrm>
          <a:prstGeom prst="rect">
            <a:avLst/>
          </a:prstGeom>
        </p:spPr>
        <p:txBody>
          <a:bodyPr wrap="square">
            <a:spAutoFit/>
          </a:bodyPr>
          <a:lstStyle/>
          <a:p>
            <a:r>
              <a:rPr lang="en-CA" sz="3000" b="1" dirty="0">
                <a:solidFill>
                  <a:schemeClr val="bg1"/>
                </a:solidFill>
                <a:latin typeface="Montserrat" charset="0"/>
                <a:ea typeface="Montserrat" charset="0"/>
                <a:cs typeface="Montserrat" charset="0"/>
              </a:rPr>
              <a:t>REGRESSION METRICS: MEAN ABSOLUTE PERCENTAGE ERROR (MAPE)</a:t>
            </a:r>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439700" y="1278900"/>
                <a:ext cx="117523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MAE values can range from 0 to infinity which makes it difficult to interpret the result as compared to the training data. </a:t>
                </a:r>
              </a:p>
              <a:p>
                <a:pPr marL="342900" indent="-342900" algn="l">
                  <a:buFont typeface="Arial" panose="020B0604020202020204" pitchFamily="34" charset="0"/>
                  <a:buChar char="•"/>
                </a:pPr>
                <a:r>
                  <a:rPr lang="en-CA" sz="1800" dirty="0">
                    <a:latin typeface="Montserrat" charset="0"/>
                    <a:ea typeface="Montserrat" charset="0"/>
                    <a:cs typeface="Montserrat" charset="0"/>
                  </a:rPr>
                  <a:t>Mean Absolute Percentage Error (MAPE) is the equivalent to MAE but provides the error in a percentage form and therefore overcomes MAE limitations.</a:t>
                </a:r>
              </a:p>
              <a:p>
                <a:pPr marL="342900" indent="-342900" algn="l">
                  <a:buFont typeface="Arial" panose="020B0604020202020204" pitchFamily="34" charset="0"/>
                  <a:buChar char="•"/>
                </a:pPr>
                <a:r>
                  <a:rPr lang="en-CA" sz="1800" dirty="0">
                    <a:latin typeface="Montserrat" charset="0"/>
                    <a:ea typeface="Montserrat" charset="0"/>
                    <a:cs typeface="Montserrat" charset="0"/>
                  </a:rPr>
                  <a:t>MAPE might exhibit some limitations if the data point value is zero (since there is division operation involved)</a:t>
                </a:r>
              </a:p>
              <a:p>
                <a:pPr marL="342900" indent="-342900" algn="l">
                  <a:buFont typeface="Arial" panose="020B0604020202020204" pitchFamily="34" charset="0"/>
                  <a:buChar char="•"/>
                </a:pPr>
                <a:r>
                  <a:rPr lang="en-CA" sz="1800" dirty="0">
                    <a:latin typeface="Montserrat" charset="0"/>
                    <a:ea typeface="Montserrat" charset="0"/>
                    <a:cs typeface="Montserrat" charset="0"/>
                  </a:rPr>
                  <a:t>The MAPE is calculated as follows:</a:t>
                </a:r>
              </a:p>
              <a:p>
                <a:pPr lvl="1"/>
                <a14:m>
                  <m:oMathPara xmlns:m="http://schemas.openxmlformats.org/officeDocument/2006/math">
                    <m:oMathParaPr>
                      <m:jc m:val="centerGroup"/>
                    </m:oMathParaPr>
                    <m:oMath xmlns:m="http://schemas.openxmlformats.org/officeDocument/2006/math">
                      <m:r>
                        <a:rPr lang="en-CA" sz="1800" i="1">
                          <a:latin typeface="Cambria Math" panose="02040503050406030204" pitchFamily="18" charset="0"/>
                        </a:rPr>
                        <m:t>𝑀𝐴𝑃𝐸</m:t>
                      </m:r>
                      <m:r>
                        <a:rPr lang="en-CA" sz="1800" i="1">
                          <a:latin typeface="Cambria Math" panose="02040503050406030204" pitchFamily="18" charset="0"/>
                        </a:rPr>
                        <m:t>=</m:t>
                      </m:r>
                      <m:f>
                        <m:fPr>
                          <m:ctrlPr>
                            <a:rPr lang="en-CA" sz="2400" i="1">
                              <a:latin typeface="Cambria Math" panose="02040503050406030204" pitchFamily="18" charset="0"/>
                            </a:rPr>
                          </m:ctrlPr>
                        </m:fPr>
                        <m:num>
                          <m:r>
                            <a:rPr lang="en-CA" sz="2400" i="1">
                              <a:latin typeface="Cambria Math" panose="02040503050406030204" pitchFamily="18" charset="0"/>
                            </a:rPr>
                            <m:t>100%</m:t>
                          </m:r>
                        </m:num>
                        <m:den>
                          <m:r>
                            <a:rPr lang="en-CA" sz="2400" i="1">
                              <a:latin typeface="Cambria Math" panose="02040503050406030204" pitchFamily="18" charset="0"/>
                            </a:rPr>
                            <m:t>𝑛</m:t>
                          </m:r>
                        </m:den>
                      </m:f>
                      <m:nary>
                        <m:naryPr>
                          <m:chr m:val="∑"/>
                          <m:ctrlPr>
                            <a:rPr lang="en-CA" sz="2400" i="1">
                              <a:latin typeface="Cambria Math" panose="02040503050406030204" pitchFamily="18" charset="0"/>
                            </a:rPr>
                          </m:ctrlPr>
                        </m:naryPr>
                        <m:sub>
                          <m:r>
                            <a:rPr lang="en-CA" sz="2400" i="1">
                              <a:latin typeface="Cambria Math" panose="02040503050406030204" pitchFamily="18" charset="0"/>
                            </a:rPr>
                            <m:t>𝑖</m:t>
                          </m:r>
                          <m:r>
                            <a:rPr lang="en-CA" sz="2400" i="1">
                              <a:latin typeface="Cambria Math" panose="02040503050406030204" pitchFamily="18" charset="0"/>
                            </a:rPr>
                            <m:t>=1</m:t>
                          </m:r>
                        </m:sub>
                        <m:sup>
                          <m:r>
                            <a:rPr lang="en-CA" sz="2400" i="1">
                              <a:latin typeface="Cambria Math" panose="02040503050406030204" pitchFamily="18" charset="0"/>
                            </a:rPr>
                            <m:t>𝑛</m:t>
                          </m:r>
                        </m:sup>
                        <m:e>
                          <m:r>
                            <a:rPr lang="en-CA" sz="2400" i="1">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sSub>
                            <m:sSubPr>
                              <m:ctrlPr>
                                <a:rPr lang="en-CA" sz="2400" i="1">
                                  <a:latin typeface="Cambria Math" panose="02040503050406030204" pitchFamily="18" charset="0"/>
                                </a:rPr>
                              </m:ctrlPr>
                            </m:sSubPr>
                            <m:e>
                              <m:acc>
                                <m:accPr>
                                  <m:chr m:val="̂"/>
                                  <m:ctrlPr>
                                    <a:rPr lang="en-CA" sz="2400" i="1">
                                      <a:latin typeface="Cambria Math" panose="02040503050406030204" pitchFamily="18" charset="0"/>
                                    </a:rPr>
                                  </m:ctrlPr>
                                </m:accPr>
                                <m:e>
                                  <m:r>
                                    <a:rPr lang="en-CA" sz="2400" i="1">
                                      <a:latin typeface="Cambria Math" panose="02040503050406030204" pitchFamily="18" charset="0"/>
                                    </a:rPr>
                                    <m:t>𝑦</m:t>
                                  </m:r>
                                </m:e>
                              </m:acc>
                            </m:e>
                            <m:sub>
                              <m:r>
                                <a:rPr lang="en-CA" sz="2400" i="1">
                                  <a:latin typeface="Cambria Math" panose="02040503050406030204" pitchFamily="18" charset="0"/>
                                </a:rPr>
                                <m:t>𝑖</m:t>
                              </m:r>
                            </m:sub>
                          </m:sSub>
                          <m:r>
                            <a:rPr lang="en-CA" sz="2400" i="1">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e>
                      </m:nary>
                    </m:oMath>
                  </m:oMathPara>
                </a14:m>
                <a:endParaRPr lang="en-CA" sz="2400" dirty="0"/>
              </a:p>
            </p:txBody>
          </p:sp>
        </mc:Choice>
        <mc:Fallback>
          <p:sp>
            <p:nvSpPr>
              <p:cNvPr id="7" name="Content Placeholder 2"/>
              <p:cNvSpPr txBox="1">
                <a:spLocks noRot="1" noChangeAspect="1" noMove="1" noResize="1" noEditPoints="1" noAdjustHandles="1" noChangeArrowheads="1" noChangeShapeType="1" noTextEdit="1"/>
              </p:cNvSpPr>
              <p:nvPr/>
            </p:nvSpPr>
            <p:spPr>
              <a:xfrm>
                <a:off x="439700" y="1278900"/>
                <a:ext cx="11752300" cy="4525963"/>
              </a:xfrm>
              <a:prstGeom prst="rect">
                <a:avLst/>
              </a:prstGeom>
              <a:blipFill rotWithShape="0">
                <a:blip r:embed="rId3"/>
                <a:stretch>
                  <a:fillRect l="-311" t="-1348"/>
                </a:stretch>
              </a:blipFill>
            </p:spPr>
            <p:txBody>
              <a:bodyPr/>
              <a:lstStyle/>
              <a:p>
                <a:r>
                  <a:rPr lang="en-CA">
                    <a:noFill/>
                  </a:rPr>
                  <a:t> </a:t>
                </a:r>
              </a:p>
            </p:txBody>
          </p:sp>
        </mc:Fallback>
      </mc:AlternateContent>
    </p:spTree>
    <p:extLst>
      <p:ext uri="{BB962C8B-B14F-4D97-AF65-F5344CB8AC3E}">
        <p14:creationId xmlns:p14="http://schemas.microsoft.com/office/powerpoint/2010/main" val="798648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xmlns=""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xmlns="" id="{5EE88138-48BD-46AA-94F3-3B05DD703F63}"/>
              </a:ext>
            </a:extLst>
          </p:cNvPr>
          <p:cNvSpPr/>
          <p:nvPr/>
        </p:nvSpPr>
        <p:spPr>
          <a:xfrm>
            <a:off x="556240" y="428"/>
            <a:ext cx="9474451" cy="1015663"/>
          </a:xfrm>
          <a:prstGeom prst="rect">
            <a:avLst/>
          </a:prstGeom>
        </p:spPr>
        <p:txBody>
          <a:bodyPr wrap="square">
            <a:spAutoFit/>
          </a:bodyPr>
          <a:lstStyle/>
          <a:p>
            <a:r>
              <a:rPr lang="en-CA" sz="3000" b="1" dirty="0">
                <a:solidFill>
                  <a:schemeClr val="bg1"/>
                </a:solidFill>
                <a:latin typeface="Montserrat" charset="0"/>
                <a:ea typeface="Montserrat" charset="0"/>
                <a:cs typeface="Montserrat" charset="0"/>
              </a:rPr>
              <a:t>REGRESSION METRICS: MEAN PERCENTAGE ERROR (MPE)</a:t>
            </a:r>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439700" y="1278900"/>
                <a:ext cx="117523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smtClean="0">
                    <a:latin typeface="Montserrat" charset="0"/>
                    <a:ea typeface="Montserrat" charset="0"/>
                    <a:cs typeface="Montserrat" charset="0"/>
                  </a:rPr>
                  <a:t>MPE is </a:t>
                </a:r>
                <a:r>
                  <a:rPr lang="en-CA" sz="1800" dirty="0">
                    <a:latin typeface="Montserrat" charset="0"/>
                    <a:ea typeface="Montserrat" charset="0"/>
                    <a:cs typeface="Montserrat" charset="0"/>
                  </a:rPr>
                  <a:t>similar to MAPE but without the absolute operation </a:t>
                </a:r>
              </a:p>
              <a:p>
                <a:pPr marL="342900" indent="-342900" algn="l">
                  <a:buFont typeface="Arial" panose="020B0604020202020204" pitchFamily="34" charset="0"/>
                  <a:buChar char="•"/>
                </a:pPr>
                <a:r>
                  <a:rPr lang="en-CA" sz="1800" dirty="0">
                    <a:latin typeface="Montserrat" charset="0"/>
                    <a:ea typeface="Montserrat" charset="0"/>
                    <a:cs typeface="Montserrat" charset="0"/>
                  </a:rPr>
                  <a:t>MPE is useful to provide an insight of how many positive errors as compared to negative ones</a:t>
                </a:r>
              </a:p>
              <a:p>
                <a:pPr marL="342900" indent="-342900" algn="l">
                  <a:buFont typeface="Arial" panose="020B0604020202020204" pitchFamily="34" charset="0"/>
                  <a:buChar char="•"/>
                </a:pPr>
                <a:r>
                  <a:rPr lang="en-CA" sz="1800" dirty="0">
                    <a:latin typeface="Montserrat" charset="0"/>
                    <a:ea typeface="Montserrat" charset="0"/>
                    <a:cs typeface="Montserrat" charset="0"/>
                  </a:rPr>
                  <a:t>The MPE is calculated as follows</a:t>
                </a:r>
                <a:r>
                  <a:rPr lang="en-CA" sz="1800" dirty="0" smtClean="0">
                    <a:latin typeface="Montserrat" charset="0"/>
                    <a:ea typeface="Montserrat" charset="0"/>
                    <a:cs typeface="Montserrat" charset="0"/>
                  </a:rPr>
                  <a:t>:</a:t>
                </a:r>
              </a:p>
              <a:p>
                <a:pPr algn="l"/>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𝑀𝑃𝐸</m:t>
                      </m:r>
                      <m:r>
                        <a:rPr lang="en-CA" sz="1400" i="1">
                          <a:latin typeface="Cambria Math" panose="02040503050406030204" pitchFamily="18" charset="0"/>
                        </a:rPr>
                        <m:t>=</m:t>
                      </m:r>
                      <m:f>
                        <m:fPr>
                          <m:ctrlPr>
                            <a:rPr lang="en-CA" sz="1800" i="1">
                              <a:latin typeface="Cambria Math" panose="02040503050406030204" pitchFamily="18" charset="0"/>
                            </a:rPr>
                          </m:ctrlPr>
                        </m:fPr>
                        <m:num>
                          <m:r>
                            <a:rPr lang="en-CA" sz="1800" i="1">
                              <a:latin typeface="Cambria Math" panose="02040503050406030204" pitchFamily="18" charset="0"/>
                            </a:rPr>
                            <m:t>100%</m:t>
                          </m:r>
                        </m:num>
                        <m:den>
                          <m:r>
                            <a:rPr lang="en-CA" sz="1800" i="1">
                              <a:latin typeface="Cambria Math" panose="02040503050406030204" pitchFamily="18" charset="0"/>
                            </a:rPr>
                            <m:t>𝑛</m:t>
                          </m:r>
                        </m:den>
                      </m:f>
                      <m:nary>
                        <m:naryPr>
                          <m:chr m:val="∑"/>
                          <m:ctrlPr>
                            <a:rPr lang="en-CA" sz="1800" i="1">
                              <a:latin typeface="Cambria Math" panose="02040503050406030204" pitchFamily="18" charset="0"/>
                            </a:rPr>
                          </m:ctrlPr>
                        </m:naryPr>
                        <m:sub>
                          <m:r>
                            <a:rPr lang="en-CA" sz="1800" i="1">
                              <a:latin typeface="Cambria Math" panose="02040503050406030204" pitchFamily="18" charset="0"/>
                            </a:rPr>
                            <m:t>𝑖</m:t>
                          </m:r>
                          <m:r>
                            <a:rPr lang="en-CA" sz="1800" i="1">
                              <a:latin typeface="Cambria Math" panose="02040503050406030204" pitchFamily="18" charset="0"/>
                            </a:rPr>
                            <m:t>=1</m:t>
                          </m:r>
                        </m:sub>
                        <m:sup>
                          <m:r>
                            <a:rPr lang="en-CA" sz="1800" i="1">
                              <a:latin typeface="Cambria Math" panose="02040503050406030204" pitchFamily="18" charset="0"/>
                            </a:rPr>
                            <m:t>𝑛</m:t>
                          </m:r>
                        </m:sup>
                        <m:e>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𝑦</m:t>
                              </m:r>
                            </m:e>
                            <m:sub>
                              <m:r>
                                <a:rPr lang="en-CA" sz="1800" i="1">
                                  <a:latin typeface="Cambria Math" panose="02040503050406030204" pitchFamily="18" charset="0"/>
                                </a:rPr>
                                <m:t>𝑖</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acc>
                                <m:accPr>
                                  <m:chr m:val="̂"/>
                                  <m:ctrlPr>
                                    <a:rPr lang="en-CA" sz="1800" i="1">
                                      <a:latin typeface="Cambria Math" panose="02040503050406030204" pitchFamily="18" charset="0"/>
                                    </a:rPr>
                                  </m:ctrlPr>
                                </m:accPr>
                                <m:e>
                                  <m:r>
                                    <a:rPr lang="en-CA" sz="1800" i="1">
                                      <a:latin typeface="Cambria Math" panose="02040503050406030204" pitchFamily="18" charset="0"/>
                                    </a:rPr>
                                    <m:t>𝑦</m:t>
                                  </m:r>
                                </m:e>
                              </m:acc>
                            </m:e>
                            <m:sub>
                              <m:r>
                                <a:rPr lang="en-CA" sz="1800" i="1">
                                  <a:latin typeface="Cambria Math" panose="02040503050406030204" pitchFamily="18" charset="0"/>
                                </a:rPr>
                                <m:t>𝑖</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𝑦</m:t>
                              </m:r>
                            </m:e>
                            <m:sub>
                              <m:r>
                                <a:rPr lang="en-CA" sz="1800" i="1">
                                  <a:latin typeface="Cambria Math" panose="02040503050406030204" pitchFamily="18" charset="0"/>
                                </a:rPr>
                                <m:t>𝑖</m:t>
                              </m:r>
                            </m:sub>
                          </m:sSub>
                        </m:e>
                      </m:nary>
                    </m:oMath>
                  </m:oMathPara>
                </a14:m>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39700" y="1278900"/>
                <a:ext cx="11752300" cy="4525963"/>
              </a:xfrm>
              <a:prstGeom prst="rect">
                <a:avLst/>
              </a:prstGeom>
              <a:blipFill rotWithShape="0">
                <a:blip r:embed="rId3"/>
                <a:stretch>
                  <a:fillRect l="-311" t="-1348"/>
                </a:stretch>
              </a:blipFill>
            </p:spPr>
            <p:txBody>
              <a:bodyPr/>
              <a:lstStyle/>
              <a:p>
                <a:r>
                  <a:rPr lang="en-CA">
                    <a:noFill/>
                  </a:rPr>
                  <a:t> </a:t>
                </a:r>
              </a:p>
            </p:txBody>
          </p:sp>
        </mc:Fallback>
      </mc:AlternateContent>
    </p:spTree>
    <p:extLst>
      <p:ext uri="{BB962C8B-B14F-4D97-AF65-F5344CB8AC3E}">
        <p14:creationId xmlns:p14="http://schemas.microsoft.com/office/powerpoint/2010/main" val="1836522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xmlns=""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mc:AlternateContent xmlns:mc="http://schemas.openxmlformats.org/markup-compatibility/2006">
        <mc:Choice xmlns:a14="http://schemas.microsoft.com/office/drawing/2010/main" Requires="a14">
          <p:sp>
            <p:nvSpPr>
              <p:cNvPr id="10" name="Прямоугольник 9">
                <a:extLst>
                  <a:ext uri="{FF2B5EF4-FFF2-40B4-BE49-F238E27FC236}">
                    <a16:creationId xmlns:a16="http://schemas.microsoft.com/office/drawing/2014/main" xmlns="" id="{5EE88138-48BD-46AA-94F3-3B05DD703F63}"/>
                  </a:ext>
                </a:extLst>
              </p:cNvPr>
              <p:cNvSpPr/>
              <p:nvPr/>
            </p:nvSpPr>
            <p:spPr>
              <a:xfrm>
                <a:off x="362276" y="226192"/>
                <a:ext cx="10564342" cy="1055161"/>
              </a:xfrm>
              <a:prstGeom prst="rect">
                <a:avLst/>
              </a:prstGeom>
            </p:spPr>
            <p:txBody>
              <a:bodyPr wrap="square">
                <a:spAutoFit/>
              </a:bodyPr>
              <a:lstStyle/>
              <a:p>
                <a:r>
                  <a:rPr lang="en-CA" sz="3000" b="1" dirty="0" smtClean="0">
                    <a:solidFill>
                      <a:schemeClr val="bg1"/>
                    </a:solidFill>
                    <a:latin typeface="Montserrat" charset="0"/>
                    <a:ea typeface="Montserrat" charset="0"/>
                    <a:cs typeface="Montserrat" charset="0"/>
                  </a:rPr>
                  <a:t>REGRESSION METRICS: R SQUARE (</a:t>
                </a:r>
                <a14:m>
                  <m:oMath xmlns:m="http://schemas.openxmlformats.org/officeDocument/2006/math">
                    <m:sSup>
                      <m:sSupPr>
                        <m:ctrlPr>
                          <a:rPr lang="en-CA" sz="3000" b="1" i="1" smtClean="0">
                            <a:solidFill>
                              <a:schemeClr val="bg1"/>
                            </a:solidFill>
                            <a:latin typeface="Cambria Math" panose="02040503050406030204" pitchFamily="18" charset="0"/>
                            <a:ea typeface="Montserrat" charset="0"/>
                            <a:cs typeface="Montserrat" charset="0"/>
                          </a:rPr>
                        </m:ctrlPr>
                      </m:sSupPr>
                      <m:e>
                        <m:r>
                          <a:rPr lang="en-CA" sz="3000" b="1" i="1" smtClean="0">
                            <a:solidFill>
                              <a:schemeClr val="bg1"/>
                            </a:solidFill>
                            <a:latin typeface="Cambria Math" panose="02040503050406030204" pitchFamily="18" charset="0"/>
                            <a:ea typeface="Montserrat" charset="0"/>
                            <a:cs typeface="Montserrat" charset="0"/>
                          </a:rPr>
                          <m:t>𝑹</m:t>
                        </m:r>
                      </m:e>
                      <m:sup>
                        <m:r>
                          <a:rPr lang="en-CA" sz="3000" b="1" i="1" smtClean="0">
                            <a:solidFill>
                              <a:schemeClr val="bg1"/>
                            </a:solidFill>
                            <a:latin typeface="Cambria Math" panose="02040503050406030204" pitchFamily="18" charset="0"/>
                            <a:ea typeface="Montserrat" charset="0"/>
                            <a:cs typeface="Montserrat" charset="0"/>
                          </a:rPr>
                          <m:t>𝟐</m:t>
                        </m:r>
                      </m:sup>
                    </m:sSup>
                  </m:oMath>
                </a14:m>
                <a:r>
                  <a:rPr lang="en-CA" sz="3000" b="1" dirty="0" smtClean="0">
                    <a:solidFill>
                      <a:schemeClr val="bg1"/>
                    </a:solidFill>
                    <a:latin typeface="Montserrat" charset="0"/>
                    <a:ea typeface="Montserrat" charset="0"/>
                    <a:cs typeface="Montserrat" charset="0"/>
                  </a:rPr>
                  <a:t>)-COEFFICIENT </a:t>
                </a:r>
                <a:r>
                  <a:rPr lang="en-CA" sz="3000" b="1" dirty="0">
                    <a:solidFill>
                      <a:schemeClr val="bg1"/>
                    </a:solidFill>
                    <a:latin typeface="Montserrat" charset="0"/>
                    <a:ea typeface="Montserrat" charset="0"/>
                    <a:cs typeface="Montserrat" charset="0"/>
                  </a:rPr>
                  <a:t>OF DETERMINATION</a:t>
                </a:r>
              </a:p>
            </p:txBody>
          </p:sp>
        </mc:Choice>
        <mc:Fallback>
          <p:sp>
            <p:nvSpPr>
              <p:cNvPr id="10" name="Прямоугольник 9">
                <a:extLst>
                  <a:ext uri="{FF2B5EF4-FFF2-40B4-BE49-F238E27FC236}">
                    <a16:creationId xmlns:a16="http://schemas.microsoft.com/office/drawing/2014/main" xmlns="" id="{5EE88138-48BD-46AA-94F3-3B05DD703F63}"/>
                  </a:ext>
                </a:extLst>
              </p:cNvPr>
              <p:cNvSpPr>
                <a:spLocks noRot="1" noChangeAspect="1" noMove="1" noResize="1" noEditPoints="1" noAdjustHandles="1" noChangeArrowheads="1" noChangeShapeType="1" noTextEdit="1"/>
              </p:cNvSpPr>
              <p:nvPr/>
            </p:nvSpPr>
            <p:spPr>
              <a:xfrm>
                <a:off x="362276" y="226192"/>
                <a:ext cx="10564342" cy="1055161"/>
              </a:xfrm>
              <a:prstGeom prst="rect">
                <a:avLst/>
              </a:prstGeom>
              <a:blipFill rotWithShape="0">
                <a:blip r:embed="rId3"/>
                <a:stretch>
                  <a:fillRect l="-1327" t="-5780" r="-1962" b="-1445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 name="Content Placeholder 2"/>
              <p:cNvSpPr txBox="1">
                <a:spLocks/>
              </p:cNvSpPr>
              <p:nvPr/>
            </p:nvSpPr>
            <p:spPr>
              <a:xfrm>
                <a:off x="439700" y="1278900"/>
                <a:ext cx="1078248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smtClean="0">
                    <a:latin typeface="Montserrat" charset="0"/>
                    <a:ea typeface="Montserrat" charset="0"/>
                    <a:cs typeface="Montserrat" charset="0"/>
                  </a:rPr>
                  <a:t>R-square or the coefficient of determination represents the proportion of variance (of y) that has been explained by the independent variables in the model. </a:t>
                </a:r>
              </a:p>
              <a:p>
                <a:pPr marL="342900" indent="-342900" algn="l">
                  <a:buFont typeface="Arial" panose="020B0604020202020204" pitchFamily="34" charset="0"/>
                  <a:buChar char="•"/>
                </a:pPr>
                <a:r>
                  <a:rPr lang="en-CA" sz="1800" dirty="0">
                    <a:latin typeface="Montserrat" charset="0"/>
                    <a:ea typeface="Montserrat" charset="0"/>
                    <a:cs typeface="Montserrat" charset="0"/>
                  </a:rPr>
                  <a:t>If </a:t>
                </a:r>
                <a14:m>
                  <m:oMath xmlns:m="http://schemas.openxmlformats.org/officeDocument/2006/math">
                    <m:sSup>
                      <m:sSupPr>
                        <m:ctrlPr>
                          <a:rPr lang="en-CA" sz="1800" b="0" i="1" dirty="0" smtClean="0">
                            <a:latin typeface="Cambria Math" panose="02040503050406030204" pitchFamily="18" charset="0"/>
                            <a:ea typeface="Montserrat" charset="0"/>
                            <a:cs typeface="Montserrat" charset="0"/>
                          </a:rPr>
                        </m:ctrlPr>
                      </m:sSupPr>
                      <m:e>
                        <m:r>
                          <a:rPr lang="en-CA" sz="1800" i="1" dirty="0" smtClean="0">
                            <a:latin typeface="Cambria Math" panose="02040503050406030204" pitchFamily="18" charset="0"/>
                            <a:ea typeface="Montserrat" charset="0"/>
                            <a:cs typeface="Montserrat" charset="0"/>
                          </a:rPr>
                          <m:t>𝑅</m:t>
                        </m:r>
                      </m:e>
                      <m:sup>
                        <m:r>
                          <a:rPr lang="en-CA" sz="1800" b="0" i="1" dirty="0" smtClean="0">
                            <a:latin typeface="Cambria Math" panose="02040503050406030204" pitchFamily="18" charset="0"/>
                            <a:ea typeface="Montserrat" charset="0"/>
                            <a:cs typeface="Montserrat" charset="0"/>
                          </a:rPr>
                          <m:t>2</m:t>
                        </m:r>
                      </m:sup>
                    </m:sSup>
                    <m:r>
                      <a:rPr lang="en-CA" sz="1800" i="1" dirty="0" smtClean="0">
                        <a:latin typeface="Cambria Math" panose="02040503050406030204" pitchFamily="18" charset="0"/>
                        <a:ea typeface="Montserrat" charset="0"/>
                        <a:cs typeface="Montserrat" charset="0"/>
                      </a:rPr>
                      <m:t>=80</m:t>
                    </m:r>
                  </m:oMath>
                </a14:m>
                <a:r>
                  <a:rPr lang="en-CA" sz="1800" dirty="0">
                    <a:latin typeface="Montserrat" charset="0"/>
                    <a:ea typeface="Montserrat" charset="0"/>
                    <a:cs typeface="Montserrat" charset="0"/>
                  </a:rPr>
                  <a:t>, this means that 80% of the increase in ice cream cart revenue is due to increase in temperature. </a:t>
                </a:r>
              </a:p>
              <a:p>
                <a:pPr marL="342900" indent="-342900" algn="l">
                  <a:buFont typeface="Arial" panose="020B0604020202020204" pitchFamily="34" charset="0"/>
                  <a:buChar char="•"/>
                </a:pPr>
                <a:r>
                  <a:rPr lang="en-CA" sz="1800" dirty="0">
                    <a:latin typeface="Montserrat" charset="0"/>
                    <a:ea typeface="Montserrat" charset="0"/>
                    <a:cs typeface="Montserrat" charset="0"/>
                  </a:rPr>
                  <a:t> </a:t>
                </a:r>
              </a:p>
              <a:p>
                <a:pPr lvl="1"/>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39700" y="1278900"/>
                <a:ext cx="10782482" cy="4525963"/>
              </a:xfrm>
              <a:prstGeom prst="rect">
                <a:avLst/>
              </a:prstGeom>
              <a:blipFill rotWithShape="0">
                <a:blip r:embed="rId4"/>
                <a:stretch>
                  <a:fillRect l="-339" t="-1348" r="-57"/>
                </a:stretch>
              </a:blipFill>
            </p:spPr>
            <p:txBody>
              <a:bodyPr/>
              <a:lstStyle/>
              <a:p>
                <a:r>
                  <a:rPr lang="en-CA">
                    <a:noFill/>
                  </a:rPr>
                  <a:t> </a:t>
                </a:r>
              </a:p>
            </p:txBody>
          </p:sp>
        </mc:Fallback>
      </mc:AlternateContent>
      <p:cxnSp>
        <p:nvCxnSpPr>
          <p:cNvPr id="5" name="Straight Arrow Connector 4"/>
          <p:cNvCxnSpPr/>
          <p:nvPr/>
        </p:nvCxnSpPr>
        <p:spPr>
          <a:xfrm flipV="1">
            <a:off x="2318945" y="5409455"/>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2332470" y="2857882"/>
            <a:ext cx="17133" cy="2599674"/>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023349" y="4220513"/>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3505041" y="391751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3765974" y="4297895"/>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4196017" y="3372056"/>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5878899" y="254005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4935598" y="304351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5077697" y="3549722"/>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4272455" y="3832808"/>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5675176" y="3050000"/>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p:cNvSpPr txBox="1"/>
          <p:nvPr/>
        </p:nvSpPr>
        <p:spPr>
          <a:xfrm>
            <a:off x="3023349" y="5463318"/>
            <a:ext cx="3002745" cy="461665"/>
          </a:xfrm>
          <a:prstGeom prst="rect">
            <a:avLst/>
          </a:prstGeom>
          <a:noFill/>
        </p:spPr>
        <p:txBody>
          <a:bodyPr wrap="none" rtlCol="0">
            <a:spAutoFit/>
          </a:bodyPr>
          <a:lstStyle/>
          <a:p>
            <a:r>
              <a:rPr lang="en-CA" sz="2400" b="1" dirty="0" smtClean="0"/>
              <a:t>TEMPERATURE (</a:t>
            </a:r>
            <a:r>
              <a:rPr lang="en-CA" sz="2400" b="1" dirty="0" err="1" smtClean="0"/>
              <a:t>DegC</a:t>
            </a:r>
            <a:r>
              <a:rPr lang="en-CA" sz="2400" b="1" dirty="0" smtClean="0"/>
              <a:t>)</a:t>
            </a:r>
            <a:endParaRPr lang="en-CA" sz="2400" b="1" dirty="0"/>
          </a:p>
        </p:txBody>
      </p:sp>
      <p:sp>
        <p:nvSpPr>
          <p:cNvPr id="20" name="TextBox 19"/>
          <p:cNvSpPr txBox="1"/>
          <p:nvPr/>
        </p:nvSpPr>
        <p:spPr>
          <a:xfrm rot="16200000">
            <a:off x="1151468" y="3836740"/>
            <a:ext cx="1811714" cy="461665"/>
          </a:xfrm>
          <a:prstGeom prst="rect">
            <a:avLst/>
          </a:prstGeom>
          <a:noFill/>
        </p:spPr>
        <p:txBody>
          <a:bodyPr wrap="none" rtlCol="0">
            <a:spAutoFit/>
          </a:bodyPr>
          <a:lstStyle/>
          <a:p>
            <a:r>
              <a:rPr lang="en-CA" sz="2400" b="1" dirty="0" smtClean="0"/>
              <a:t>REVENUE($)</a:t>
            </a:r>
            <a:endParaRPr lang="en-CA" sz="2400" b="1" dirty="0"/>
          </a:p>
        </p:txBody>
      </p:sp>
      <p:cxnSp>
        <p:nvCxnSpPr>
          <p:cNvPr id="21" name="Straight Connector 20"/>
          <p:cNvCxnSpPr/>
          <p:nvPr/>
        </p:nvCxnSpPr>
        <p:spPr>
          <a:xfrm flipH="1">
            <a:off x="2370398" y="2942272"/>
            <a:ext cx="3595707" cy="1951525"/>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pic>
        <p:nvPicPr>
          <p:cNvPr id="23" name="Picture 2" descr="Image result for ice cream stan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84994" y="2702026"/>
            <a:ext cx="2834065" cy="2734872"/>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6447199" y="6293339"/>
            <a:ext cx="3482823" cy="430887"/>
          </a:xfrm>
          <a:prstGeom prst="rect">
            <a:avLst/>
          </a:prstGeom>
        </p:spPr>
        <p:txBody>
          <a:bodyPr wrap="square">
            <a:spAutoFit/>
          </a:bodyPr>
          <a:lstStyle/>
          <a:p>
            <a:r>
              <a:rPr lang="en-CA" sz="1100" b="1" dirty="0" smtClean="0"/>
              <a:t>Source: </a:t>
            </a:r>
            <a:r>
              <a:rPr lang="en-CA" sz="1100" dirty="0" smtClean="0"/>
              <a:t>https</a:t>
            </a:r>
            <a:r>
              <a:rPr lang="en-CA" sz="1100" dirty="0"/>
              <a:t>://www.goodfreephotos.com/vector-images/ice-cream-stand-vector-clipart.png.php</a:t>
            </a:r>
          </a:p>
        </p:txBody>
      </p:sp>
    </p:spTree>
    <p:extLst>
      <p:ext uri="{BB962C8B-B14F-4D97-AF65-F5344CB8AC3E}">
        <p14:creationId xmlns:p14="http://schemas.microsoft.com/office/powerpoint/2010/main" val="165034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2" presetClass="entr" presetSubtype="4"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xmlns=""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mc:AlternateContent xmlns:mc="http://schemas.openxmlformats.org/markup-compatibility/2006">
        <mc:Choice xmlns:a14="http://schemas.microsoft.com/office/drawing/2010/main" Requires="a14">
          <p:sp>
            <p:nvSpPr>
              <p:cNvPr id="10" name="Прямоугольник 9">
                <a:extLst>
                  <a:ext uri="{FF2B5EF4-FFF2-40B4-BE49-F238E27FC236}">
                    <a16:creationId xmlns:a16="http://schemas.microsoft.com/office/drawing/2014/main" xmlns="" id="{5EE88138-48BD-46AA-94F3-3B05DD703F63}"/>
                  </a:ext>
                </a:extLst>
              </p:cNvPr>
              <p:cNvSpPr/>
              <p:nvPr/>
            </p:nvSpPr>
            <p:spPr>
              <a:xfrm>
                <a:off x="362276" y="226192"/>
                <a:ext cx="10952269" cy="1487780"/>
              </a:xfrm>
              <a:prstGeom prst="rect">
                <a:avLst/>
              </a:prstGeom>
            </p:spPr>
            <p:txBody>
              <a:bodyPr wrap="square">
                <a:spAutoFit/>
              </a:bodyPr>
              <a:lstStyle/>
              <a:p>
                <a:r>
                  <a:rPr lang="en-CA" sz="3000" b="1" dirty="0">
                    <a:solidFill>
                      <a:schemeClr val="bg1"/>
                    </a:solidFill>
                    <a:latin typeface="Montserrat" charset="0"/>
                    <a:ea typeface="Montserrat" charset="0"/>
                    <a:cs typeface="Montserrat" charset="0"/>
                  </a:rPr>
                  <a:t>REGRESSION METRICS: R </a:t>
                </a:r>
                <a:r>
                  <a:rPr lang="en-CA" sz="3000" b="1" dirty="0" smtClean="0">
                    <a:solidFill>
                      <a:schemeClr val="bg1"/>
                    </a:solidFill>
                    <a:latin typeface="Montserrat" charset="0"/>
                    <a:ea typeface="Montserrat" charset="0"/>
                    <a:cs typeface="Montserrat" charset="0"/>
                  </a:rPr>
                  <a:t>SQUARE </a:t>
                </a:r>
                <a:r>
                  <a:rPr lang="en-CA" sz="3000" b="1" dirty="0">
                    <a:solidFill>
                      <a:schemeClr val="bg1"/>
                    </a:solidFill>
                    <a:latin typeface="Montserrat" charset="0"/>
                    <a:ea typeface="Montserrat" charset="0"/>
                    <a:cs typeface="Montserrat" charset="0"/>
                  </a:rPr>
                  <a:t>(</a:t>
                </a:r>
                <a14:m>
                  <m:oMath xmlns:m="http://schemas.openxmlformats.org/officeDocument/2006/math">
                    <m:sSup>
                      <m:sSupPr>
                        <m:ctrlPr>
                          <a:rPr lang="en-CA" sz="3000" b="1" i="1">
                            <a:solidFill>
                              <a:schemeClr val="bg1"/>
                            </a:solidFill>
                            <a:latin typeface="Cambria Math" panose="02040503050406030204" pitchFamily="18" charset="0"/>
                            <a:ea typeface="Montserrat" charset="0"/>
                            <a:cs typeface="Montserrat" charset="0"/>
                          </a:rPr>
                        </m:ctrlPr>
                      </m:sSupPr>
                      <m:e>
                        <m:r>
                          <a:rPr lang="en-CA" sz="3000" b="1" i="1">
                            <a:solidFill>
                              <a:schemeClr val="bg1"/>
                            </a:solidFill>
                            <a:latin typeface="Cambria Math" panose="02040503050406030204" pitchFamily="18" charset="0"/>
                            <a:ea typeface="Montserrat" charset="0"/>
                            <a:cs typeface="Montserrat" charset="0"/>
                          </a:rPr>
                          <m:t>𝑹</m:t>
                        </m:r>
                      </m:e>
                      <m:sup>
                        <m:r>
                          <a:rPr lang="en-CA" sz="3000" b="1" i="1">
                            <a:solidFill>
                              <a:schemeClr val="bg1"/>
                            </a:solidFill>
                            <a:latin typeface="Cambria Math" panose="02040503050406030204" pitchFamily="18" charset="0"/>
                            <a:ea typeface="Montserrat" charset="0"/>
                            <a:cs typeface="Montserrat" charset="0"/>
                          </a:rPr>
                          <m:t>𝟐</m:t>
                        </m:r>
                      </m:sup>
                    </m:sSup>
                  </m:oMath>
                </a14:m>
                <a:r>
                  <a:rPr lang="en-CA" sz="3000" b="1" dirty="0">
                    <a:solidFill>
                      <a:schemeClr val="bg1"/>
                    </a:solidFill>
                    <a:latin typeface="Montserrat" charset="0"/>
                    <a:ea typeface="Montserrat" charset="0"/>
                    <a:cs typeface="Montserrat" charset="0"/>
                  </a:rPr>
                  <a:t>)-COEFFICIENT </a:t>
                </a:r>
                <a:r>
                  <a:rPr lang="en-CA" sz="3000" b="1" dirty="0">
                    <a:solidFill>
                      <a:schemeClr val="bg1"/>
                    </a:solidFill>
                    <a:latin typeface="Montserrat" charset="0"/>
                    <a:ea typeface="Montserrat" charset="0"/>
                    <a:cs typeface="Montserrat" charset="0"/>
                  </a:rPr>
                  <a:t>OF DETERMINATION</a:t>
                </a:r>
              </a:p>
              <a:p>
                <a:endParaRPr lang="en-CA" sz="3000" b="1" dirty="0">
                  <a:solidFill>
                    <a:schemeClr val="bg1"/>
                  </a:solidFill>
                  <a:latin typeface="Montserrat" charset="0"/>
                  <a:ea typeface="Montserrat" charset="0"/>
                  <a:cs typeface="Montserrat" charset="0"/>
                </a:endParaRPr>
              </a:p>
            </p:txBody>
          </p:sp>
        </mc:Choice>
        <mc:Fallback>
          <p:sp>
            <p:nvSpPr>
              <p:cNvPr id="10" name="Прямоугольник 9">
                <a:extLst>
                  <a:ext uri="{FF2B5EF4-FFF2-40B4-BE49-F238E27FC236}">
                    <a16:creationId xmlns:a16="http://schemas.microsoft.com/office/drawing/2014/main" xmlns="" id="{5EE88138-48BD-46AA-94F3-3B05DD703F63}"/>
                  </a:ext>
                </a:extLst>
              </p:cNvPr>
              <p:cNvSpPr>
                <a:spLocks noRot="1" noChangeAspect="1" noMove="1" noResize="1" noEditPoints="1" noAdjustHandles="1" noChangeArrowheads="1" noChangeShapeType="1" noTextEdit="1"/>
              </p:cNvSpPr>
              <p:nvPr/>
            </p:nvSpPr>
            <p:spPr>
              <a:xfrm>
                <a:off x="362276" y="226192"/>
                <a:ext cx="10952269" cy="1487780"/>
              </a:xfrm>
              <a:prstGeom prst="rect">
                <a:avLst/>
              </a:prstGeom>
              <a:blipFill rotWithShape="0">
                <a:blip r:embed="rId3"/>
                <a:stretch>
                  <a:fillRect l="-1280" t="-4098"/>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 name="Content Placeholder 2"/>
              <p:cNvSpPr txBox="1">
                <a:spLocks/>
              </p:cNvSpPr>
              <p:nvPr/>
            </p:nvSpPr>
            <p:spPr>
              <a:xfrm>
                <a:off x="439700" y="1278900"/>
                <a:ext cx="1078248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R-square or the coefficient of determination represents the proportion of variance </a:t>
                </a:r>
                <a:r>
                  <a:rPr lang="en-CA" sz="1800" dirty="0">
                    <a:latin typeface="Montserrat" charset="0"/>
                    <a:ea typeface="Montserrat" charset="0"/>
                    <a:cs typeface="Montserrat" charset="0"/>
                  </a:rPr>
                  <a:t>(</a:t>
                </a:r>
                <a14:m>
                  <m:oMath xmlns:m="http://schemas.openxmlformats.org/officeDocument/2006/math">
                    <m:r>
                      <a:rPr lang="en-CA" sz="1800" i="1" dirty="0" smtClean="0">
                        <a:latin typeface="Cambria Math" panose="02040503050406030204" pitchFamily="18" charset="0"/>
                        <a:ea typeface="Montserrat" charset="0"/>
                        <a:cs typeface="Montserrat" charset="0"/>
                      </a:rPr>
                      <m:t>𝑦</m:t>
                    </m:r>
                  </m:oMath>
                </a14:m>
                <a:r>
                  <a:rPr lang="en-CA" sz="1800" dirty="0">
                    <a:latin typeface="Montserrat" charset="0"/>
                    <a:ea typeface="Montserrat" charset="0"/>
                    <a:cs typeface="Montserrat" charset="0"/>
                  </a:rPr>
                  <a:t>) that has been explained by the independent variables </a:t>
                </a:r>
                <a:r>
                  <a:rPr lang="en-CA" sz="1800" dirty="0" smtClean="0">
                    <a:latin typeface="Montserrat" charset="0"/>
                    <a:ea typeface="Montserrat" charset="0"/>
                    <a:cs typeface="Montserrat" charset="0"/>
                  </a:rPr>
                  <a:t>(</a:t>
                </a:r>
                <a14:m>
                  <m:oMath xmlns:m="http://schemas.openxmlformats.org/officeDocument/2006/math">
                    <m:r>
                      <a:rPr lang="en-CA" sz="1800" i="1" dirty="0" smtClean="0">
                        <a:latin typeface="Cambria Math" panose="02040503050406030204" pitchFamily="18" charset="0"/>
                        <a:ea typeface="Montserrat" charset="0"/>
                        <a:cs typeface="Montserrat" charset="0"/>
                      </a:rPr>
                      <m:t>𝑋</m:t>
                    </m:r>
                  </m:oMath>
                </a14:m>
                <a:r>
                  <a:rPr lang="en-CA" sz="1800" dirty="0" smtClean="0">
                    <a:latin typeface="Montserrat" charset="0"/>
                    <a:ea typeface="Montserrat" charset="0"/>
                    <a:cs typeface="Montserrat" charset="0"/>
                  </a:rPr>
                  <a:t>) in </a:t>
                </a:r>
                <a:r>
                  <a:rPr lang="en-CA" sz="1800" dirty="0">
                    <a:latin typeface="Montserrat" charset="0"/>
                    <a:ea typeface="Montserrat" charset="0"/>
                    <a:cs typeface="Montserrat" charset="0"/>
                  </a:rPr>
                  <a:t>the model. </a:t>
                </a:r>
              </a:p>
              <a:p>
                <a:pPr marL="342900" indent="-342900" algn="l">
                  <a:buFont typeface="Arial" panose="020B0604020202020204" pitchFamily="34" charset="0"/>
                  <a:buChar char="•"/>
                </a:pPr>
                <a:r>
                  <a:rPr lang="en-CA" sz="1800" dirty="0">
                    <a:latin typeface="Montserrat" charset="0"/>
                    <a:ea typeface="Montserrat" charset="0"/>
                    <a:cs typeface="Montserrat" charset="0"/>
                  </a:rPr>
                  <a:t>It provides an indication of goodness of fit and therefore a measure of how well unseen samples are likely to be predicted by the model, through the proportion of explained variance.</a:t>
                </a:r>
              </a:p>
              <a:p>
                <a:pPr marL="342900" indent="-342900" algn="l">
                  <a:buFont typeface="Arial" panose="020B0604020202020204" pitchFamily="34" charset="0"/>
                  <a:buChar char="•"/>
                </a:pPr>
                <a:r>
                  <a:rPr lang="en-CA" sz="1800" dirty="0">
                    <a:latin typeface="Montserrat" charset="0"/>
                    <a:ea typeface="Montserrat" charset="0"/>
                    <a:cs typeface="Montserrat" charset="0"/>
                  </a:rPr>
                  <a:t>Best possible score is 1.0</a:t>
                </a:r>
              </a:p>
              <a:p>
                <a:pPr marL="342900" indent="-342900" algn="l">
                  <a:buFont typeface="Arial" panose="020B0604020202020204" pitchFamily="34" charset="0"/>
                  <a:buChar char="•"/>
                </a:pPr>
                <a:r>
                  <a:rPr lang="en-CA" sz="1800" dirty="0">
                    <a:latin typeface="Montserrat" charset="0"/>
                    <a:ea typeface="Montserrat" charset="0"/>
                    <a:cs typeface="Montserrat" charset="0"/>
                  </a:rPr>
                  <a:t>A constant model that always predicts the expected value of y, disregarding the input features, would get a R² score of 0.0</a:t>
                </a:r>
                <a:r>
                  <a:rPr lang="en-CA" sz="1800" dirty="0" smtClean="0">
                    <a:latin typeface="Montserrat" charset="0"/>
                    <a:ea typeface="Montserrat" charset="0"/>
                    <a:cs typeface="Montserrat" charset="0"/>
                  </a:rPr>
                  <a:t>.</a:t>
                </a:r>
                <a:endParaRPr lang="en-CA" dirty="0"/>
              </a:p>
              <a:p>
                <a:pPr lvl="1"/>
                <a14:m>
                  <m:oMathPara xmlns:m="http://schemas.openxmlformats.org/officeDocument/2006/math">
                    <m:oMathParaPr>
                      <m:jc m:val="centerGroup"/>
                    </m:oMathParaPr>
                    <m:oMath xmlns:m="http://schemas.openxmlformats.org/officeDocument/2006/math">
                      <m:sSup>
                        <m:sSupPr>
                          <m:ctrlPr>
                            <a:rPr lang="en-CA" sz="1800" i="1">
                              <a:latin typeface="Cambria Math" panose="02040503050406030204" pitchFamily="18" charset="0"/>
                            </a:rPr>
                          </m:ctrlPr>
                        </m:sSupPr>
                        <m:e>
                          <m:r>
                            <a:rPr lang="en-CA" sz="1800" i="1">
                              <a:latin typeface="Cambria Math" panose="02040503050406030204" pitchFamily="18" charset="0"/>
                            </a:rPr>
                            <m:t>𝑅</m:t>
                          </m:r>
                        </m:e>
                        <m:sup>
                          <m:r>
                            <a:rPr lang="en-CA" sz="1800" i="1">
                              <a:latin typeface="Cambria Math" panose="02040503050406030204" pitchFamily="18" charset="0"/>
                            </a:rPr>
                            <m:t>2</m:t>
                          </m:r>
                        </m:sup>
                      </m:sSup>
                      <m:r>
                        <a:rPr lang="en-CA" sz="1800" i="1">
                          <a:latin typeface="Cambria Math" panose="02040503050406030204" pitchFamily="18" charset="0"/>
                        </a:rPr>
                        <m:t>=1−</m:t>
                      </m:r>
                      <m:f>
                        <m:fPr>
                          <m:ctrlPr>
                            <a:rPr lang="en-CA" sz="2400" i="1">
                              <a:latin typeface="Cambria Math" panose="02040503050406030204" pitchFamily="18" charset="0"/>
                            </a:rPr>
                          </m:ctrlPr>
                        </m:fPr>
                        <m:num>
                          <m:nary>
                            <m:naryPr>
                              <m:chr m:val="∑"/>
                              <m:ctrlPr>
                                <a:rPr lang="en-CA" sz="2400" i="1">
                                  <a:latin typeface="Cambria Math" panose="02040503050406030204" pitchFamily="18" charset="0"/>
                                </a:rPr>
                              </m:ctrlPr>
                            </m:naryPr>
                            <m:sub>
                              <m:r>
                                <a:rPr lang="en-CA" sz="2400" i="1">
                                  <a:latin typeface="Cambria Math" panose="02040503050406030204" pitchFamily="18" charset="0"/>
                                </a:rPr>
                                <m:t>𝑖</m:t>
                              </m:r>
                              <m:r>
                                <a:rPr lang="en-CA" sz="2400" i="1">
                                  <a:latin typeface="Cambria Math" panose="02040503050406030204" pitchFamily="18" charset="0"/>
                                </a:rPr>
                                <m:t>=1</m:t>
                              </m:r>
                            </m:sub>
                            <m:sup>
                              <m:r>
                                <a:rPr lang="en-CA" sz="2400" i="1">
                                  <a:latin typeface="Cambria Math" panose="02040503050406030204" pitchFamily="18" charset="0"/>
                                </a:rPr>
                                <m:t>𝑛</m:t>
                              </m:r>
                            </m:sup>
                            <m:e>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sSub>
                                        <m:sSubPr>
                                          <m:ctrlPr>
                                            <a:rPr lang="en-CA" sz="2400" i="1">
                                              <a:latin typeface="Cambria Math" panose="02040503050406030204" pitchFamily="18" charset="0"/>
                                            </a:rPr>
                                          </m:ctrlPr>
                                        </m:sSubPr>
                                        <m:e>
                                          <m:acc>
                                            <m:accPr>
                                              <m:chr m:val="̂"/>
                                              <m:ctrlPr>
                                                <a:rPr lang="en-CA" sz="2400" i="1">
                                                  <a:latin typeface="Cambria Math" panose="02040503050406030204" pitchFamily="18" charset="0"/>
                                                </a:rPr>
                                              </m:ctrlPr>
                                            </m:accPr>
                                            <m:e>
                                              <m:r>
                                                <a:rPr lang="en-CA" sz="2400" i="1">
                                                  <a:latin typeface="Cambria Math" panose="02040503050406030204" pitchFamily="18" charset="0"/>
                                                </a:rPr>
                                                <m:t>𝑦</m:t>
                                              </m:r>
                                            </m:e>
                                          </m:acc>
                                        </m:e>
                                        <m:sub>
                                          <m:r>
                                            <a:rPr lang="en-CA" sz="2400" i="1">
                                              <a:latin typeface="Cambria Math" panose="02040503050406030204" pitchFamily="18" charset="0"/>
                                            </a:rPr>
                                            <m:t>𝑖</m:t>
                                          </m:r>
                                        </m:sub>
                                      </m:sSub>
                                    </m:e>
                                  </m:d>
                                </m:e>
                                <m:sup>
                                  <m:r>
                                    <a:rPr lang="en-CA" sz="2400" i="1">
                                      <a:latin typeface="Cambria Math" panose="02040503050406030204" pitchFamily="18" charset="0"/>
                                    </a:rPr>
                                    <m:t>2</m:t>
                                  </m:r>
                                </m:sup>
                              </m:sSup>
                            </m:e>
                          </m:nary>
                        </m:num>
                        <m:den>
                          <m:nary>
                            <m:naryPr>
                              <m:chr m:val="∑"/>
                              <m:ctrlPr>
                                <a:rPr lang="en-CA" sz="2400" i="1">
                                  <a:latin typeface="Cambria Math" panose="02040503050406030204" pitchFamily="18" charset="0"/>
                                </a:rPr>
                              </m:ctrlPr>
                            </m:naryPr>
                            <m:sub>
                              <m:r>
                                <a:rPr lang="en-CA" sz="2400" i="1">
                                  <a:latin typeface="Cambria Math" panose="02040503050406030204" pitchFamily="18" charset="0"/>
                                </a:rPr>
                                <m:t>𝑖</m:t>
                              </m:r>
                              <m:r>
                                <a:rPr lang="en-CA" sz="2400" i="1">
                                  <a:latin typeface="Cambria Math" panose="02040503050406030204" pitchFamily="18" charset="0"/>
                                </a:rPr>
                                <m:t>=1</m:t>
                              </m:r>
                            </m:sub>
                            <m:sup>
                              <m:r>
                                <a:rPr lang="en-CA" sz="2400" i="1">
                                  <a:latin typeface="Cambria Math" panose="02040503050406030204" pitchFamily="18" charset="0"/>
                                </a:rPr>
                                <m:t>𝑛</m:t>
                              </m:r>
                            </m:sup>
                            <m:e>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𝑦</m:t>
                                          </m:r>
                                        </m:e>
                                        <m:sub>
                                          <m:r>
                                            <a:rPr lang="en-CA" sz="2400" i="1">
                                              <a:latin typeface="Cambria Math" panose="02040503050406030204" pitchFamily="18" charset="0"/>
                                            </a:rPr>
                                            <m:t>𝑖</m:t>
                                          </m:r>
                                        </m:sub>
                                      </m:sSub>
                                      <m:r>
                                        <a:rPr lang="en-CA" sz="2400" i="1">
                                          <a:latin typeface="Cambria Math" panose="02040503050406030204" pitchFamily="18" charset="0"/>
                                        </a:rPr>
                                        <m:t>−</m:t>
                                      </m:r>
                                      <m:acc>
                                        <m:accPr>
                                          <m:chr m:val="̅"/>
                                          <m:ctrlPr>
                                            <a:rPr lang="en-CA" sz="2400" i="1">
                                              <a:latin typeface="Cambria Math" panose="02040503050406030204" pitchFamily="18" charset="0"/>
                                            </a:rPr>
                                          </m:ctrlPr>
                                        </m:accPr>
                                        <m:e>
                                          <m:r>
                                            <a:rPr lang="en-CA" sz="2400" i="1">
                                              <a:latin typeface="Cambria Math" panose="02040503050406030204" pitchFamily="18" charset="0"/>
                                            </a:rPr>
                                            <m:t>𝑦</m:t>
                                          </m:r>
                                        </m:e>
                                      </m:acc>
                                    </m:e>
                                  </m:d>
                                </m:e>
                                <m:sup>
                                  <m:r>
                                    <a:rPr lang="en-CA" sz="2400" i="1">
                                      <a:latin typeface="Cambria Math" panose="02040503050406030204" pitchFamily="18" charset="0"/>
                                    </a:rPr>
                                    <m:t>2</m:t>
                                  </m:r>
                                </m:sup>
                              </m:sSup>
                            </m:e>
                          </m:nary>
                        </m:den>
                      </m:f>
                    </m:oMath>
                  </m:oMathPara>
                </a14:m>
                <a:endParaRPr lang="en-CA" sz="1800" dirty="0"/>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439700" y="1278900"/>
                <a:ext cx="10782482" cy="4525963"/>
              </a:xfrm>
              <a:prstGeom prst="rect">
                <a:avLst/>
              </a:prstGeom>
              <a:blipFill rotWithShape="0">
                <a:blip r:embed="rId4"/>
                <a:stretch>
                  <a:fillRect l="-339" t="-1348"/>
                </a:stretch>
              </a:blipFill>
            </p:spPr>
            <p:txBody>
              <a:bodyPr/>
              <a:lstStyle/>
              <a:p>
                <a:r>
                  <a:rPr lang="en-CA">
                    <a:noFill/>
                  </a:rPr>
                  <a:t> </a:t>
                </a:r>
              </a:p>
            </p:txBody>
          </p:sp>
        </mc:Fallback>
      </mc:AlternateContent>
    </p:spTree>
    <p:extLst>
      <p:ext uri="{BB962C8B-B14F-4D97-AF65-F5344CB8AC3E}">
        <p14:creationId xmlns:p14="http://schemas.microsoft.com/office/powerpoint/2010/main" val="3821214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726</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Montserrat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Ryan Ahmed</cp:lastModifiedBy>
  <cp:revision>68</cp:revision>
  <dcterms:created xsi:type="dcterms:W3CDTF">2019-05-23T09:27:58Z</dcterms:created>
  <dcterms:modified xsi:type="dcterms:W3CDTF">2019-06-14T23:16:29Z</dcterms:modified>
</cp:coreProperties>
</file>