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6" r:id="rId2"/>
    <p:sldId id="264" r:id="rId3"/>
    <p:sldId id="287" r:id="rId4"/>
    <p:sldId id="28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938"/>
    <a:srgbClr val="F5EA5A"/>
    <a:srgbClr val="00B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>
        <p:scale>
          <a:sx n="100" d="100"/>
          <a:sy n="100" d="100"/>
        </p:scale>
        <p:origin x="984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7F418-D31A-43EE-A0C4-DE0D40923F98}" type="datetimeFigureOut">
              <a:rPr lang="en-CA" smtClean="0"/>
              <a:t>2019-06-14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7A79B-AE40-4F3A-AC33-553894F268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122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7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20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0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7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4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8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0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3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7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4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1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huji.ac.il/~shais/UnderstandingMachineLearning/understanding-machine-learning-theory-algorithms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www-bcf.usc.edu/~gareth/ISL/ISLR%20Seventh%20Printing.pdf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="" xmlns:a16="http://schemas.microsoft.com/office/drawing/2014/main" id="{9E67B3E4-BB7B-40BE-A577-E4FDFEC453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EDEA9233-6D6E-462E-AE1B-A4C215EB6A69}"/>
              </a:ext>
            </a:extLst>
          </p:cNvPr>
          <p:cNvSpPr/>
          <p:nvPr/>
        </p:nvSpPr>
        <p:spPr>
          <a:xfrm>
            <a:off x="472210" y="568978"/>
            <a:ext cx="4846550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</a:pPr>
            <a:r>
              <a:rPr lang="en-US" sz="3400" b="1" dirty="0" smtClean="0">
                <a:solidFill>
                  <a:srgbClr val="F0FFFB"/>
                </a:solidFill>
                <a:latin typeface="Montserrat" charset="0"/>
                <a:ea typeface="Montserrat" charset="0"/>
                <a:cs typeface="Montserrat" charset="0"/>
              </a:rPr>
              <a:t>MACHINE LEARNING REGRESSION</a:t>
            </a:r>
            <a:endParaRPr lang="ru-RU" sz="3400" b="1" dirty="0">
              <a:solidFill>
                <a:srgbClr val="F0FFFB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A5C1B52A-51DB-404A-8E99-A04068EE7437}"/>
              </a:ext>
            </a:extLst>
          </p:cNvPr>
          <p:cNvSpPr/>
          <p:nvPr/>
        </p:nvSpPr>
        <p:spPr>
          <a:xfrm>
            <a:off x="464590" y="2351366"/>
            <a:ext cx="5918103" cy="1728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US" sz="4900" b="1" dirty="0" smtClean="0">
                <a:solidFill>
                  <a:srgbClr val="F0FFFB"/>
                </a:solidFill>
                <a:latin typeface="Montserrat" charset="0"/>
                <a:ea typeface="Montserrat" charset="0"/>
                <a:cs typeface="Montserrat" charset="0"/>
              </a:rPr>
              <a:t>POLYNOMIAL REGRESSION</a:t>
            </a:r>
            <a:endParaRPr lang="ru-RU" sz="4900" b="1" dirty="0">
              <a:solidFill>
                <a:srgbClr val="F0FFFB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86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POLYNOMIAL REGRESSION: INTUITION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9700" y="1278900"/>
            <a:ext cx="114729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Polynomial regression models the relationship between the independent variable X and the dependent variable Y as an </a:t>
            </a:r>
            <a:r>
              <a:rPr lang="en-CA" sz="1800" dirty="0" smtClean="0">
                <a:latin typeface="Montserrat" charset="0"/>
                <a:ea typeface="Montserrat" charset="0"/>
                <a:cs typeface="Montserrat" charset="0"/>
              </a:rPr>
              <a:t>𝑛𝑡ℎ </a:t>
            </a:r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degree polynomial in 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1800" dirty="0">
              <a:latin typeface="Montserrat" charset="0"/>
              <a:ea typeface="Montserrat" charset="0"/>
              <a:cs typeface="Montserrat" charset="0"/>
            </a:endParaRPr>
          </a:p>
          <a:p>
            <a:pPr fontAlgn="base"/>
            <a:endParaRPr lang="en-CA" sz="1800" dirty="0" smtClean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3343228" y="1853130"/>
                <a:ext cx="66040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+..+</m:t>
                      </m:r>
                      <m:sSub>
                        <m:sSub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CA" sz="36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228" y="1853130"/>
                <a:ext cx="6604051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 flipV="1">
            <a:off x="3881955" y="5678732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3858521" y="2764893"/>
            <a:ext cx="54092" cy="2961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045738" y="530824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4764805" y="515818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5250916" y="487902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782435" y="456717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974623" y="333065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258822" y="263528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6595631" y="385909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6196511" y="421984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42068" y="5700037"/>
            <a:ext cx="3106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YEARS OF EXPERIENCE</a:t>
            </a:r>
            <a:endParaRPr lang="en-CA" sz="2400" b="1" dirty="0"/>
          </a:p>
        </p:txBody>
      </p:sp>
      <p:sp>
        <p:nvSpPr>
          <p:cNvPr id="54" name="TextBox 53"/>
          <p:cNvSpPr txBox="1"/>
          <p:nvPr/>
        </p:nvSpPr>
        <p:spPr>
          <a:xfrm rot="16200000">
            <a:off x="2803748" y="3608543"/>
            <a:ext cx="1572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SALARY ($)</a:t>
            </a:r>
            <a:endParaRPr lang="en-CA" sz="2400" b="1" dirty="0"/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3981753" y="2705057"/>
            <a:ext cx="3419169" cy="2973077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/>
          <p:nvPr/>
        </p:nvCxnSpPr>
        <p:spPr>
          <a:xfrm flipV="1">
            <a:off x="2424929" y="2071915"/>
            <a:ext cx="777772" cy="593560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137129" y="2624710"/>
            <a:ext cx="2167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DEPENDANT VARIABLE</a:t>
            </a:r>
            <a:endParaRPr lang="en-CA" sz="1600" b="1" dirty="0">
              <a:solidFill>
                <a:srgbClr val="FF0000"/>
              </a:solidFill>
            </a:endParaRPr>
          </a:p>
        </p:txBody>
      </p:sp>
      <p:cxnSp>
        <p:nvCxnSpPr>
          <p:cNvPr id="58" name="Curved Connector 57"/>
          <p:cNvCxnSpPr/>
          <p:nvPr/>
        </p:nvCxnSpPr>
        <p:spPr>
          <a:xfrm rot="10800000">
            <a:off x="7999110" y="2435701"/>
            <a:ext cx="1845135" cy="52560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640652" y="2933657"/>
            <a:ext cx="2310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INDEPENDANT </a:t>
            </a:r>
            <a:r>
              <a:rPr lang="en-CA" sz="1600" b="1" dirty="0">
                <a:solidFill>
                  <a:srgbClr val="FF0000"/>
                </a:solidFill>
              </a:rPr>
              <a:t>VARIABLE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3241013" y="1895029"/>
            <a:ext cx="609600" cy="665551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Rounded Rectangle 60"/>
          <p:cNvSpPr/>
          <p:nvPr/>
        </p:nvSpPr>
        <p:spPr>
          <a:xfrm>
            <a:off x="7324350" y="1814870"/>
            <a:ext cx="609600" cy="665551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Arc 61"/>
          <p:cNvSpPr/>
          <p:nvPr/>
        </p:nvSpPr>
        <p:spPr>
          <a:xfrm rot="6140988">
            <a:off x="366274" y="-2095089"/>
            <a:ext cx="8586310" cy="6370316"/>
          </a:xfrm>
          <a:prstGeom prst="arc">
            <a:avLst>
              <a:gd name="adj1" fmla="val 17311934"/>
              <a:gd name="adj2" fmla="val 21207285"/>
            </a:avLst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761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7" grpId="0"/>
      <p:bldP spid="59" grpId="0"/>
      <p:bldP spid="60" grpId="0" animBg="1"/>
      <p:bldP spid="61" grpId="0" animBg="1"/>
      <p:bldP spid="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POLYNOMIAL REGRESSION: QUIZ</a:t>
            </a:r>
            <a:endParaRPr lang="en-US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-285750" y="134102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What is the order of each of these curves? </a:t>
            </a:r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(1) Linear, (2) </a:t>
            </a:r>
            <a:r>
              <a:rPr lang="en-CA" sz="1800" dirty="0" smtClean="0">
                <a:latin typeface="Montserrat" charset="0"/>
                <a:ea typeface="Montserrat" charset="0"/>
                <a:cs typeface="Montserrat" charset="0"/>
              </a:rPr>
              <a:t>2</a:t>
            </a:r>
            <a:r>
              <a:rPr lang="en-CA" sz="1800" baseline="30000" dirty="0" smtClean="0">
                <a:latin typeface="Montserrat" charset="0"/>
                <a:ea typeface="Montserrat" charset="0"/>
                <a:cs typeface="Montserrat" charset="0"/>
              </a:rPr>
              <a:t>nd</a:t>
            </a:r>
            <a:r>
              <a:rPr lang="en-CA" sz="1800" dirty="0" smtClean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Degree, (3) </a:t>
            </a:r>
            <a:r>
              <a:rPr lang="en-CA" sz="1800" dirty="0" smtClean="0">
                <a:latin typeface="Montserrat" charset="0"/>
                <a:ea typeface="Montserrat" charset="0"/>
                <a:cs typeface="Montserrat" charset="0"/>
              </a:rPr>
              <a:t>5</a:t>
            </a:r>
            <a:r>
              <a:rPr lang="en-CA" sz="1800" baseline="30000" dirty="0" smtClean="0">
                <a:latin typeface="Montserrat" charset="0"/>
                <a:ea typeface="Montserrat" charset="0"/>
                <a:cs typeface="Montserrat" charset="0"/>
              </a:rPr>
              <a:t>th</a:t>
            </a:r>
            <a:r>
              <a:rPr lang="en-CA" sz="1800" dirty="0" smtClean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Degree</a:t>
            </a:r>
            <a:endParaRPr lang="en-CA" sz="18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071434" y="5454110"/>
            <a:ext cx="5462966" cy="376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3048657" y="2043822"/>
            <a:ext cx="53435" cy="3437084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849833" y="5558356"/>
            <a:ext cx="2093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HORSEPOWER</a:t>
            </a:r>
            <a:endParaRPr lang="en-CA" sz="2400" b="1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776966" y="3531531"/>
            <a:ext cx="3901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MILEAGE PER GALLON (MPG)</a:t>
            </a:r>
            <a:endParaRPr lang="en-CA" sz="2400" b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102092" y="2347086"/>
            <a:ext cx="5203708" cy="3083997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3105150" y="2226703"/>
            <a:ext cx="6248400" cy="2891560"/>
          </a:xfrm>
          <a:custGeom>
            <a:avLst/>
            <a:gdLst>
              <a:gd name="connsiteX0" fmla="*/ 0 w 6248400"/>
              <a:gd name="connsiteY0" fmla="*/ 106922 h 2891560"/>
              <a:gd name="connsiteX1" fmla="*/ 447675 w 6248400"/>
              <a:gd name="connsiteY1" fmla="*/ 30722 h 2891560"/>
              <a:gd name="connsiteX2" fmla="*/ 1343025 w 6248400"/>
              <a:gd name="connsiteY2" fmla="*/ 554597 h 2891560"/>
              <a:gd name="connsiteX3" fmla="*/ 2143125 w 6248400"/>
              <a:gd name="connsiteY3" fmla="*/ 1859522 h 2891560"/>
              <a:gd name="connsiteX4" fmla="*/ 3867150 w 6248400"/>
              <a:gd name="connsiteY4" fmla="*/ 2221472 h 2891560"/>
              <a:gd name="connsiteX5" fmla="*/ 4981575 w 6248400"/>
              <a:gd name="connsiteY5" fmla="*/ 2888222 h 2891560"/>
              <a:gd name="connsiteX6" fmla="*/ 6248400 w 6248400"/>
              <a:gd name="connsiteY6" fmla="*/ 2450072 h 289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8400" h="2891560">
                <a:moveTo>
                  <a:pt x="0" y="106922"/>
                </a:moveTo>
                <a:cubicBezTo>
                  <a:pt x="111919" y="31516"/>
                  <a:pt x="223838" y="-43890"/>
                  <a:pt x="447675" y="30722"/>
                </a:cubicBezTo>
                <a:cubicBezTo>
                  <a:pt x="671512" y="105334"/>
                  <a:pt x="1060450" y="249797"/>
                  <a:pt x="1343025" y="554597"/>
                </a:cubicBezTo>
                <a:cubicBezTo>
                  <a:pt x="1625600" y="859397"/>
                  <a:pt x="1722438" y="1581710"/>
                  <a:pt x="2143125" y="1859522"/>
                </a:cubicBezTo>
                <a:cubicBezTo>
                  <a:pt x="2563812" y="2137334"/>
                  <a:pt x="3394075" y="2050022"/>
                  <a:pt x="3867150" y="2221472"/>
                </a:cubicBezTo>
                <a:cubicBezTo>
                  <a:pt x="4340225" y="2392922"/>
                  <a:pt x="4584700" y="2850122"/>
                  <a:pt x="4981575" y="2888222"/>
                </a:cubicBezTo>
                <a:cubicBezTo>
                  <a:pt x="5378450" y="2926322"/>
                  <a:pt x="6105525" y="2629460"/>
                  <a:pt x="6248400" y="2450072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Freeform 4"/>
          <p:cNvSpPr/>
          <p:nvPr/>
        </p:nvSpPr>
        <p:spPr>
          <a:xfrm>
            <a:off x="3152775" y="2419350"/>
            <a:ext cx="6353175" cy="2809973"/>
          </a:xfrm>
          <a:custGeom>
            <a:avLst/>
            <a:gdLst>
              <a:gd name="connsiteX0" fmla="*/ 0 w 6353175"/>
              <a:gd name="connsiteY0" fmla="*/ 0 h 2809973"/>
              <a:gd name="connsiteX1" fmla="*/ 1104900 w 6353175"/>
              <a:gd name="connsiteY1" fmla="*/ 1638300 h 2809973"/>
              <a:gd name="connsiteX2" fmla="*/ 3267075 w 6353175"/>
              <a:gd name="connsiteY2" fmla="*/ 2657475 h 2809973"/>
              <a:gd name="connsiteX3" fmla="*/ 6353175 w 6353175"/>
              <a:gd name="connsiteY3" fmla="*/ 2714625 h 280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3175" h="2809973">
                <a:moveTo>
                  <a:pt x="0" y="0"/>
                </a:moveTo>
                <a:cubicBezTo>
                  <a:pt x="280194" y="597694"/>
                  <a:pt x="560388" y="1195388"/>
                  <a:pt x="1104900" y="1638300"/>
                </a:cubicBezTo>
                <a:cubicBezTo>
                  <a:pt x="1649413" y="2081213"/>
                  <a:pt x="2392363" y="2478088"/>
                  <a:pt x="3267075" y="2657475"/>
                </a:cubicBezTo>
                <a:cubicBezTo>
                  <a:pt x="4141787" y="2836862"/>
                  <a:pt x="5732463" y="2860675"/>
                  <a:pt x="6353175" y="2714625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637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477983" y="69059"/>
            <a:ext cx="98274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POLYNOMIAL REGRESSION : ADDITIONAL READING MATERIAL</a:t>
            </a: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09650" y="1214866"/>
            <a:ext cx="5105400" cy="302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smtClean="0"/>
              <a:t>Additional Resources, Page #126: </a:t>
            </a:r>
            <a:r>
              <a:rPr lang="en-CA" sz="2000" smtClean="0">
                <a:hlinkClick r:id="rId3"/>
              </a:rPr>
              <a:t>http://www.cs.huji.ac.il/~shais/UnderstandingMachineLearning/understanding-machine-learning-theory-algorithms.pdf</a:t>
            </a:r>
            <a:endParaRPr lang="en-CA" sz="2000" smtClean="0"/>
          </a:p>
          <a:p>
            <a:endParaRPr lang="en-CA" sz="2000" smtClean="0"/>
          </a:p>
          <a:p>
            <a:endParaRPr lang="en-CA" sz="2000" smtClean="0"/>
          </a:p>
          <a:p>
            <a:endParaRPr lang="en-CA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1332" y="2514992"/>
            <a:ext cx="2254013" cy="3190483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6572250" y="1214866"/>
            <a:ext cx="5105400" cy="302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 smtClean="0"/>
              <a:t>Additional Resources, Page #266: </a:t>
            </a:r>
          </a:p>
          <a:p>
            <a:r>
              <a:rPr lang="en-CA" sz="2000" dirty="0" smtClean="0">
                <a:hlinkClick r:id="rId5"/>
              </a:rPr>
              <a:t>http</a:t>
            </a:r>
            <a:r>
              <a:rPr lang="en-CA" sz="2000" dirty="0">
                <a:hlinkClick r:id="rId5"/>
              </a:rPr>
              <a:t>://</a:t>
            </a:r>
            <a:r>
              <a:rPr lang="en-CA" sz="2000" dirty="0" smtClean="0">
                <a:hlinkClick r:id="rId5"/>
              </a:rPr>
              <a:t>www-bcf.usc.edu</a:t>
            </a:r>
            <a:r>
              <a:rPr lang="en-CA" sz="2000" dirty="0">
                <a:hlinkClick r:id="rId5"/>
              </a:rPr>
              <a:t>/~</a:t>
            </a:r>
            <a:r>
              <a:rPr lang="en-CA" sz="2000" dirty="0" smtClean="0">
                <a:hlinkClick r:id="rId5"/>
              </a:rPr>
              <a:t>gareth/ISL/ISLR%20Seventh%20Printing.pdf</a:t>
            </a:r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0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2850" y="2514992"/>
            <a:ext cx="2151817" cy="319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8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115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Montserrat</vt:lpstr>
      <vt:lpstr>Тема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Ryan Ahmed</cp:lastModifiedBy>
  <cp:revision>47</cp:revision>
  <dcterms:created xsi:type="dcterms:W3CDTF">2019-05-23T09:27:58Z</dcterms:created>
  <dcterms:modified xsi:type="dcterms:W3CDTF">2019-06-14T23:23:44Z</dcterms:modified>
</cp:coreProperties>
</file>