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6" r:id="rId2"/>
    <p:sldId id="264" r:id="rId3"/>
    <p:sldId id="265" r:id="rId4"/>
    <p:sldId id="266" r:id="rId5"/>
    <p:sldId id="287" r:id="rId6"/>
    <p:sldId id="256" r:id="rId7"/>
    <p:sldId id="288" r:id="rId8"/>
    <p:sldId id="289" r:id="rId9"/>
    <p:sldId id="269" r:id="rId10"/>
    <p:sldId id="270" r:id="rId11"/>
    <p:sldId id="290" r:id="rId12"/>
    <p:sldId id="274" r:id="rId13"/>
    <p:sldId id="275" r:id="rId14"/>
    <p:sldId id="276" r:id="rId15"/>
    <p:sldId id="277" r:id="rId16"/>
    <p:sldId id="291" r:id="rId17"/>
    <p:sldId id="279" r:id="rId18"/>
    <p:sldId id="280" r:id="rId19"/>
    <p:sldId id="281" r:id="rId20"/>
    <p:sldId id="282" r:id="rId21"/>
    <p:sldId id="292" r:id="rId22"/>
    <p:sldId id="284" r:id="rId23"/>
    <p:sldId id="28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16.06.2019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exels.com/photo/grey-and-white-short-fur-cat-104827/" TargetMode="External"/><Relationship Id="rId5" Type="http://schemas.openxmlformats.org/officeDocument/2006/relationships/hyperlink" Target="https://www.flickr.com/photos/flamephoenix1991/8376271918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3.w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9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0.png"/><Relationship Id="rId11" Type="http://schemas.openxmlformats.org/officeDocument/2006/relationships/image" Target="NULL"/><Relationship Id="rId5" Type="http://schemas.openxmlformats.org/officeDocument/2006/relationships/image" Target="../media/image210.png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25.png"/><Relationship Id="rId9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Neuron_Hand-tuned.sv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Visio_2003-2010_Drawing1.vsd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ARTIFICIAL NEURAL NETWORKS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DO HUMANS LEARN? FROM EXPERIENCE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Humans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learn from experience (by example)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96778" y="2567987"/>
            <a:ext cx="20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Deviated Outputs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31480" y="2679215"/>
            <a:ext cx="253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Desired (Correct) Output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17733" y="2903398"/>
            <a:ext cx="486274" cy="452309"/>
            <a:chOff x="5076056" y="2924944"/>
            <a:chExt cx="523147" cy="485878"/>
          </a:xfrm>
        </p:grpSpPr>
        <p:sp>
          <p:nvSpPr>
            <p:cNvPr id="17" name="Minus 16"/>
            <p:cNvSpPr/>
            <p:nvPr/>
          </p:nvSpPr>
          <p:spPr>
            <a:xfrm>
              <a:off x="5235218" y="3074667"/>
              <a:ext cx="227245" cy="17093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076056" y="2924944"/>
              <a:ext cx="523147" cy="48587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</p:grpSp>
      <p:sp>
        <p:nvSpPr>
          <p:cNvPr id="19" name="U-Turn Arrow 18"/>
          <p:cNvSpPr/>
          <p:nvPr/>
        </p:nvSpPr>
        <p:spPr>
          <a:xfrm rot="10800000">
            <a:off x="4343965" y="3385379"/>
            <a:ext cx="4193587" cy="1957089"/>
          </a:xfrm>
          <a:prstGeom prst="uturnArrow">
            <a:avLst>
              <a:gd name="adj1" fmla="val 7927"/>
              <a:gd name="adj2" fmla="val 11122"/>
              <a:gd name="adj3" fmla="val 13889"/>
              <a:gd name="adj4" fmla="val 43750"/>
              <a:gd name="adj5" fmla="val 88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8397" y="3691182"/>
            <a:ext cx="7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Error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8883" y="2286695"/>
            <a:ext cx="229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~Desired Outputs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24318" y="3271945"/>
            <a:ext cx="12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736335" y="2995408"/>
            <a:ext cx="1456986" cy="28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5" name="Right Arrow 24"/>
          <p:cNvSpPr/>
          <p:nvPr/>
        </p:nvSpPr>
        <p:spPr>
          <a:xfrm rot="10800000">
            <a:off x="8742674" y="3001721"/>
            <a:ext cx="1456986" cy="28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196" y="2318414"/>
            <a:ext cx="1816827" cy="14317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09868" y="2311071"/>
            <a:ext cx="131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LABEL: CAT!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3" y="2483360"/>
            <a:ext cx="1892436" cy="125476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546044" y="2700568"/>
            <a:ext cx="2652853" cy="596801"/>
            <a:chOff x="1880300" y="3026000"/>
            <a:chExt cx="1573330" cy="460452"/>
          </a:xfrm>
        </p:grpSpPr>
        <p:sp>
          <p:nvSpPr>
            <p:cNvPr id="12" name="Right Arrow 11"/>
            <p:cNvSpPr/>
            <p:nvPr/>
          </p:nvSpPr>
          <p:spPr>
            <a:xfrm>
              <a:off x="1880300" y="3268897"/>
              <a:ext cx="1573330" cy="2175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5184" y="3026000"/>
              <a:ext cx="464130" cy="284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>
                  <a:solidFill>
                    <a:schemeClr val="accent1">
                      <a:lumMod val="50000"/>
                    </a:schemeClr>
                  </a:solidFill>
                </a:rPr>
                <a:t>Inputs</a:t>
              </a:r>
            </a:p>
          </p:txBody>
        </p:sp>
      </p:grpSp>
      <p:sp>
        <p:nvSpPr>
          <p:cNvPr id="20" name="Right Arrow 19"/>
          <p:cNvSpPr/>
          <p:nvPr/>
        </p:nvSpPr>
        <p:spPr>
          <a:xfrm rot="19303554">
            <a:off x="4560487" y="2887196"/>
            <a:ext cx="2103995" cy="518183"/>
          </a:xfrm>
          <a:prstGeom prst="rightArrow">
            <a:avLst>
              <a:gd name="adj1" fmla="val 29887"/>
              <a:gd name="adj2" fmla="val 85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4" name="Rectangle 3"/>
          <p:cNvSpPr/>
          <p:nvPr/>
        </p:nvSpPr>
        <p:spPr>
          <a:xfrm>
            <a:off x="5116718" y="5498179"/>
            <a:ext cx="6688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>
                <a:hlinkClick r:id="rId5"/>
              </a:rPr>
              <a:t>https</a:t>
            </a:r>
            <a:r>
              <a:rPr lang="en-CA" sz="1400" dirty="0">
                <a:hlinkClick r:id="rId5"/>
              </a:rPr>
              <a:t>://</a:t>
            </a:r>
            <a:r>
              <a:rPr lang="en-CA" sz="1400" dirty="0" smtClean="0">
                <a:hlinkClick r:id="rId5"/>
              </a:rPr>
              <a:t>www.flickr.com/photos/flamephoenix1991/8376271918</a:t>
            </a:r>
            <a:endParaRPr lang="en-CA" sz="1400" dirty="0" smtClean="0"/>
          </a:p>
          <a:p>
            <a:r>
              <a:rPr lang="en-CA" sz="1400" b="1" dirty="0" smtClean="0"/>
              <a:t>Photo Credit: </a:t>
            </a:r>
            <a:r>
              <a:rPr lang="en-CA" sz="1400" dirty="0">
                <a:hlinkClick r:id="rId6"/>
              </a:rPr>
              <a:t>https://www.pexels.com/photo/grey-and-white-short-fur-cat-104827</a:t>
            </a:r>
            <a:r>
              <a:rPr lang="en-CA" sz="1400" dirty="0" smtClean="0">
                <a:hlinkClick r:id="rId6"/>
              </a:rPr>
              <a:t>/</a:t>
            </a:r>
            <a:endParaRPr lang="en-CA" sz="1400" dirty="0" smtClean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013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9" grpId="0" animBg="1"/>
      <p:bldP spid="21" grpId="0"/>
      <p:bldP spid="22" grpId="0"/>
      <p:bldP spid="23" grpId="0"/>
      <p:bldP spid="24" grpId="0" animBg="1"/>
      <p:bldP spid="25" grpId="0" animBg="1"/>
      <p:bldP spid="26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324890" y="15766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SINGLE NEURON MODEL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NEURON </a:t>
            </a:r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MATHEMATICAL MODEL 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The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neuron collects signals from input channels named dendrites, processes information in its nucleus, and then generates an output in a long thin branch called axon.</a:t>
            </a:r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8493538" y="2707218"/>
            <a:ext cx="423037" cy="423037"/>
          </a:xfrm>
          <a:custGeom>
            <a:avLst/>
            <a:gdLst>
              <a:gd name="T0" fmla="*/ 175 w 176"/>
              <a:gd name="T1" fmla="*/ 169 h 176"/>
              <a:gd name="T2" fmla="*/ 132 w 176"/>
              <a:gd name="T3" fmla="*/ 127 h 176"/>
              <a:gd name="T4" fmla="*/ 152 w 176"/>
              <a:gd name="T5" fmla="*/ 76 h 176"/>
              <a:gd name="T6" fmla="*/ 76 w 176"/>
              <a:gd name="T7" fmla="*/ 0 h 176"/>
              <a:gd name="T8" fmla="*/ 0 w 176"/>
              <a:gd name="T9" fmla="*/ 76 h 176"/>
              <a:gd name="T10" fmla="*/ 76 w 176"/>
              <a:gd name="T11" fmla="*/ 152 h 176"/>
              <a:gd name="T12" fmla="*/ 127 w 176"/>
              <a:gd name="T13" fmla="*/ 132 h 176"/>
              <a:gd name="T14" fmla="*/ 169 w 176"/>
              <a:gd name="T15" fmla="*/ 175 h 176"/>
              <a:gd name="T16" fmla="*/ 172 w 176"/>
              <a:gd name="T17" fmla="*/ 176 h 176"/>
              <a:gd name="T18" fmla="*/ 176 w 176"/>
              <a:gd name="T19" fmla="*/ 172 h 176"/>
              <a:gd name="T20" fmla="*/ 175 w 176"/>
              <a:gd name="T21" fmla="*/ 169 h 176"/>
              <a:gd name="T22" fmla="*/ 76 w 176"/>
              <a:gd name="T23" fmla="*/ 144 h 176"/>
              <a:gd name="T24" fmla="*/ 8 w 176"/>
              <a:gd name="T25" fmla="*/ 76 h 176"/>
              <a:gd name="T26" fmla="*/ 76 w 176"/>
              <a:gd name="T27" fmla="*/ 8 h 176"/>
              <a:gd name="T28" fmla="*/ 144 w 176"/>
              <a:gd name="T29" fmla="*/ 76 h 176"/>
              <a:gd name="T30" fmla="*/ 76 w 176"/>
              <a:gd name="T3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76"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4282405" y="2957095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7459043" y="2957095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2121777"/>
            <a:ext cx="5777217" cy="3106662"/>
          </a:xfrm>
          <a:prstGeom prst="rect">
            <a:avLst/>
          </a:prstGeom>
        </p:spPr>
      </p:pic>
      <p:cxnSp>
        <p:nvCxnSpPr>
          <p:cNvPr id="32" name="Curved Connector 31"/>
          <p:cNvCxnSpPr/>
          <p:nvPr/>
        </p:nvCxnSpPr>
        <p:spPr>
          <a:xfrm rot="10800000">
            <a:off x="4942843" y="4143103"/>
            <a:ext cx="1766534" cy="976186"/>
          </a:xfrm>
          <a:prstGeom prst="curved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60000" y="5176772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NUCLEAS</a:t>
            </a:r>
            <a:endParaRPr lang="en-CA" sz="2000" dirty="0">
              <a:solidFill>
                <a:schemeClr val="tx2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0800000">
            <a:off x="7327396" y="4191689"/>
            <a:ext cx="2938549" cy="820585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14867" y="4812219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AXON</a:t>
            </a:r>
            <a:endParaRPr lang="en-CA" sz="2000" dirty="0">
              <a:solidFill>
                <a:schemeClr val="tx2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1569212" y="2862076"/>
            <a:ext cx="2348270" cy="1877887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895" y="473931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DENDRITES</a:t>
            </a:r>
            <a:endParaRPr lang="en-CA" sz="2000" dirty="0">
              <a:solidFill>
                <a:schemeClr val="tx2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878393" y="2746561"/>
            <a:ext cx="5385227" cy="2393022"/>
            <a:chOff x="3264196" y="2190307"/>
            <a:chExt cx="7047779" cy="3313870"/>
          </a:xfrm>
        </p:grpSpPr>
        <p:sp>
          <p:nvSpPr>
            <p:cNvPr id="39" name="Oval 38"/>
            <p:cNvSpPr/>
            <p:nvPr/>
          </p:nvSpPr>
          <p:spPr>
            <a:xfrm>
              <a:off x="3264196" y="2190307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1</a:t>
              </a:r>
              <a:endParaRPr lang="en-CA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264196" y="3561901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X2</a:t>
              </a:r>
              <a:endParaRPr lang="en-CA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264196" y="4840886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3</a:t>
              </a:r>
              <a:endParaRPr lang="en-CA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589017" y="3196928"/>
              <a:ext cx="1359897" cy="1362456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100" dirty="0" smtClean="0">
                  <a:solidFill>
                    <a:schemeClr val="bg1"/>
                  </a:solidFill>
                </a:rPr>
                <a:t>NEURON</a:t>
              </a:r>
              <a:endParaRPr lang="en-CA" sz="1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 rot="1354124">
              <a:off x="3846669" y="2831465"/>
              <a:ext cx="195592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 smtClean="0">
                <a:solidFill>
                  <a:schemeClr val="tx1"/>
                </a:solidFill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 rot="20288601">
              <a:off x="3883611" y="4484065"/>
              <a:ext cx="195592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3967972" y="3662849"/>
              <a:ext cx="158216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6987795" y="3650528"/>
              <a:ext cx="3324180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 smtClean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14362" y="2491846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>
                  <a:solidFill>
                    <a:schemeClr val="tx2"/>
                  </a:solidFill>
                </a:rPr>
                <a:t>W1</a:t>
              </a:r>
              <a:endParaRPr lang="en-CA" sz="12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79915" y="3389982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>
                  <a:solidFill>
                    <a:schemeClr val="tx2"/>
                  </a:solidFill>
                </a:rPr>
                <a:t>W2</a:t>
              </a:r>
              <a:endParaRPr lang="en-CA" sz="1200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79914" y="4288118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>
                  <a:solidFill>
                    <a:schemeClr val="tx2"/>
                  </a:solidFill>
                </a:rPr>
                <a:t>W3</a:t>
              </a:r>
              <a:endParaRPr lang="en-CA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8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NEURON </a:t>
            </a:r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MATHEMATICAL MODEL 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ias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allows to shift the activation function curve up or down.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Number of adjustable parameters = 4 (3 weights and 1 bias).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Activation function “F”.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6126571" y="3106717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50" name="Freeform 49"/>
          <p:cNvSpPr>
            <a:spLocks noEditPoints="1"/>
          </p:cNvSpPr>
          <p:nvPr/>
        </p:nvSpPr>
        <p:spPr bwMode="auto">
          <a:xfrm>
            <a:off x="9303209" y="3106717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91563" y="2284311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3535645" y="2616586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45" y="2616586"/>
                <a:ext cx="669852" cy="66329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3535645" y="3988180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45" y="3988180"/>
                <a:ext cx="669852" cy="66329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3535645" y="5267165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45" y="5267165"/>
                <a:ext cx="669852" cy="66329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5860466" y="3623207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354124">
            <a:off x="4118118" y="3257744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20288601">
            <a:off x="4155060" y="4910344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4239421" y="4089128"/>
            <a:ext cx="158216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60" name="Left Brace 59"/>
          <p:cNvSpPr/>
          <p:nvPr/>
        </p:nvSpPr>
        <p:spPr>
          <a:xfrm>
            <a:off x="2909741" y="2561813"/>
            <a:ext cx="510362" cy="3485244"/>
          </a:xfrm>
          <a:prstGeom prst="leftBrace">
            <a:avLst>
              <a:gd name="adj1" fmla="val 137500"/>
              <a:gd name="adj2" fmla="val 50000"/>
            </a:avLst>
          </a:prstGeom>
          <a:ln w="571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TextBox 60"/>
          <p:cNvSpPr txBox="1"/>
          <p:nvPr/>
        </p:nvSpPr>
        <p:spPr>
          <a:xfrm>
            <a:off x="505422" y="3988180"/>
            <a:ext cx="246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INPUTS/INDEPENDENT VARIABLES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10070759" y="4113111"/>
            <a:ext cx="771126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598511" y="2918125"/>
                <a:ext cx="578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11" y="2918125"/>
                <a:ext cx="57849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8710862" y="3659511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F</a:t>
            </a:r>
            <a:endParaRPr lang="en-CA" sz="3200" dirty="0" smtClean="0">
              <a:solidFill>
                <a:schemeClr val="bg1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 rot="5400000">
            <a:off x="6136790" y="2970090"/>
            <a:ext cx="789942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6747" y="235898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b</a:t>
            </a:r>
            <a:endParaRPr lang="en-CA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392754" y="5463636"/>
                <a:ext cx="480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54" y="5463636"/>
                <a:ext cx="480035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62605" y="3844929"/>
                <a:ext cx="584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05" y="3844929"/>
                <a:ext cx="58445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69744" y="4653909"/>
                <a:ext cx="584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744" y="4653909"/>
                <a:ext cx="584454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10">
            <a:clrChange>
              <a:clrFrom>
                <a:srgbClr val="89C800"/>
              </a:clrFrom>
              <a:clrTo>
                <a:srgbClr val="89C8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67564" y="3888821"/>
            <a:ext cx="520576" cy="754543"/>
          </a:xfrm>
          <a:prstGeom prst="rect">
            <a:avLst/>
          </a:prstGeom>
        </p:spPr>
      </p:pic>
      <p:sp>
        <p:nvSpPr>
          <p:cNvPr id="71" name="Right Arrow 70"/>
          <p:cNvSpPr/>
          <p:nvPr/>
        </p:nvSpPr>
        <p:spPr>
          <a:xfrm>
            <a:off x="7231180" y="4076807"/>
            <a:ext cx="1440800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SINGLE NEURON MODEL IN ACTION</a:t>
            </a:r>
            <a:endParaRPr lang="it-IT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Let’s assume that the activation function is a Unit Step Activation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activation functions is used to map the input between (0, 1).</a:t>
            </a:r>
            <a:br>
              <a:rPr lang="en-CA" sz="2000" dirty="0">
                <a:latin typeface="Montserrat" charset="0"/>
                <a:ea typeface="Montserrat" charset="0"/>
                <a:cs typeface="Montserrat" charset="0"/>
              </a:rPr>
            </a:b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6240871" y="3211492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9417509" y="3211492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649945" y="2721361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2000" b="1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45" y="2721361"/>
                <a:ext cx="669852" cy="66329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3649945" y="4092955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45" y="4092955"/>
                <a:ext cx="669852" cy="66329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3649945" y="5371940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45" y="5371940"/>
                <a:ext cx="669852" cy="66329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5974766" y="3727982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354124">
            <a:off x="4232418" y="3362519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20288601">
            <a:off x="4269360" y="5015119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353721" y="4193903"/>
            <a:ext cx="158216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0185059" y="4217886"/>
            <a:ext cx="771126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92560" y="2875924"/>
                <a:ext cx="10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tx2"/>
                    </a:solidFill>
                  </a:rPr>
                  <a:t>=0.7</a:t>
                </a:r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60" y="2875924"/>
                <a:ext cx="1012906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231" r="-60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8825162" y="3764286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F</a:t>
            </a:r>
            <a:endParaRPr lang="en-CA" sz="3200" dirty="0" smtClean="0">
              <a:solidFill>
                <a:schemeClr val="bg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6251090" y="3074865"/>
            <a:ext cx="789942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14388" y="2418514"/>
                <a:ext cx="876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88" y="2418514"/>
                <a:ext cx="87620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03444" y="5199079"/>
                <a:ext cx="34923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CA" sz="1600" b="0" dirty="0" smtClean="0">
                  <a:solidFill>
                    <a:schemeClr val="tx2"/>
                  </a:solidFill>
                </a:endParaRPr>
              </a:p>
              <a:p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44" y="5199079"/>
                <a:ext cx="349230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01771" y="3960703"/>
                <a:ext cx="12575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771" y="3960703"/>
                <a:ext cx="1257524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407835" y="4725527"/>
                <a:ext cx="12575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835" y="4725527"/>
                <a:ext cx="1257524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/>
          <p:cNvSpPr/>
          <p:nvPr/>
        </p:nvSpPr>
        <p:spPr>
          <a:xfrm>
            <a:off x="7345480" y="4181582"/>
            <a:ext cx="1440800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33107" y="3058051"/>
            <a:ext cx="1818168" cy="0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43739" y="4349814"/>
            <a:ext cx="1818168" cy="0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434" y="2804797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Input #1=1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903" y="4106649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Input #2=3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6122" y="5405030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solidFill>
                  <a:schemeClr val="tx2"/>
                </a:solidFill>
              </a:rPr>
              <a:t>Input #3=4</a:t>
            </a:r>
            <a:endParaRPr lang="en-CA" sz="2000" dirty="0">
              <a:solidFill>
                <a:schemeClr val="tx2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743739" y="5671156"/>
            <a:ext cx="1818168" cy="0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https://cdn-images-1.medium.com/max/800/1*0iOzeMS3s-3LTU9hYH9ryg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11" y="1937692"/>
            <a:ext cx="4043669" cy="19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963674" y="5506731"/>
                <a:ext cx="42896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1∗0.7+3∗0.1+4∗0.3</m:t>
                          </m:r>
                        </m:e>
                      </m:d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(2.2)</m:t>
                      </m:r>
                    </m:oMath>
                  </m:oMathPara>
                </a14:m>
                <a:endParaRPr lang="en-CA" sz="1600" dirty="0" smtClean="0">
                  <a:solidFill>
                    <a:schemeClr val="tx2"/>
                  </a:solidFill>
                </a:endParaRPr>
              </a:p>
              <a:p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74" y="5506731"/>
                <a:ext cx="4289636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003444" y="5799118"/>
                <a:ext cx="25766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because</m:t>
                      </m:r>
                      <m: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2.2&gt;0)</m:t>
                      </m:r>
                    </m:oMath>
                  </m:oMathPara>
                </a14:m>
                <a:endParaRPr lang="en-CA" sz="1600" dirty="0" smtClean="0">
                  <a:solidFill>
                    <a:schemeClr val="tx2"/>
                  </a:solidFill>
                </a:endParaRPr>
              </a:p>
              <a:p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44" y="5799118"/>
                <a:ext cx="2576667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Picture 76"/>
          <p:cNvPicPr>
            <a:picLocks noChangeAspect="1"/>
          </p:cNvPicPr>
          <p:nvPr/>
        </p:nvPicPr>
        <p:blipFill>
          <a:blip r:embed="rId14">
            <a:clrChange>
              <a:clrFrom>
                <a:srgbClr val="89C800"/>
              </a:clrFrom>
              <a:clrTo>
                <a:srgbClr val="89C8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1864" y="3993596"/>
            <a:ext cx="520576" cy="7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SINGLE NEURON MODEL IN ACTION</a:t>
            </a:r>
            <a:endParaRPr lang="it-IT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Check this out: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3"/>
              </a:rPr>
              <a:t>https://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playground.tensorflow.org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1837155"/>
            <a:ext cx="7410450" cy="37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324890" y="15766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 TRAINING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 TRAINING: BACK PROPAGATION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Backpropagation is a method used to train ANNs by calculating gradient needed to update network weights.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It is commonly used by the gradient descent optimization algorithm to adjust the weight of neurons by calculating the gradient of the loss function.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271763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113297" y="2917036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1: FORWARD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2: ERROR CALCULATION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6"/>
          </p:cNvCxnSpPr>
          <p:nvPr/>
        </p:nvCxnSpPr>
        <p:spPr>
          <a:xfrm flipH="1">
            <a:off x="8536635" y="4180196"/>
            <a:ext cx="1817040" cy="12203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name="adj1" fmla="val 1152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3: BACK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4: WEIGHT UPDATE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8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 TRAINING: BACK PROPAGATION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Backpropagation Phase 1: propagation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Propagation forward through the network to generate the output value(s)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Calculation of the cost (error term)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Propagation of output activations back through network using training pattern target in order to generate the deltas (difference between targeted and actual output values)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271763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113297" y="2917036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1: FORWARD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2: ERROR CALCULATION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6"/>
          </p:cNvCxnSpPr>
          <p:nvPr/>
        </p:nvCxnSpPr>
        <p:spPr>
          <a:xfrm flipH="1">
            <a:off x="8536635" y="4180196"/>
            <a:ext cx="1817040" cy="12203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name="adj1" fmla="val 1152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3: BACK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4: WEIGHT UPDATE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NETWORK TRAINING: BACK PROPAGATION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4" y="1264643"/>
            <a:ext cx="10790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Phase 2: weight update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Calculate weight gradient.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A ratio (percentage) of the weight's gradient is subtracted from the weight.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This ratio influences the speed and quality of learning and called learning rate. The greater the ratio, the faster neuron train, but lower ratio, more accurate the training 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271763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113297" y="2917036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1: FORWARD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2: ERROR CALCULATION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endCxn id="13" idx="6"/>
          </p:cNvCxnSpPr>
          <p:nvPr/>
        </p:nvCxnSpPr>
        <p:spPr>
          <a:xfrm flipH="1">
            <a:off x="8536635" y="4180196"/>
            <a:ext cx="1817040" cy="12203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name="adj1" fmla="val 1152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3: BACK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4: WEIGHT UPDATE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REVIEW: WHAT IS REGRESSION?</a:t>
            </a:r>
            <a:endParaRPr lang="en-US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Regression works by predicting value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of one variable Y based on another variable 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variable.</a:t>
            </a:r>
          </a:p>
          <a:p>
            <a:pPr fontAlgn="base"/>
            <a:endParaRPr lang="en-CA" sz="2000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Slide Number Placeholder 4"/>
          <p:cNvSpPr txBox="1">
            <a:spLocks/>
          </p:cNvSpPr>
          <p:nvPr/>
        </p:nvSpPr>
        <p:spPr>
          <a:xfrm>
            <a:off x="8910783" y="552911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48129" y="5196151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961654" y="2644578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52533" y="40072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134225" y="37042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395158" y="408459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825201" y="31587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508083" y="23267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5564782" y="283021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5706881" y="33364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901639" y="36195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6304360" y="28366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3652533" y="5250014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TEMPERATURE (</a:t>
            </a:r>
            <a:r>
              <a:rPr lang="en-CA" sz="2400" b="1" dirty="0" err="1" smtClean="0"/>
              <a:t>DegC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1780652" y="362343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REVENUE($)</a:t>
            </a:r>
            <a:endParaRPr lang="en-CA" sz="2400" b="1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999582" y="2728968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mage result for ice cream st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84" y="2986755"/>
            <a:ext cx="1993192" cy="192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95" y="2115872"/>
            <a:ext cx="2018516" cy="347679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898852" y="6232106"/>
            <a:ext cx="34828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 smtClean="0"/>
              <a:t>Source: </a:t>
            </a:r>
            <a:r>
              <a:rPr lang="en-CA" sz="1100" dirty="0" smtClean="0"/>
              <a:t>https</a:t>
            </a:r>
            <a:r>
              <a:rPr lang="en-CA" sz="1100" dirty="0"/>
              <a:t>://www.goodfreephotos.com/vector-images/ice-cream-stand-vector-clipart.png.php</a:t>
            </a:r>
          </a:p>
        </p:txBody>
      </p:sp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READING MATERIALS: BACK PROPAGATION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4" y="1264643"/>
            <a:ext cx="10790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“Backpropagation neural networks: A tutorial” by Barry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J.Wythoff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“Improved backpropagation learning in neural networks with windowed momentum”, International Journal of Neural Systems, vol. 12, no.3&amp;4, pp. 303-318.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324890" y="15766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MULTI-NEURON </a:t>
            </a: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MODEL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2" y="297659"/>
            <a:ext cx="107900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TWO NEURON MODEL: MATRIX REPRESENTATION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4" y="1264643"/>
            <a:ext cx="10790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network is represented by a matrix of weights, inputs and outputs.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Total Number of adjustable parameters = 8: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Weights = 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charset="0"/>
                <a:ea typeface="Montserrat" charset="0"/>
                <a:cs typeface="Montserrat" charset="0"/>
              </a:rPr>
              <a:t>Biases =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7026582" y="2883075"/>
            <a:ext cx="423037" cy="423037"/>
          </a:xfrm>
          <a:custGeom>
            <a:avLst/>
            <a:gdLst>
              <a:gd name="T0" fmla="*/ 175 w 176"/>
              <a:gd name="T1" fmla="*/ 169 h 176"/>
              <a:gd name="T2" fmla="*/ 132 w 176"/>
              <a:gd name="T3" fmla="*/ 127 h 176"/>
              <a:gd name="T4" fmla="*/ 152 w 176"/>
              <a:gd name="T5" fmla="*/ 76 h 176"/>
              <a:gd name="T6" fmla="*/ 76 w 176"/>
              <a:gd name="T7" fmla="*/ 0 h 176"/>
              <a:gd name="T8" fmla="*/ 0 w 176"/>
              <a:gd name="T9" fmla="*/ 76 h 176"/>
              <a:gd name="T10" fmla="*/ 76 w 176"/>
              <a:gd name="T11" fmla="*/ 152 h 176"/>
              <a:gd name="T12" fmla="*/ 127 w 176"/>
              <a:gd name="T13" fmla="*/ 132 h 176"/>
              <a:gd name="T14" fmla="*/ 169 w 176"/>
              <a:gd name="T15" fmla="*/ 175 h 176"/>
              <a:gd name="T16" fmla="*/ 172 w 176"/>
              <a:gd name="T17" fmla="*/ 176 h 176"/>
              <a:gd name="T18" fmla="*/ 176 w 176"/>
              <a:gd name="T19" fmla="*/ 172 h 176"/>
              <a:gd name="T20" fmla="*/ 175 w 176"/>
              <a:gd name="T21" fmla="*/ 169 h 176"/>
              <a:gd name="T22" fmla="*/ 76 w 176"/>
              <a:gd name="T23" fmla="*/ 144 h 176"/>
              <a:gd name="T24" fmla="*/ 8 w 176"/>
              <a:gd name="T25" fmla="*/ 76 h 176"/>
              <a:gd name="T26" fmla="*/ 76 w 176"/>
              <a:gd name="T27" fmla="*/ 8 h 176"/>
              <a:gd name="T28" fmla="*/ 144 w 176"/>
              <a:gd name="T29" fmla="*/ 76 h 176"/>
              <a:gd name="T30" fmla="*/ 76 w 176"/>
              <a:gd name="T3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76"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3957526" y="2709014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3849944" y="2874449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019942" y="3238313"/>
          <a:ext cx="2967328" cy="196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isio" r:id="rId4" imgW="4154905" imgH="2748890" progId="Visio.Drawing.11">
                  <p:embed/>
                </p:oleObj>
              </mc:Choice>
              <mc:Fallback>
                <p:oleObj name="Visio" r:id="rId4" imgW="4154905" imgH="27488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942" y="3238313"/>
                        <a:ext cx="2967328" cy="1964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220000" y="2570959"/>
            <a:ext cx="1154927" cy="519836"/>
            <a:chOff x="2654625" y="1207656"/>
            <a:chExt cx="1539903" cy="693115"/>
          </a:xfrm>
        </p:grpSpPr>
        <p:grpSp>
          <p:nvGrpSpPr>
            <p:cNvPr id="13" name="Group 12"/>
            <p:cNvGrpSpPr/>
            <p:nvPr/>
          </p:nvGrpSpPr>
          <p:grpSpPr>
            <a:xfrm>
              <a:off x="3145859" y="1417091"/>
              <a:ext cx="472605" cy="483680"/>
              <a:chOff x="3791874" y="1849139"/>
              <a:chExt cx="472605" cy="48368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791874" y="1849139"/>
                <a:ext cx="472605" cy="48368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3363" y="1932582"/>
                <a:ext cx="31675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f</a:t>
                </a:r>
              </a:p>
            </p:txBody>
          </p:sp>
        </p:grpSp>
        <p:sp>
          <p:nvSpPr>
            <p:cNvPr id="14" name="Right Arrow 13"/>
            <p:cNvSpPr/>
            <p:nvPr/>
          </p:nvSpPr>
          <p:spPr>
            <a:xfrm>
              <a:off x="2654625" y="1605503"/>
              <a:ext cx="440294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1885" y="1207656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n1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652355" y="1605503"/>
              <a:ext cx="542173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5053" y="1218237"/>
              <a:ext cx="44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a1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53057" y="2328749"/>
            <a:ext cx="1365043" cy="1352087"/>
            <a:chOff x="1117673" y="908720"/>
            <a:chExt cx="1820056" cy="1802783"/>
          </a:xfrm>
        </p:grpSpPr>
        <p:grpSp>
          <p:nvGrpSpPr>
            <p:cNvPr id="21" name="Group 20"/>
            <p:cNvGrpSpPr/>
            <p:nvPr/>
          </p:nvGrpSpPr>
          <p:grpSpPr>
            <a:xfrm>
              <a:off x="2228942" y="1479895"/>
              <a:ext cx="407519" cy="451653"/>
              <a:chOff x="2874957" y="1911943"/>
              <a:chExt cx="407519" cy="45165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74957" y="1911943"/>
                <a:ext cx="407519" cy="4396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93409" y="1963487"/>
                <a:ext cx="37018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∑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 rot="1505404">
              <a:off x="1530232" y="1234079"/>
              <a:ext cx="764098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4563" y="908720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7673" y="980728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17673" y="1556792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17673" y="2172893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P3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544680" y="1668306"/>
              <a:ext cx="661599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21729" y="1362255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 rot="20075008">
              <a:off x="1530898" y="2058667"/>
              <a:ext cx="764098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16787" y="1782916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 rot="16200000">
              <a:off x="2092222" y="2256837"/>
              <a:ext cx="661599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86324" y="2342171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b1</a:t>
              </a:r>
            </a:p>
          </p:txBody>
        </p:sp>
      </p:grpSp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6120206" y="5872049"/>
          <a:ext cx="2752763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1981080" imgH="228600" progId="Equation.3">
                  <p:embed/>
                </p:oleObj>
              </mc:Choice>
              <mc:Fallback>
                <p:oleObj name="Equation" r:id="rId6" imgW="1981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206" y="5872049"/>
                        <a:ext cx="2752763" cy="21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6089698" y="3643199"/>
          <a:ext cx="2668972" cy="21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8" imgW="1930320" imgH="228600" progId="Equation.3">
                  <p:embed/>
                </p:oleObj>
              </mc:Choice>
              <mc:Fallback>
                <p:oleObj name="Equation" r:id="rId8" imgW="1930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98" y="3643199"/>
                        <a:ext cx="2668972" cy="214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7217182" y="4788834"/>
            <a:ext cx="1154927" cy="519836"/>
            <a:chOff x="2654625" y="1207656"/>
            <a:chExt cx="1539903" cy="693115"/>
          </a:xfrm>
        </p:grpSpPr>
        <p:grpSp>
          <p:nvGrpSpPr>
            <p:cNvPr id="38" name="Group 37"/>
            <p:cNvGrpSpPr/>
            <p:nvPr/>
          </p:nvGrpSpPr>
          <p:grpSpPr>
            <a:xfrm>
              <a:off x="3145859" y="1417091"/>
              <a:ext cx="472605" cy="483680"/>
              <a:chOff x="3791874" y="1849139"/>
              <a:chExt cx="472605" cy="48368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791874" y="1849139"/>
                <a:ext cx="472605" cy="48368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93363" y="1932582"/>
                <a:ext cx="31675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f</a:t>
                </a:r>
              </a:p>
            </p:txBody>
          </p:sp>
        </p:grpSp>
        <p:sp>
          <p:nvSpPr>
            <p:cNvPr id="39" name="Right Arrow 38"/>
            <p:cNvSpPr/>
            <p:nvPr/>
          </p:nvSpPr>
          <p:spPr>
            <a:xfrm>
              <a:off x="2654625" y="1605503"/>
              <a:ext cx="440294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61885" y="1207656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n2</a:t>
              </a: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3652355" y="1605503"/>
              <a:ext cx="542173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5053" y="1218237"/>
              <a:ext cx="44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a2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58502" y="4534817"/>
            <a:ext cx="1365043" cy="1352087"/>
            <a:chOff x="1117673" y="908720"/>
            <a:chExt cx="1820056" cy="1802783"/>
          </a:xfrm>
        </p:grpSpPr>
        <p:grpSp>
          <p:nvGrpSpPr>
            <p:cNvPr id="46" name="Group 45"/>
            <p:cNvGrpSpPr/>
            <p:nvPr/>
          </p:nvGrpSpPr>
          <p:grpSpPr>
            <a:xfrm>
              <a:off x="2228942" y="1479895"/>
              <a:ext cx="407519" cy="451653"/>
              <a:chOff x="2874957" y="1911943"/>
              <a:chExt cx="407519" cy="451653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874957" y="1911943"/>
                <a:ext cx="407519" cy="43962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93409" y="1963487"/>
                <a:ext cx="370187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350" dirty="0"/>
                  <a:t>∑</a:t>
                </a:r>
              </a:p>
            </p:txBody>
          </p:sp>
        </p:grpSp>
        <p:sp>
          <p:nvSpPr>
            <p:cNvPr id="47" name="Right Arrow 46"/>
            <p:cNvSpPr/>
            <p:nvPr/>
          </p:nvSpPr>
          <p:spPr>
            <a:xfrm rot="1505404">
              <a:off x="1530232" y="1234079"/>
              <a:ext cx="764098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44563" y="908720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7673" y="980728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17673" y="1556792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17673" y="2172893"/>
              <a:ext cx="462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P3</a:t>
              </a: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1544680" y="1668306"/>
              <a:ext cx="661599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21729" y="1362255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5" name="Right Arrow 54"/>
            <p:cNvSpPr/>
            <p:nvPr/>
          </p:nvSpPr>
          <p:spPr>
            <a:xfrm rot="20075008">
              <a:off x="1530898" y="2058667"/>
              <a:ext cx="764098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16787" y="1782916"/>
              <a:ext cx="51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7" name="Right Arrow 56"/>
            <p:cNvSpPr/>
            <p:nvPr/>
          </p:nvSpPr>
          <p:spPr>
            <a:xfrm rot="16200000">
              <a:off x="2092222" y="2256837"/>
              <a:ext cx="661599" cy="1256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86324" y="2342171"/>
              <a:ext cx="45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latin typeface="Times New Roman" pitchFamily="18" charset="0"/>
                  <a:cs typeface="Times New Roman" pitchFamily="18" charset="0"/>
                </a:rPr>
                <a:t>b1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129732" y="2899467"/>
            <a:ext cx="1580000" cy="2337428"/>
            <a:chOff x="323528" y="2029717"/>
            <a:chExt cx="2407220" cy="3474932"/>
          </a:xfrm>
        </p:grpSpPr>
        <p:graphicFrame>
          <p:nvGraphicFramePr>
            <p:cNvPr id="62" name="Object 61"/>
            <p:cNvGraphicFramePr>
              <a:graphicFrameLocks noChangeAspect="1"/>
            </p:cNvGraphicFramePr>
            <p:nvPr>
              <p:extLst/>
            </p:nvPr>
          </p:nvGraphicFramePr>
          <p:xfrm>
            <a:off x="395536" y="2320124"/>
            <a:ext cx="2335212" cy="318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10" imgW="1397000" imgH="1905000" progId="Equation.3">
                    <p:embed/>
                  </p:oleObj>
                </mc:Choice>
                <mc:Fallback>
                  <p:oleObj name="Equation" r:id="rId10" imgW="1397000" imgH="190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2320124"/>
                          <a:ext cx="2335212" cy="3184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323528" y="2029717"/>
              <a:ext cx="2208298" cy="377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b="1" dirty="0"/>
                <a:t>Matrix Representation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8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1365 L -0.00191 0.2278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7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1018 L -0.00052 0.2398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20079 L 2.77778E-6 -0.01041 " pathEditMode="relative" rAng="0" ptsTypes="AA">
                                      <p:cBhvr>
                                        <p:cTn id="44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950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18691 L -0.00069 1.06408E-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34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9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9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9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8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363682" y="428"/>
            <a:ext cx="116378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MULTI-LAYER PERCEPTRON MODEL: MATRIX REPRESENTATION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378072" y="1361755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7762828" y="1556792"/>
            <a:ext cx="2664296" cy="1984286"/>
            <a:chOff x="5233093" y="1807384"/>
            <a:chExt cx="3083323" cy="2193306"/>
          </a:xfrm>
        </p:grpSpPr>
        <p:pic>
          <p:nvPicPr>
            <p:cNvPr id="66" name="Picture 65" descr="C:\McMaster_Research_Project_10Nov\M.A.Sc Papers and References\POSTER\PICS\One_Neuron_Model.pn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466" y="1807384"/>
              <a:ext cx="1335854" cy="133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128270" algn="just">
                    <a:lnSpc>
                      <a:spcPct val="105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14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=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𝜑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naryPr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𝑖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, 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  <m:sSubSup>
                          <m:sSubSup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)</m:t>
                        </m:r>
                      </m:oMath>
                    </m:oMathPara>
                  </a14:m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  <a:p>
                  <a:pPr indent="128270" algn="ctr">
                    <a:lnSpc>
                      <a:spcPct val="105000"/>
                    </a:lnSpc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Node </a:t>
                  </a:r>
                  <a:r>
                    <a:rPr lang="en-US" sz="1100" i="1" dirty="0">
                      <a:effectLst/>
                      <a:latin typeface="Times New Roman"/>
                      <a:ea typeface="Times New Roman"/>
                    </a:rPr>
                    <a:t>(n+1, i)</a:t>
                  </a: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 representation</a:t>
                  </a:r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000" b="-256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7495887" y="3787495"/>
            <a:ext cx="3214835" cy="710182"/>
            <a:chOff x="5220072" y="4208566"/>
            <a:chExt cx="3593914" cy="774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220072" y="4437112"/>
                  <a:ext cx="3593914" cy="5460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𝜑</m:t>
                        </m:r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𝑤</m:t>
                            </m:r>
                          </m:e>
                        </m:d>
                        <m:r>
                          <a:rPr lang="en-US" sz="14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     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4437112"/>
                  <a:ext cx="3593914" cy="54608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/>
            <p:cNvSpPr txBox="1"/>
            <p:nvPr/>
          </p:nvSpPr>
          <p:spPr>
            <a:xfrm>
              <a:off x="5717876" y="4208566"/>
              <a:ext cx="3019414" cy="302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Non-Linear Sigmoid Activation function</a:t>
              </a:r>
              <a:endParaRPr lang="en-CA" sz="1200" b="1" dirty="0"/>
            </a:p>
          </p:txBody>
        </p:sp>
      </p:grpSp>
      <p:pic>
        <p:nvPicPr>
          <p:cNvPr id="71" name="Picture 27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16" y="1988526"/>
            <a:ext cx="2481771" cy="25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5880187" y="2369724"/>
            <a:ext cx="3025357" cy="990748"/>
            <a:chOff x="3275856" y="2551266"/>
            <a:chExt cx="3025357" cy="990748"/>
          </a:xfrm>
        </p:grpSpPr>
        <p:sp>
          <p:nvSpPr>
            <p:cNvPr id="73" name="Oval 72"/>
            <p:cNvSpPr/>
            <p:nvPr/>
          </p:nvSpPr>
          <p:spPr>
            <a:xfrm>
              <a:off x="3275856" y="2852937"/>
              <a:ext cx="640349" cy="6890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ight Arrow 73"/>
            <p:cNvSpPr/>
            <p:nvPr/>
          </p:nvSpPr>
          <p:spPr>
            <a:xfrm rot="20352984">
              <a:off x="3807353" y="2551266"/>
              <a:ext cx="249386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94476" y="5331885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/>
              <a:t>m: number of neurons in the hidden layer</a:t>
            </a:r>
            <a:endParaRPr lang="en-CA" sz="1600" i="1" dirty="0"/>
          </a:p>
        </p:txBody>
      </p:sp>
      <p:grpSp>
        <p:nvGrpSpPr>
          <p:cNvPr id="76" name="Group 75"/>
          <p:cNvGrpSpPr/>
          <p:nvPr/>
        </p:nvGrpSpPr>
        <p:grpSpPr>
          <a:xfrm>
            <a:off x="1828800" y="1825796"/>
            <a:ext cx="3551677" cy="3329834"/>
            <a:chOff x="150140" y="1825796"/>
            <a:chExt cx="3551677" cy="332983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7" name="Object 7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36055894"/>
                    </p:ext>
                  </p:extLst>
                </p:nvPr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087" name="Equation" r:id="rId8" imgW="622080" imgH="863280" progId="Equation.3">
                        <p:embed/>
                      </p:oleObj>
                    </mc:Choice>
                    <mc:Fallback>
                      <p:oleObj name="Equation" r:id="rId8" imgW="622080" imgH="8632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35919090"/>
                    </p:ext>
                  </p:extLst>
                </p:nvPr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738" name="Equation" r:id="rId10" imgW="622080" imgH="863280" progId="Equation.3">
                        <p:embed/>
                      </p:oleObj>
                    </mc:Choice>
                    <mc:Fallback>
                      <p:oleObj name="Equation" r:id="rId10" imgW="622080" imgH="8632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0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557000" y="5667272"/>
                <a:ext cx="226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/>
                            <a:ea typeface="Calibri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CA" sz="1600" i="1">
                            <a:latin typeface="Cambria Math"/>
                            <a:ea typeface="Calibri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600" i="1" dirty="0" smtClean="0"/>
                  <a:t>: number of inputs</a:t>
                </a:r>
                <a:endParaRPr lang="en-CA" sz="1600" i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00" y="5667272"/>
                <a:ext cx="2269724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72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REGRESSION MATH</a:t>
            </a:r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Goal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is to obtain a relationship (model) between outside air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temperature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and ice cream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sales revenue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1409700" y="1573394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V="1">
            <a:off x="1618684" y="5479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595250" y="2565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323088" y="42902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804780" y="3987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065713" y="436767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5953863" y="28482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495756" y="3441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3495757" y="295506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235337" y="3113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377436" y="3619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4974914" y="25293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3933240" y="40203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5525704" y="23470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4974915" y="3119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/>
          <p:cNvSpPr txBox="1"/>
          <p:nvPr/>
        </p:nvSpPr>
        <p:spPr>
          <a:xfrm>
            <a:off x="4377436" y="5558305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TEMPERATURE (</a:t>
            </a:r>
            <a:r>
              <a:rPr lang="en-CA" sz="2400" b="1" dirty="0" err="1" smtClean="0"/>
              <a:t>DegC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422575" y="256928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REVENUE($)</a:t>
            </a:r>
            <a:endParaRPr lang="en-CA" sz="2400" b="1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1670137" y="2497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5633985" y="3696729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60796" y="4706980"/>
            <a:ext cx="216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REVENUE ($)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8024318" y="3586147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97171" y="4736790"/>
            <a:ext cx="228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INDEPENDENT VARIABLE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TEMPERATURE (</a:t>
            </a:r>
            <a:r>
              <a:rPr lang="en-CA" sz="1600" b="1" dirty="0" err="1" smtClean="0">
                <a:solidFill>
                  <a:srgbClr val="FF0000"/>
                </a:solidFill>
              </a:rPr>
              <a:t>DegC</a:t>
            </a:r>
            <a:r>
              <a:rPr lang="en-CA" sz="1600" b="1" dirty="0" smtClean="0">
                <a:solidFill>
                  <a:srgbClr val="FF0000"/>
                </a:solidFill>
              </a:rPr>
              <a:t>)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277100" y="2886153"/>
            <a:ext cx="465941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ounded Rectangle 86"/>
          <p:cNvSpPr/>
          <p:nvPr/>
        </p:nvSpPr>
        <p:spPr>
          <a:xfrm>
            <a:off x="8101280" y="2886153"/>
            <a:ext cx="507757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/>
          <p:cNvSpPr txBox="1"/>
          <p:nvPr/>
        </p:nvSpPr>
        <p:spPr>
          <a:xfrm>
            <a:off x="969734" y="362456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$20 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37214" y="550739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+10 </a:t>
            </a:r>
            <a:r>
              <a:rPr lang="en-CA" sz="2400" b="1" dirty="0" err="1" smtClean="0">
                <a:solidFill>
                  <a:srgbClr val="FF0000"/>
                </a:solidFill>
              </a:rPr>
              <a:t>degC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3237723" y="4100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49964" y="3546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649342" y="4115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649342" y="3580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237723" y="3550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276015" y="5472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637612" y="3580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flipV="1">
            <a:off x="8572500" y="2096748"/>
            <a:ext cx="1274871" cy="773452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flipV="1">
            <a:off x="7581900" y="2029924"/>
            <a:ext cx="2029757" cy="82072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847371" y="1867393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MODEL! (GOAL)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/>
      <p:bldP spid="85" grpId="0"/>
      <p:bldP spid="86" grpId="0" animBg="1"/>
      <p:bldP spid="87" grpId="0" animBg="1"/>
      <p:bldP spid="88" grpId="0"/>
      <p:bldP spid="89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</a:t>
            </a:r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ARE WE GOING TO USE THE MODEL?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Once the coefficients m and b are obtained, you have obtained a simple linear regression model!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“trained” model can be later used to predict any Revenue (dollars) based on the outside air Temperature.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ounded Rectangle 64"/>
          <p:cNvSpPr/>
          <p:nvPr/>
        </p:nvSpPr>
        <p:spPr>
          <a:xfrm>
            <a:off x="9779000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9302713" y="36388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VARIABLE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824" y="2493341"/>
            <a:ext cx="6244711" cy="3532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 Brace 71"/>
          <p:cNvSpPr/>
          <p:nvPr/>
        </p:nvSpPr>
        <p:spPr>
          <a:xfrm>
            <a:off x="2321883" y="4785259"/>
            <a:ext cx="250091" cy="755424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Triangle 70"/>
          <p:cNvSpPr/>
          <p:nvPr/>
        </p:nvSpPr>
        <p:spPr>
          <a:xfrm rot="16200000">
            <a:off x="4901185" y="3371627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8400536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/>
          <p:cNvSpPr txBox="1"/>
          <p:nvPr/>
        </p:nvSpPr>
        <p:spPr>
          <a:xfrm>
            <a:off x="7914324" y="36388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VARIABLE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/>
      <p:bldP spid="72" grpId="0" animBg="1"/>
      <p:bldP spid="73" grpId="0"/>
      <p:bldP spid="74" grpId="0"/>
      <p:bldP spid="71" grpId="0" animBg="1"/>
      <p:bldP spid="66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324890" y="15766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4061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Dataset includes house sale prices for King County in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Washington, USA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Homes that are sold in the time period: May, 2014 and May, 2015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Data Source: </a:t>
            </a:r>
            <a:r>
              <a:rPr lang="en-CA" sz="2000" dirty="0">
                <a:hlinkClick r:id="rId3"/>
              </a:rPr>
              <a:t>https://</a:t>
            </a:r>
            <a:r>
              <a:rPr lang="en-CA" sz="2000" dirty="0" smtClean="0">
                <a:hlinkClick r:id="rId3"/>
              </a:rPr>
              <a:t>www.kaggle.com/harlfoxem/housesalesprediction</a:t>
            </a:r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590047" y="3600301"/>
            <a:ext cx="2517089" cy="1212999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REGRESSION MODEL</a:t>
            </a:r>
            <a:endParaRPr lang="en-CA" sz="2000" b="1" dirty="0"/>
          </a:p>
        </p:txBody>
      </p:sp>
      <p:sp>
        <p:nvSpPr>
          <p:cNvPr id="2" name="Right Arrow 1"/>
          <p:cNvSpPr/>
          <p:nvPr/>
        </p:nvSpPr>
        <p:spPr>
          <a:xfrm>
            <a:off x="6551136" y="3962649"/>
            <a:ext cx="1038911" cy="49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10118860" y="3962649"/>
            <a:ext cx="1038911" cy="49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9649650" y="3562539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HOUSE PRICE</a:t>
            </a: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0001" y="3591563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INPUTS</a:t>
            </a: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892800" y="2562603"/>
            <a:ext cx="482600" cy="3225884"/>
          </a:xfrm>
          <a:prstGeom prst="rightBrace">
            <a:avLst>
              <a:gd name="adj1" fmla="val 16711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86934" y="272131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000" b="1" u="sng" dirty="0">
                <a:latin typeface="Montserrat" charset="0"/>
                <a:ea typeface="Montserrat" charset="0"/>
                <a:cs typeface="Montserrat" charset="0"/>
              </a:rPr>
              <a:t>Model inputs: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ida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notation for a house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date: Date house was sold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bedrooms: Number of Bedrooms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bathrooms: Number of bathrooms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sqft_living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home square footage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 smtClean="0">
                <a:latin typeface="Montserrat" charset="0"/>
                <a:ea typeface="Montserrat" charset="0"/>
                <a:cs typeface="Montserrat" charset="0"/>
              </a:rPr>
              <a:t>sqft_lot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square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footage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of the lot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floors: Total floors (levels) in house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waterfront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: waterfront property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89083" y="1246505"/>
            <a:ext cx="121458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Model inputs:</a:t>
            </a: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condition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How good the condition is ( Overall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grade: overall grade given to the housing unit, based on King County grading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sqft_abovesquare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footage of house apart from basement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sqft_basement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square footage of the basement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yr_built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Built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yr_renovated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Year when house was renovated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zipcode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zip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lat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Latitude coordinate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long: Longitude coordinate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sqft_living15: Living room area in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2015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sqft_lot15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lotSize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area in 2015(implies-- some renovations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The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model should predict: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House Price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324890" y="1576666"/>
            <a:ext cx="5918103" cy="257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ARE ANNs AND HOW DO THEY LEARN?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ARTIFICIAL NEURAL NETWORK: INTRODUCTION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The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brain has over 100 billion neurons communicating through electrical and chemical signals.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Neurons communicate with each other and help us see, think, and generate ideas.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Human brain learns by creating connections among these neurons.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ANNs are information processing models inspired by the human brain.</a:t>
            </a:r>
          </a:p>
        </p:txBody>
      </p:sp>
      <p:pic>
        <p:nvPicPr>
          <p:cNvPr id="52" name="Picture 27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92" y="3025646"/>
            <a:ext cx="2788709" cy="286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928781"/>
            <a:ext cx="4813621" cy="2588495"/>
          </a:xfrm>
          <a:prstGeom prst="rect">
            <a:avLst/>
          </a:prstGeom>
        </p:spPr>
      </p:pic>
      <p:graphicFrame>
        <p:nvGraphicFramePr>
          <p:cNvPr id="5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864854"/>
              </p:ext>
            </p:extLst>
          </p:nvPr>
        </p:nvGraphicFramePr>
        <p:xfrm>
          <a:off x="414483" y="3621267"/>
          <a:ext cx="4870043" cy="167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6" imgW="4486305" imgH="1752618" progId="Visio.Drawing.11">
                  <p:embed/>
                </p:oleObj>
              </mc:Choice>
              <mc:Fallback>
                <p:oleObj name="Visio" r:id="rId6" imgW="4486305" imgH="175261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83" y="3621267"/>
                        <a:ext cx="4870043" cy="167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359046" y="625584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CA" sz="1200" b="1" dirty="0"/>
              <a:t>Photo Credit: </a:t>
            </a:r>
            <a:r>
              <a:rPr lang="en-CA" sz="1200" dirty="0">
                <a:hlinkClick r:id="rId8"/>
              </a:rPr>
              <a:t>https://commons.wikimedia.org/wiki/File:Neuron_Hand-tuned.svg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008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984</Words>
  <Application>Microsoft Office PowerPoint</Application>
  <PresentationFormat>Widescreen</PresentationFormat>
  <Paragraphs>205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Montserrat</vt:lpstr>
      <vt:lpstr>Times New Roman</vt:lpstr>
      <vt:lpstr>Тема Office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37</cp:revision>
  <dcterms:created xsi:type="dcterms:W3CDTF">2019-05-23T09:27:58Z</dcterms:created>
  <dcterms:modified xsi:type="dcterms:W3CDTF">2019-06-16T15:04:00Z</dcterms:modified>
</cp:coreProperties>
</file>