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7" autoAdjust="0"/>
    <p:restoredTop sz="94660"/>
  </p:normalViewPr>
  <p:slideViewPr>
    <p:cSldViewPr snapToGrid="0">
      <p:cViewPr>
        <p:scale>
          <a:sx n="75" d="100"/>
          <a:sy n="75" d="100"/>
        </p:scale>
        <p:origin x="750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2019-06-17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EDEA9233-6D6E-462E-AE1B-A4C215EB6A69}"/>
              </a:ext>
            </a:extLst>
          </p:cNvPr>
          <p:cNvSpPr/>
          <p:nvPr/>
        </p:nvSpPr>
        <p:spPr>
          <a:xfrm>
            <a:off x="472210" y="568978"/>
            <a:ext cx="484655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5C1B52A-51DB-404A-8E99-A04068EE7437}"/>
              </a:ext>
            </a:extLst>
          </p:cNvPr>
          <p:cNvSpPr/>
          <p:nvPr/>
        </p:nvSpPr>
        <p:spPr>
          <a:xfrm>
            <a:off x="472210" y="2113254"/>
            <a:ext cx="591810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RIDGE AND LASSO REGRESSION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EDEA9233-6D6E-462E-AE1B-A4C215EB6A69}"/>
              </a:ext>
            </a:extLst>
          </p:cNvPr>
          <p:cNvSpPr/>
          <p:nvPr/>
        </p:nvSpPr>
        <p:spPr>
          <a:xfrm>
            <a:off x="472210" y="568978"/>
            <a:ext cx="484655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5C1B52A-51DB-404A-8E99-A04068EE7437}"/>
              </a:ext>
            </a:extLst>
          </p:cNvPr>
          <p:cNvSpPr/>
          <p:nvPr/>
        </p:nvSpPr>
        <p:spPr>
          <a:xfrm>
            <a:off x="464590" y="2351366"/>
            <a:ext cx="5918103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RIDGE REGRESSION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RIDGE REGRESSION (L2 REGULARIZATION): INTUITION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094903" y="524749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096000" y="159547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959632" y="38061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576712" y="28963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6533337" y="46805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7675433" y="4265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9602286" y="269527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7162058" y="444708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9906570" y="22987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/>
          <p:cNvSpPr txBox="1"/>
          <p:nvPr/>
        </p:nvSpPr>
        <p:spPr>
          <a:xfrm>
            <a:off x="8101732" y="528852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X</a:t>
            </a:r>
            <a:endParaRPr lang="en-CA" sz="3600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5503186" y="2961816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Y</a:t>
            </a:r>
            <a:endParaRPr lang="en-CA" sz="3200" b="1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216100" y="2192210"/>
            <a:ext cx="4318140" cy="2949753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160549" y="27418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434613" y="37117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Freeform 34"/>
          <p:cNvSpPr/>
          <p:nvPr/>
        </p:nvSpPr>
        <p:spPr>
          <a:xfrm rot="4218535">
            <a:off x="7669522" y="1607965"/>
            <a:ext cx="1114478" cy="4343946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Curved Connector 35"/>
          <p:cNvCxnSpPr/>
          <p:nvPr/>
        </p:nvCxnSpPr>
        <p:spPr>
          <a:xfrm rot="10800000">
            <a:off x="8101732" y="2362200"/>
            <a:ext cx="889868" cy="534140"/>
          </a:xfrm>
          <a:prstGeom prst="curvedConnector3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17500" y="1965493"/>
            <a:ext cx="16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92D050"/>
                </a:solidFill>
              </a:rPr>
              <a:t>OVERFITTED MODEL</a:t>
            </a:r>
            <a:endParaRPr lang="en-CA" b="1" dirty="0">
              <a:solidFill>
                <a:srgbClr val="92D050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9189789" y="3123223"/>
            <a:ext cx="1131940" cy="962145"/>
          </a:xfrm>
          <a:prstGeom prst="curvedConnector3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0725" y="4073361"/>
            <a:ext cx="1356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92D050"/>
                </a:solidFill>
              </a:rPr>
              <a:t>BALANCED/GENERAL MODEL</a:t>
            </a:r>
            <a:endParaRPr lang="en-CA" b="1" dirty="0">
              <a:solidFill>
                <a:srgbClr val="92D050"/>
              </a:solidFill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67537" y="1239732"/>
            <a:ext cx="4816680" cy="4729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Ridge regression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advantage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is to avoid overfitting.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Our ultimate model is the one that could generalize patterns; i.e.: works best on the training and testing dataset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Overfitting occurs when the trained model performs well on the training data and performs poorly on the testing datasets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Ridge regression works by applying a penalizing term (reducing the weights and biases) to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overcome overfitting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4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RIDGE REGRESSION (L2 REGULARIZATION): INTUITION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088284" y="561579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89381" y="196377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74107" y="5594047"/>
            <a:ext cx="426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# YEARS EXPERIENCE</a:t>
            </a:r>
            <a:endParaRPr lang="en-CA" sz="3600" b="1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4955700" y="2555605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SALARY</a:t>
            </a:r>
            <a:endParaRPr lang="en-CA" sz="3200" b="1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6374108" y="786782"/>
            <a:ext cx="4232569" cy="4818138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0800000" flipV="1">
            <a:off x="4984353" y="4455125"/>
            <a:ext cx="2201818" cy="44223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76390" y="4137658"/>
            <a:ext cx="122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TRAINING </a:t>
            </a:r>
          </a:p>
          <a:p>
            <a:pPr algn="ctr"/>
            <a:r>
              <a:rPr lang="en-CA" b="1" dirty="0" smtClean="0">
                <a:solidFill>
                  <a:srgbClr val="00B050"/>
                </a:solidFill>
              </a:rPr>
              <a:t>DATASET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48" name="Curved Connector 47"/>
          <p:cNvCxnSpPr/>
          <p:nvPr/>
        </p:nvCxnSpPr>
        <p:spPr>
          <a:xfrm>
            <a:off x="8009703" y="3324880"/>
            <a:ext cx="1879291" cy="157248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122271" y="4936725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TESTING DATASET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50" name="Curved Connector 49"/>
          <p:cNvCxnSpPr/>
          <p:nvPr/>
        </p:nvCxnSpPr>
        <p:spPr>
          <a:xfrm rot="10800000">
            <a:off x="5203478" y="5009805"/>
            <a:ext cx="1673233" cy="46133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>
            <a:off x="9579389" y="3817549"/>
            <a:ext cx="1527046" cy="527529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158088" y="432833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6655361" y="494531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7613381" y="381725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Curved Connector 54"/>
          <p:cNvCxnSpPr>
            <a:stCxn id="54" idx="1"/>
            <a:endCxn id="47" idx="3"/>
          </p:cNvCxnSpPr>
          <p:nvPr/>
        </p:nvCxnSpPr>
        <p:spPr>
          <a:xfrm rot="16200000" flipH="1" flipV="1">
            <a:off x="6480183" y="3286005"/>
            <a:ext cx="599622" cy="1750015"/>
          </a:xfrm>
          <a:prstGeom prst="curvedConnector4">
            <a:avLst>
              <a:gd name="adj1" fmla="val -38124"/>
              <a:gd name="adj2" fmla="val 51189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725504" y="30176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314429" y="24321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0079147" y="30270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9543410" y="258522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500611" y="30247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Curved Connector 60"/>
          <p:cNvCxnSpPr/>
          <p:nvPr/>
        </p:nvCxnSpPr>
        <p:spPr>
          <a:xfrm rot="16200000" flipH="1">
            <a:off x="8083053" y="3069752"/>
            <a:ext cx="2309745" cy="1424199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9971787" y="1433387"/>
            <a:ext cx="27121" cy="7889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9687588" y="1819650"/>
            <a:ext cx="27121" cy="7889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8" idx="0"/>
          </p:cNvCxnSpPr>
          <p:nvPr/>
        </p:nvCxnSpPr>
        <p:spPr>
          <a:xfrm flipH="1">
            <a:off x="10221247" y="1166831"/>
            <a:ext cx="44251" cy="186017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0642711" y="786782"/>
            <a:ext cx="53947" cy="224022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483326" y="2600603"/>
            <a:ext cx="2766" cy="57421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96197" y="3303425"/>
            <a:ext cx="2766" cy="57421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9829688" y="20208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390060" y="1417288"/>
            <a:ext cx="4927708" cy="472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Least sum of squares is applied to obtain the best fit 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Since the line passes through the 3 training dataset points, the sum of squared residuals 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However, for the testing dataset, the sum of residuals is large so the line has a high variance.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Variance means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that there is a difference in fit (or variability) between the training dataset and the testing dataset.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This regression model is overfitting the training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7895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RIDGE REGRESSION (L2 REGULARIZATION): INTUITION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96900" y="1595474"/>
            <a:ext cx="4455926" cy="472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Ridge regression works by attempting at increasing the bias to improve variance (generalization capability)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This works by changing the slope of the 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model performance might be little poor on the training set but it will perform consistently well on both the training and testing datasets.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240684" y="604998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241781" y="239796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67230" y="5532245"/>
            <a:ext cx="3727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# YEARS EXPERIENCE</a:t>
            </a:r>
            <a:endParaRPr lang="en-CA" sz="3200" b="1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107859" y="3764306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SALARY</a:t>
            </a:r>
            <a:endParaRPr lang="en-CA" sz="3200" b="1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6526508" y="954890"/>
            <a:ext cx="4435700" cy="508422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86851" y="2004658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TRAINING DATASET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>
            <a:off x="8086249" y="3682435"/>
            <a:ext cx="1854149" cy="149704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143113" y="5332262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TESTING DATASET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310488" y="476252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6807761" y="537950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7765781" y="425144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4" name="Curved Connector 73"/>
          <p:cNvCxnSpPr>
            <a:stCxn id="73" idx="1"/>
          </p:cNvCxnSpPr>
          <p:nvPr/>
        </p:nvCxnSpPr>
        <p:spPr>
          <a:xfrm rot="16200000" flipV="1">
            <a:off x="6186752" y="2674742"/>
            <a:ext cx="1921402" cy="1319897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877904" y="34518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8466829" y="28663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10231547" y="346119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9695810" y="301941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10653011" y="3458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Connector 79"/>
          <p:cNvCxnSpPr>
            <a:endCxn id="77" idx="0"/>
          </p:cNvCxnSpPr>
          <p:nvPr/>
        </p:nvCxnSpPr>
        <p:spPr>
          <a:xfrm flipH="1">
            <a:off x="10373647" y="2455011"/>
            <a:ext cx="21762" cy="100618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0795112" y="2174090"/>
            <a:ext cx="928" cy="128710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982088" y="24550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6212077" y="1601021"/>
            <a:ext cx="5308942" cy="4139226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rved Left Arrow 83"/>
          <p:cNvSpPr/>
          <p:nvPr/>
        </p:nvSpPr>
        <p:spPr>
          <a:xfrm rot="17946447">
            <a:off x="10917641" y="769880"/>
            <a:ext cx="566402" cy="9329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8618711" y="3166463"/>
            <a:ext cx="0" cy="68542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058091" y="3716072"/>
            <a:ext cx="28158" cy="5353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8722621">
            <a:off x="8618759" y="1999398"/>
            <a:ext cx="2044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LEAST SQUARES REGRESSION</a:t>
            </a:r>
            <a:endParaRPr lang="en-CA" sz="1200" b="1" dirty="0"/>
          </a:p>
        </p:txBody>
      </p:sp>
      <p:sp>
        <p:nvSpPr>
          <p:cNvPr id="88" name="TextBox 87"/>
          <p:cNvSpPr txBox="1"/>
          <p:nvPr/>
        </p:nvSpPr>
        <p:spPr>
          <a:xfrm rot="19291139">
            <a:off x="10051460" y="1813218"/>
            <a:ext cx="1463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RIDGE REGRESSION</a:t>
            </a:r>
            <a:endParaRPr lang="en-CA" sz="1200" b="1" dirty="0"/>
          </a:p>
        </p:txBody>
      </p:sp>
    </p:spTree>
    <p:extLst>
      <p:ext uri="{BB962C8B-B14F-4D97-AF65-F5344CB8AC3E}">
        <p14:creationId xmlns:p14="http://schemas.microsoft.com/office/powerpoint/2010/main" val="36830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RIDGE REGRESSION (L2 REGULARIZATION): </a:t>
            </a:r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MATH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-21316" y="3907562"/>
                <a:ext cx="6486397" cy="4729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b="1" u="sng" dirty="0" smtClean="0"/>
                  <a:t>Least Squares Regression: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 smtClean="0"/>
              </a:p>
              <a:p>
                <a:endParaRPr lang="en-CA" sz="2000" dirty="0"/>
              </a:p>
              <a:p>
                <a:r>
                  <a:rPr lang="en-CA" sz="2000" b="1" u="sng" dirty="0" smtClean="0"/>
                  <a:t>Ridge Regression: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CA" sz="2000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𝑠𝑙𝑜𝑝</m:t>
                      </m:r>
                      <m:sSup>
                        <m:sSupPr>
                          <m:ctrlPr>
                            <a:rPr lang="en-CA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 smtClean="0"/>
              </a:p>
              <a:p>
                <a:endParaRPr lang="en-CA" sz="2000" dirty="0"/>
              </a:p>
              <a:p>
                <a:endParaRPr lang="en-CA" sz="2000" dirty="0" smtClean="0"/>
              </a:p>
              <a:p>
                <a:endParaRPr lang="en-CA" sz="2000" dirty="0" smtClean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16" y="3907562"/>
                <a:ext cx="6486397" cy="4729126"/>
              </a:xfrm>
              <a:prstGeom prst="rect">
                <a:avLst/>
              </a:prstGeom>
              <a:blipFill rotWithShape="0">
                <a:blip r:embed="rId3"/>
                <a:stretch>
                  <a:fillRect t="-12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V="1">
            <a:off x="6686521" y="566659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687618" y="201457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72344" y="5644847"/>
            <a:ext cx="426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# YEARS EXPERIENCE</a:t>
            </a:r>
            <a:endParaRPr lang="en-CA" sz="3600" b="1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5553696" y="3380916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SALARY</a:t>
            </a:r>
            <a:endParaRPr lang="en-CA" sz="3200" b="1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972345" y="571500"/>
            <a:ext cx="4435700" cy="508422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738813" y="448657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7336981" y="496563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8211618" y="386805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8323741" y="30684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8912666" y="24829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10677384" y="30778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141647" y="263602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1098848" y="30755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Connector 52"/>
          <p:cNvCxnSpPr>
            <a:endCxn id="50" idx="0"/>
          </p:cNvCxnSpPr>
          <p:nvPr/>
        </p:nvCxnSpPr>
        <p:spPr>
          <a:xfrm flipH="1">
            <a:off x="10819484" y="2071621"/>
            <a:ext cx="21762" cy="100618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1240949" y="1790700"/>
            <a:ext cx="928" cy="128710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427925" y="20716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6657914" y="1217631"/>
            <a:ext cx="5308942" cy="4139226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rved Left Arrow 56"/>
          <p:cNvSpPr/>
          <p:nvPr/>
        </p:nvSpPr>
        <p:spPr>
          <a:xfrm rot="17946447">
            <a:off x="11363478" y="386490"/>
            <a:ext cx="566402" cy="9329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9064548" y="2783073"/>
            <a:ext cx="0" cy="68542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503928" y="3332682"/>
            <a:ext cx="28158" cy="5353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8722621">
            <a:off x="9064596" y="1616008"/>
            <a:ext cx="2044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LEAST SQUARES REGRESSION</a:t>
            </a:r>
            <a:endParaRPr lang="en-CA" sz="1200" b="1" dirty="0"/>
          </a:p>
        </p:txBody>
      </p:sp>
      <p:sp>
        <p:nvSpPr>
          <p:cNvPr id="61" name="TextBox 60"/>
          <p:cNvSpPr txBox="1"/>
          <p:nvPr/>
        </p:nvSpPr>
        <p:spPr>
          <a:xfrm rot="19291139">
            <a:off x="10497297" y="1429828"/>
            <a:ext cx="1463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RIDGE REGRESSION</a:t>
            </a:r>
            <a:endParaRPr lang="en-CA" sz="12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4425104" y="5115694"/>
            <a:ext cx="1428589" cy="67178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Curved Connector 62"/>
          <p:cNvCxnSpPr/>
          <p:nvPr/>
        </p:nvCxnSpPr>
        <p:spPr>
          <a:xfrm rot="16200000" flipV="1">
            <a:off x="4187662" y="3605772"/>
            <a:ext cx="1695866" cy="1323978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01706" y="3073977"/>
            <a:ext cx="163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PENALTY TERM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329869" y="1391770"/>
            <a:ext cx="4607921" cy="472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Slope has been reduced with ridge regression penalty and therefore the model becomes less sensitive to changes in the independent variable (#Years of experience) </a:t>
            </a:r>
          </a:p>
        </p:txBody>
      </p:sp>
    </p:spTree>
    <p:extLst>
      <p:ext uri="{BB962C8B-B14F-4D97-AF65-F5344CB8AC3E}">
        <p14:creationId xmlns:p14="http://schemas.microsoft.com/office/powerpoint/2010/main" val="8605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RIDGE REGRESSION (L2 REGULARIZATION): ALPHA EFFECT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109982" y="604998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111079" y="239796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46641" y="5543371"/>
            <a:ext cx="328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# YEARS EXPERIENCE</a:t>
            </a:r>
            <a:endParaRPr lang="en-CA" sz="2800" b="1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078100" y="3180853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SALARY</a:t>
            </a:r>
            <a:endParaRPr lang="en-CA" sz="3200" b="1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6395806" y="954890"/>
            <a:ext cx="4435700" cy="508422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79786" y="476252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6677059" y="537950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7635079" y="425144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7747202" y="34518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8336127" y="28663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100845" y="346119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9565108" y="301941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522309" y="3458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9851386" y="24550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6081375" y="1601021"/>
            <a:ext cx="5308942" cy="4139226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rved Left Arrow 73"/>
          <p:cNvSpPr/>
          <p:nvPr/>
        </p:nvSpPr>
        <p:spPr>
          <a:xfrm rot="18647945">
            <a:off x="11358259" y="573032"/>
            <a:ext cx="566402" cy="13637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 rot="18722621">
                <a:off x="8238566" y="1999398"/>
                <a:ext cx="2543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b="1" dirty="0" smtClean="0"/>
                  <a:t>LEAST SQUARES REGRESSION, </a:t>
                </a:r>
                <a14:m>
                  <m:oMath xmlns:m="http://schemas.openxmlformats.org/officeDocument/2006/math">
                    <m:r>
                      <a:rPr lang="el-G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CA" sz="1200" b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22621">
                <a:off x="8238566" y="1999398"/>
                <a:ext cx="254332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4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 rot="19291139">
                <a:off x="9909469" y="1724637"/>
                <a:ext cx="1831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b="1" dirty="0" smtClean="0"/>
                  <a:t>RIDGE REGRESSION, </a:t>
                </a:r>
                <a14:m>
                  <m:oMath xmlns:m="http://schemas.openxmlformats.org/officeDocument/2006/math">
                    <m:r>
                      <a:rPr lang="el-G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CA" sz="1200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1139">
                <a:off x="9909469" y="1724637"/>
                <a:ext cx="1831399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26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ontent Placeholder 2"/>
          <p:cNvSpPr txBox="1">
            <a:spLocks/>
          </p:cNvSpPr>
          <p:nvPr/>
        </p:nvSpPr>
        <p:spPr>
          <a:xfrm>
            <a:off x="638450" y="1480385"/>
            <a:ext cx="4193938" cy="472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As Alpha increases, the slope of the regression line is reduced and becomes more horizontal.</a:t>
            </a:r>
          </a:p>
          <a:p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As Alpha increases, the model becomes less sensitive to the variations of the independent variable (# Years of experience) </a:t>
            </a:r>
          </a:p>
          <a:p>
            <a:endParaRPr lang="en-CA" sz="2000" dirty="0" smtClean="0"/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5470837" y="2110443"/>
            <a:ext cx="6274942" cy="3349824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 rot="19927992">
                <a:off x="10083581" y="2178285"/>
                <a:ext cx="1831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b="1" dirty="0" smtClean="0"/>
                  <a:t>RIDGE REGRESSION, </a:t>
                </a:r>
                <a14:m>
                  <m:oMath xmlns:m="http://schemas.openxmlformats.org/officeDocument/2006/math">
                    <m:r>
                      <a:rPr lang="el-G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en-CA" sz="1200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7992">
                <a:off x="10083581" y="2178285"/>
                <a:ext cx="1831399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/>
          <p:cNvCxnSpPr/>
          <p:nvPr/>
        </p:nvCxnSpPr>
        <p:spPr>
          <a:xfrm flipH="1">
            <a:off x="4953000" y="2952553"/>
            <a:ext cx="7020828" cy="1975242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 rot="20668477">
                <a:off x="9995323" y="2904619"/>
                <a:ext cx="19339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b="1" dirty="0" smtClean="0"/>
                  <a:t>RIDGE REGRESSION, </a:t>
                </a:r>
                <a14:m>
                  <m:oMath xmlns:m="http://schemas.openxmlformats.org/officeDocument/2006/math">
                    <m:r>
                      <a:rPr lang="el-G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endParaRPr lang="en-CA" sz="1200" b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68477">
                <a:off x="9995323" y="2904619"/>
                <a:ext cx="1933991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53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EDEA9233-6D6E-462E-AE1B-A4C215EB6A69}"/>
              </a:ext>
            </a:extLst>
          </p:cNvPr>
          <p:cNvSpPr/>
          <p:nvPr/>
        </p:nvSpPr>
        <p:spPr>
          <a:xfrm>
            <a:off x="472210" y="568978"/>
            <a:ext cx="484655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5C1B52A-51DB-404A-8E99-A04068EE7437}"/>
              </a:ext>
            </a:extLst>
          </p:cNvPr>
          <p:cNvSpPr/>
          <p:nvPr/>
        </p:nvSpPr>
        <p:spPr>
          <a:xfrm>
            <a:off x="464590" y="2351366"/>
            <a:ext cx="5918103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LASSO </a:t>
            </a:r>
          </a:p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REGRESSION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LASSO REGRESSION: MATH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507384" y="5566309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508481" y="1914291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93207" y="5544564"/>
            <a:ext cx="426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# YEARS EXPERIENCE</a:t>
            </a:r>
            <a:endParaRPr lang="en-CA" sz="36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74559" y="3718783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SALARY</a:t>
            </a:r>
            <a:endParaRPr lang="en-CA" sz="3200" b="1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793208" y="471217"/>
            <a:ext cx="4435700" cy="508422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577188" y="427885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7074461" y="489583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8032481" y="376776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8144604" y="29681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8733529" y="23826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498247" y="29775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962510" y="25357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919711" y="297527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Connector 49"/>
          <p:cNvCxnSpPr>
            <a:endCxn id="47" idx="0"/>
          </p:cNvCxnSpPr>
          <p:nvPr/>
        </p:nvCxnSpPr>
        <p:spPr>
          <a:xfrm flipH="1">
            <a:off x="10640347" y="1971338"/>
            <a:ext cx="21762" cy="100618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061812" y="1690417"/>
            <a:ext cx="928" cy="128710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0248788" y="197133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6478777" y="1117348"/>
            <a:ext cx="5308942" cy="4139226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rved Left Arrow 53"/>
          <p:cNvSpPr/>
          <p:nvPr/>
        </p:nvSpPr>
        <p:spPr>
          <a:xfrm rot="17946447">
            <a:off x="11184341" y="286207"/>
            <a:ext cx="566402" cy="9329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8885411" y="2682790"/>
            <a:ext cx="0" cy="68542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324791" y="3232399"/>
            <a:ext cx="28158" cy="5353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8722621">
            <a:off x="8885459" y="1515725"/>
            <a:ext cx="2044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LEAST SQUARES REGRESSION</a:t>
            </a:r>
            <a:endParaRPr lang="en-CA" sz="1200" b="1" dirty="0"/>
          </a:p>
        </p:txBody>
      </p:sp>
      <p:sp>
        <p:nvSpPr>
          <p:cNvPr id="58" name="TextBox 57"/>
          <p:cNvSpPr txBox="1"/>
          <p:nvPr/>
        </p:nvSpPr>
        <p:spPr>
          <a:xfrm rot="19291139">
            <a:off x="10331786" y="1329545"/>
            <a:ext cx="14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LASSO REGRESSION</a:t>
            </a:r>
            <a:endParaRPr lang="en-CA" sz="1200" b="1" dirty="0"/>
          </a:p>
        </p:txBody>
      </p:sp>
      <p:sp>
        <p:nvSpPr>
          <p:cNvPr id="59" name="Rounded Rectangle 58"/>
          <p:cNvSpPr/>
          <p:nvPr/>
        </p:nvSpPr>
        <p:spPr>
          <a:xfrm>
            <a:off x="4509698" y="5095774"/>
            <a:ext cx="1428589" cy="67178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Curved Connector 59"/>
          <p:cNvCxnSpPr/>
          <p:nvPr/>
        </p:nvCxnSpPr>
        <p:spPr>
          <a:xfrm rot="16200000" flipV="1">
            <a:off x="4338400" y="3661786"/>
            <a:ext cx="1595327" cy="1252729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53897" y="3194156"/>
            <a:ext cx="163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PENALTY TERM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571996" y="1480385"/>
            <a:ext cx="5395794" cy="472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Lasso Regression is similar to Ridge regression</a:t>
            </a:r>
          </a:p>
          <a:p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It works by introducing a bias term but instead of squaring the slope, the absolute value of the slope is added as a penalty term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81667" y="3867149"/>
                <a:ext cx="6486397" cy="18864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b="1" u="sng" dirty="0" smtClean="0"/>
                  <a:t>Least Squares Regression: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 smtClean="0"/>
              </a:p>
              <a:p>
                <a:endParaRPr lang="en-CA" sz="2000" dirty="0"/>
              </a:p>
              <a:p>
                <a:r>
                  <a:rPr lang="en-CA" sz="2000" b="1" u="sng" dirty="0" smtClean="0"/>
                  <a:t>Lasso Regression: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CA" sz="200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∗|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𝑠𝑙𝑜𝑝𝑒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CA" sz="2000" dirty="0" smtClean="0"/>
              </a:p>
              <a:p>
                <a:endParaRPr lang="en-CA" sz="2000" dirty="0"/>
              </a:p>
              <a:p>
                <a:endParaRPr lang="en-CA" sz="2000" dirty="0" smtClean="0"/>
              </a:p>
              <a:p>
                <a:endParaRPr lang="en-CA" sz="2000" dirty="0" smtClean="0"/>
              </a:p>
            </p:txBody>
          </p:sp>
        </mc:Choice>
        <mc:Fallback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7" y="3867149"/>
                <a:ext cx="6486397" cy="1886437"/>
              </a:xfrm>
              <a:prstGeom prst="rect">
                <a:avLst/>
              </a:prstGeom>
              <a:blipFill rotWithShape="0">
                <a:blip r:embed="rId3"/>
                <a:stretch>
                  <a:fillRect t="-32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4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RIDGE REGRESSION (L2 REGULARIZATION): ALPHA EFFECT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638450" y="1480385"/>
            <a:ext cx="4193938" cy="472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effect of Alpha on Lasso regression is similar to its effect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on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ridge regression</a:t>
            </a:r>
          </a:p>
          <a:p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As Alpha increases, the slope of the regression line is reduced and becomes more horizontal.</a:t>
            </a:r>
          </a:p>
          <a:p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As Alpha increases, the model becomes less sensitive to the variations of the independent variable (# Years of experience) </a:t>
            </a:r>
          </a:p>
          <a:p>
            <a:endParaRPr lang="en-CA" sz="2000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109982" y="604998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111079" y="239796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21713" y="5436362"/>
            <a:ext cx="426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# YEARS EXPERIENCE</a:t>
            </a:r>
            <a:endParaRPr lang="en-CA" sz="3600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977157" y="3764306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SALARY</a:t>
            </a:r>
            <a:endParaRPr lang="en-CA" sz="3200" b="1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395806" y="954890"/>
            <a:ext cx="4435700" cy="508422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79786" y="476252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6677059" y="537950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7635079" y="425144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747202" y="34518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8336127" y="28663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10100845" y="346119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9565108" y="301941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10522309" y="3458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9851386" y="24550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6081375" y="1601021"/>
            <a:ext cx="5308942" cy="4139226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rved Left Arrow 50"/>
          <p:cNvSpPr/>
          <p:nvPr/>
        </p:nvSpPr>
        <p:spPr>
          <a:xfrm rot="18647945">
            <a:off x="11358259" y="573032"/>
            <a:ext cx="566402" cy="13637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 rot="18722621">
                <a:off x="8238566" y="1999398"/>
                <a:ext cx="2543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b="1" dirty="0" smtClean="0"/>
                  <a:t>LEAST SQUARES REGRESSION, </a:t>
                </a:r>
                <a14:m>
                  <m:oMath xmlns:m="http://schemas.openxmlformats.org/officeDocument/2006/math">
                    <m:r>
                      <a:rPr lang="el-G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l-G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CA" sz="1200" b="1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22621">
                <a:off x="8238566" y="1999398"/>
                <a:ext cx="254332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4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 rot="19291139">
                <a:off x="9905462" y="1724637"/>
                <a:ext cx="18394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b="1" dirty="0" smtClean="0"/>
                  <a:t>LASSO REGRESSION, </a:t>
                </a:r>
                <a14:m>
                  <m:oMath xmlns:m="http://schemas.openxmlformats.org/officeDocument/2006/math">
                    <m:r>
                      <a:rPr lang="el-G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CA" sz="1200" b="1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1139">
                <a:off x="9905462" y="1724637"/>
                <a:ext cx="1839414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 flipH="1">
            <a:off x="5470837" y="2110443"/>
            <a:ext cx="6274942" cy="3349824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 rot="19927992">
                <a:off x="10079574" y="2178285"/>
                <a:ext cx="18394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b="1" dirty="0" smtClean="0"/>
                  <a:t>LASSO REGRESSION, </a:t>
                </a:r>
                <a14:m>
                  <m:oMath xmlns:m="http://schemas.openxmlformats.org/officeDocument/2006/math">
                    <m:r>
                      <a:rPr lang="el-G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en-CA" sz="1200" b="1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7992">
                <a:off x="10079574" y="2178285"/>
                <a:ext cx="1839414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 flipH="1">
            <a:off x="4953000" y="2952553"/>
            <a:ext cx="7020828" cy="1975242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 rot="20668477">
                <a:off x="9991316" y="2904619"/>
                <a:ext cx="19420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b="1" dirty="0" smtClean="0"/>
                  <a:t>LASSO REGRESSION, </a:t>
                </a:r>
                <a14:m>
                  <m:oMath xmlns:m="http://schemas.openxmlformats.org/officeDocument/2006/math">
                    <m:r>
                      <a:rPr lang="el-G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endParaRPr lang="en-CA" sz="1200" b="1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68477">
                <a:off x="9991316" y="2904619"/>
                <a:ext cx="1942006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53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5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LASSO REGRESSION: MATH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/>
              <p:cNvSpPr txBox="1">
                <a:spLocks/>
              </p:cNvSpPr>
              <p:nvPr/>
            </p:nvSpPr>
            <p:spPr>
              <a:xfrm>
                <a:off x="3020594" y="3699970"/>
                <a:ext cx="6486397" cy="4729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b="1" u="sng" dirty="0" smtClean="0"/>
                  <a:t>Least Squares Regression: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 smtClean="0"/>
              </a:p>
              <a:p>
                <a:r>
                  <a:rPr lang="en-CA" sz="2000" b="1" u="sng" dirty="0"/>
                  <a:t>Ridge Regression: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dirty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CA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 dirty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CA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CA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CA" sz="20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lang="en-CA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𝑠𝑙𝑜𝑝</m:t>
                      </m:r>
                      <m:sSup>
                        <m:sSupPr>
                          <m:ctrlPr>
                            <a:rPr lang="en-CA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  <a:p>
                <a:r>
                  <a:rPr lang="en-CA" sz="2000" b="1" u="sng" dirty="0" smtClean="0"/>
                  <a:t>Lasso Regression: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CA" sz="200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∗|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𝑠𝑙𝑜𝑝𝑒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CA" sz="2000" dirty="0" smtClean="0"/>
              </a:p>
              <a:p>
                <a:endParaRPr lang="en-CA" sz="2000" dirty="0"/>
              </a:p>
              <a:p>
                <a:endParaRPr lang="en-CA" sz="2000" dirty="0" smtClean="0"/>
              </a:p>
              <a:p>
                <a:endParaRPr lang="en-CA" sz="2000" dirty="0" smtClean="0"/>
              </a:p>
            </p:txBody>
          </p:sp>
        </mc:Choice>
        <mc:Fallback>
          <p:sp>
            <p:nvSpPr>
              <p:cNvPr id="3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594" y="3699970"/>
                <a:ext cx="6486397" cy="4729126"/>
              </a:xfrm>
              <a:prstGeom prst="rect">
                <a:avLst/>
              </a:prstGeom>
              <a:blipFill rotWithShape="0">
                <a:blip r:embed="rId3"/>
                <a:stretch>
                  <a:fillRect t="-14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ontent Placeholder 2"/>
          <p:cNvSpPr txBox="1">
            <a:spLocks/>
          </p:cNvSpPr>
          <p:nvPr/>
        </p:nvSpPr>
        <p:spPr>
          <a:xfrm>
            <a:off x="1051737" y="1335407"/>
            <a:ext cx="8955863" cy="472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Lasso regression helps reduce overfitting and it is particularly useful for feature selection </a:t>
            </a:r>
          </a:p>
          <a:p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Lasso regression can be useful if we have several independent variables that are useless</a:t>
            </a:r>
          </a:p>
          <a:p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Ridge regression can reduce the slope close to zero (but not exactly zero) but Lasso regression can reduce the slope to be exactly equal to zero. </a:t>
            </a:r>
          </a:p>
          <a:p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29607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75286" y="302678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BIAS AND VARIANCE: INTUITION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297157" y="1361377"/>
            <a:ext cx="52015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Let’s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assume that we want to get the relationship between the employee salary and number of years of experience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Fresh graduates tend to have low salaries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As years of experience increase, the salaries tend to increase as well.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As number of years go beyond a certain limit, salaries tend to plateau and they do not increase anymore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094903" y="524749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096000" y="159547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312284" y="30419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7933512" y="24827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6533337" y="46805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429649" y="446434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8690016" y="214864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6628118" y="4078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8652530" y="27562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/>
          <p:cNvSpPr txBox="1"/>
          <p:nvPr/>
        </p:nvSpPr>
        <p:spPr>
          <a:xfrm>
            <a:off x="6265760" y="5342607"/>
            <a:ext cx="47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# YEARS OF EXPERIENCE</a:t>
            </a:r>
            <a:endParaRPr lang="en-CA" sz="3600" b="1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4962078" y="2961816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SALARY</a:t>
            </a:r>
            <a:endParaRPr lang="en-CA" sz="3200" b="1" dirty="0"/>
          </a:p>
        </p:txBody>
      </p:sp>
      <p:sp>
        <p:nvSpPr>
          <p:cNvPr id="54" name="Oval 53"/>
          <p:cNvSpPr/>
          <p:nvPr/>
        </p:nvSpPr>
        <p:spPr>
          <a:xfrm>
            <a:off x="8208512" y="30563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7606525" y="35188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352615" y="17637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0888478" y="222018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9878897" y="238299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296400" y="2482772"/>
            <a:ext cx="0" cy="276472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56149" y="2502038"/>
            <a:ext cx="3184950" cy="1826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7060831" y="201880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2" name="Curved Connector 61"/>
          <p:cNvCxnSpPr/>
          <p:nvPr/>
        </p:nvCxnSpPr>
        <p:spPr>
          <a:xfrm rot="10800000">
            <a:off x="8823134" y="1835840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41851" y="1352608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9656884" y="17637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1228703" y="16272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11394940" y="22329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90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75286" y="302678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BIAS AND VARIANCE: TRAINING VS. TESTING DATASETS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883655" y="509509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884752" y="144307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101036" y="288956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7722264" y="23303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6322089" y="45281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218401" y="431194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478768" y="199624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6416870" y="392560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441282" y="26038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/>
          <p:cNvSpPr txBox="1"/>
          <p:nvPr/>
        </p:nvSpPr>
        <p:spPr>
          <a:xfrm>
            <a:off x="6054512" y="5190207"/>
            <a:ext cx="47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# YEARS OF EXPERIENCE</a:t>
            </a:r>
            <a:endParaRPr lang="en-CA" sz="3600" b="1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4750830" y="2809416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SALARY</a:t>
            </a:r>
            <a:endParaRPr lang="en-CA" sz="3200" b="1" dirty="0"/>
          </a:p>
        </p:txBody>
      </p:sp>
      <p:sp>
        <p:nvSpPr>
          <p:cNvPr id="43" name="Oval 42"/>
          <p:cNvSpPr/>
          <p:nvPr/>
        </p:nvSpPr>
        <p:spPr>
          <a:xfrm>
            <a:off x="7997264" y="290393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395277" y="336645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141367" y="161133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0677230" y="20677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9667649" y="223059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reeform 68"/>
          <p:cNvSpPr/>
          <p:nvPr/>
        </p:nvSpPr>
        <p:spPr>
          <a:xfrm>
            <a:off x="6849583" y="186640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0" name="Curved Connector 69"/>
          <p:cNvCxnSpPr>
            <a:stCxn id="38" idx="2"/>
          </p:cNvCxnSpPr>
          <p:nvPr/>
        </p:nvCxnSpPr>
        <p:spPr>
          <a:xfrm rot="10800000" flipV="1">
            <a:off x="4684504" y="4075666"/>
            <a:ext cx="1732366" cy="125859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445636" y="161133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1017455" y="14748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1183692" y="208053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TextBox 73"/>
          <p:cNvSpPr txBox="1"/>
          <p:nvPr/>
        </p:nvSpPr>
        <p:spPr>
          <a:xfrm>
            <a:off x="2580256" y="5127803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TRAINING DATASET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75" name="Curved Connector 74"/>
          <p:cNvCxnSpPr>
            <a:stCxn id="39" idx="6"/>
          </p:cNvCxnSpPr>
          <p:nvPr/>
        </p:nvCxnSpPr>
        <p:spPr>
          <a:xfrm>
            <a:off x="8725481" y="2753876"/>
            <a:ext cx="1574565" cy="1622789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302392" y="4328647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TESTING DATASET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77" name="Curved Connector 76"/>
          <p:cNvCxnSpPr>
            <a:endCxn id="74" idx="3"/>
          </p:cNvCxnSpPr>
          <p:nvPr/>
        </p:nvCxnSpPr>
        <p:spPr>
          <a:xfrm rot="10800000" flipV="1">
            <a:off x="4826604" y="4535237"/>
            <a:ext cx="2461158" cy="777232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71" idx="4"/>
          </p:cNvCxnSpPr>
          <p:nvPr/>
        </p:nvCxnSpPr>
        <p:spPr>
          <a:xfrm rot="16200000" flipH="1">
            <a:off x="8845727" y="2653464"/>
            <a:ext cx="2400484" cy="91646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9843" y="1364828"/>
            <a:ext cx="46286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Dataset is divided to training and testing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Testing datasets have never been seen by the model before</a:t>
            </a:r>
          </a:p>
        </p:txBody>
      </p:sp>
    </p:spTree>
    <p:extLst>
      <p:ext uri="{BB962C8B-B14F-4D97-AF65-F5344CB8AC3E}">
        <p14:creationId xmlns:p14="http://schemas.microsoft.com/office/powerpoint/2010/main" val="89970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335586" y="62427"/>
            <a:ext cx="11856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BIAS AND VARIANCE: MODEL #1– LINEAR REGRESSION (SIMPLE)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904403" y="523479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905500" y="158277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121784" y="302926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7239149" y="445164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8499516" y="213594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6437618" y="406530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/>
          <p:cNvSpPr txBox="1"/>
          <p:nvPr/>
        </p:nvSpPr>
        <p:spPr>
          <a:xfrm>
            <a:off x="5947654" y="5203093"/>
            <a:ext cx="47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# YEARS OF EXPERIENCE</a:t>
            </a:r>
            <a:endParaRPr lang="en-CA" sz="3600" b="1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4915224" y="2853743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SALARY</a:t>
            </a:r>
            <a:endParaRPr lang="en-CA" sz="3200" b="1" dirty="0"/>
          </a:p>
        </p:txBody>
      </p:sp>
      <p:sp>
        <p:nvSpPr>
          <p:cNvPr id="51" name="Oval 50"/>
          <p:cNvSpPr/>
          <p:nvPr/>
        </p:nvSpPr>
        <p:spPr>
          <a:xfrm>
            <a:off x="8018012" y="304363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0162115" y="175103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9688397" y="237029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Freeform 53"/>
          <p:cNvSpPr/>
          <p:nvPr/>
        </p:nvSpPr>
        <p:spPr>
          <a:xfrm>
            <a:off x="6870331" y="200610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Curved Connector 54"/>
          <p:cNvCxnSpPr>
            <a:stCxn id="48" idx="2"/>
          </p:cNvCxnSpPr>
          <p:nvPr/>
        </p:nvCxnSpPr>
        <p:spPr>
          <a:xfrm rot="10800000" flipV="1">
            <a:off x="4705252" y="4215366"/>
            <a:ext cx="1732366" cy="125859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204440" y="222023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>
            <a:off x="2601004" y="5267503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TRAINING DATASET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37929" y="1268904"/>
            <a:ext cx="6573739" cy="3281326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0800000">
            <a:off x="8632634" y="1823140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51351" y="1339908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>
          <a:xfrm>
            <a:off x="8553664" y="2946607"/>
            <a:ext cx="1418932" cy="1182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754458" y="4251503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LINEAR REGRESSION MODEL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10800000" flipV="1">
            <a:off x="4992721" y="4639709"/>
            <a:ext cx="2320605" cy="847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5909" y="1380131"/>
            <a:ext cx="54579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Linear Regression model uses a straight line to fit the training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Linear regression model lacks flexibility so it cannot properly fit the data (as the true perfect model does!)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linear model has a large “bias” which indicates that the model is unable to accurately capture the true relationship between salary and # years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23646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60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335586" y="62427"/>
            <a:ext cx="11856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BIAS AND VARIANCE: MODEL #2 – HIGH ORDER POLYNOMIAL REGRESSION (COMPLEX)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031403" y="5034973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032500" y="1382955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248784" y="282945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7366149" y="425182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8626516" y="193612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6564618" y="386548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6202260" y="5130088"/>
            <a:ext cx="47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# YEARS OF EXPERIENCE</a:t>
            </a:r>
            <a:endParaRPr lang="en-CA" sz="36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4898578" y="2749297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SALARY</a:t>
            </a:r>
            <a:endParaRPr lang="en-CA" sz="3200" b="1" dirty="0"/>
          </a:p>
        </p:txBody>
      </p:sp>
      <p:sp>
        <p:nvSpPr>
          <p:cNvPr id="36" name="Oval 35"/>
          <p:cNvSpPr/>
          <p:nvPr/>
        </p:nvSpPr>
        <p:spPr>
          <a:xfrm>
            <a:off x="8145012" y="2843816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10289115" y="155121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9815397" y="217047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reeform 38"/>
          <p:cNvSpPr/>
          <p:nvPr/>
        </p:nvSpPr>
        <p:spPr>
          <a:xfrm>
            <a:off x="6997331" y="1806288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Curved Connector 40"/>
          <p:cNvCxnSpPr>
            <a:stCxn id="31" idx="2"/>
          </p:cNvCxnSpPr>
          <p:nvPr/>
        </p:nvCxnSpPr>
        <p:spPr>
          <a:xfrm rot="10800000" flipV="1">
            <a:off x="4832252" y="4015547"/>
            <a:ext cx="1732366" cy="125859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1331440" y="202041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/>
          <p:cNvSpPr txBox="1"/>
          <p:nvPr/>
        </p:nvSpPr>
        <p:spPr>
          <a:xfrm>
            <a:off x="2728004" y="5067684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TRAINING DATASET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10800000">
            <a:off x="8759634" y="1623321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78351" y="1140089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64" name="Curved Connector 63"/>
          <p:cNvCxnSpPr/>
          <p:nvPr/>
        </p:nvCxnSpPr>
        <p:spPr>
          <a:xfrm>
            <a:off x="7478351" y="3865489"/>
            <a:ext cx="1403107" cy="686450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81458" y="4051684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HIGH ORDER POLYNOMIAL MODEL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6566417" y="1681152"/>
            <a:ext cx="4990583" cy="2897404"/>
          </a:xfrm>
          <a:custGeom>
            <a:avLst/>
            <a:gdLst>
              <a:gd name="connsiteX0" fmla="*/ 9008 w 4990583"/>
              <a:gd name="connsiteY0" fmla="*/ 2897404 h 2897404"/>
              <a:gd name="connsiteX1" fmla="*/ 132833 w 4990583"/>
              <a:gd name="connsiteY1" fmla="*/ 2325904 h 2897404"/>
              <a:gd name="connsiteX2" fmla="*/ 932933 w 4990583"/>
              <a:gd name="connsiteY2" fmla="*/ 2754529 h 2897404"/>
              <a:gd name="connsiteX3" fmla="*/ 809108 w 4990583"/>
              <a:gd name="connsiteY3" fmla="*/ 1287679 h 2897404"/>
              <a:gd name="connsiteX4" fmla="*/ 1752083 w 4990583"/>
              <a:gd name="connsiteY4" fmla="*/ 1306729 h 2897404"/>
              <a:gd name="connsiteX5" fmla="*/ 2199758 w 4990583"/>
              <a:gd name="connsiteY5" fmla="*/ 392329 h 2897404"/>
              <a:gd name="connsiteX6" fmla="*/ 3390383 w 4990583"/>
              <a:gd name="connsiteY6" fmla="*/ 649504 h 2897404"/>
              <a:gd name="connsiteX7" fmla="*/ 3895208 w 4990583"/>
              <a:gd name="connsiteY7" fmla="*/ 1804 h 2897404"/>
              <a:gd name="connsiteX8" fmla="*/ 4990583 w 4990583"/>
              <a:gd name="connsiteY8" fmla="*/ 478054 h 289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0583" h="2897404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7" name="Curved Connector 66"/>
          <p:cNvCxnSpPr>
            <a:stCxn id="29" idx="4"/>
          </p:cNvCxnSpPr>
          <p:nvPr/>
        </p:nvCxnSpPr>
        <p:spPr>
          <a:xfrm rot="5400000">
            <a:off x="5895648" y="3723950"/>
            <a:ext cx="784613" cy="2440591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822" y="1794119"/>
            <a:ext cx="4363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High order polynomial model is able to have a very small bias and can perfectly fit the training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High-order polynomial model is very flexible </a:t>
            </a:r>
          </a:p>
        </p:txBody>
      </p:sp>
    </p:spTree>
    <p:extLst>
      <p:ext uri="{BB962C8B-B14F-4D97-AF65-F5344CB8AC3E}">
        <p14:creationId xmlns:p14="http://schemas.microsoft.com/office/powerpoint/2010/main" val="115946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/>
      <p:bldP spid="45" grpId="0"/>
      <p:bldP spid="65" grpId="0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335586" y="62427"/>
            <a:ext cx="11856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BIAS AND VARIANCE: MODEL #1 Vs. MODEL #2 DURING TRAINING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54289" y="5123278"/>
            <a:ext cx="4795616" cy="327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355386" y="1471260"/>
            <a:ext cx="18138" cy="370695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571670" y="291775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7689035" y="4340126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8949402" y="202443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6887504" y="395379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/>
          <p:cNvSpPr txBox="1"/>
          <p:nvPr/>
        </p:nvSpPr>
        <p:spPr>
          <a:xfrm>
            <a:off x="7467004" y="5150793"/>
            <a:ext cx="274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# YEARS OF EXPERIENCE</a:t>
            </a:r>
            <a:endParaRPr lang="en-CA" sz="2000" b="1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5630632" y="3093692"/>
            <a:ext cx="99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SALARY</a:t>
            </a:r>
            <a:endParaRPr lang="en-CA" sz="2000" b="1" dirty="0"/>
          </a:p>
        </p:txBody>
      </p:sp>
      <p:sp>
        <p:nvSpPr>
          <p:cNvPr id="51" name="Oval 50"/>
          <p:cNvSpPr/>
          <p:nvPr/>
        </p:nvSpPr>
        <p:spPr>
          <a:xfrm>
            <a:off x="8467898" y="293212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0612001" y="163952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138283" y="225878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Freeform 53"/>
          <p:cNvSpPr/>
          <p:nvPr/>
        </p:nvSpPr>
        <p:spPr>
          <a:xfrm>
            <a:off x="7320217" y="1894593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1654326" y="210872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6" name="Curved Connector 55"/>
          <p:cNvCxnSpPr/>
          <p:nvPr/>
        </p:nvCxnSpPr>
        <p:spPr>
          <a:xfrm rot="10800000">
            <a:off x="8738126" y="1583994"/>
            <a:ext cx="1234263" cy="661772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31836" y="1179223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58" name="Curved Connector 57"/>
          <p:cNvCxnSpPr/>
          <p:nvPr/>
        </p:nvCxnSpPr>
        <p:spPr>
          <a:xfrm>
            <a:off x="7801237" y="3953794"/>
            <a:ext cx="1403107" cy="686450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204344" y="4139989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HIGH ORDER POLYNOMIAL MODEL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889303" y="1769457"/>
            <a:ext cx="4990583" cy="2897404"/>
          </a:xfrm>
          <a:custGeom>
            <a:avLst/>
            <a:gdLst>
              <a:gd name="connsiteX0" fmla="*/ 9008 w 4990583"/>
              <a:gd name="connsiteY0" fmla="*/ 2897404 h 2897404"/>
              <a:gd name="connsiteX1" fmla="*/ 132833 w 4990583"/>
              <a:gd name="connsiteY1" fmla="*/ 2325904 h 2897404"/>
              <a:gd name="connsiteX2" fmla="*/ 932933 w 4990583"/>
              <a:gd name="connsiteY2" fmla="*/ 2754529 h 2897404"/>
              <a:gd name="connsiteX3" fmla="*/ 809108 w 4990583"/>
              <a:gd name="connsiteY3" fmla="*/ 1287679 h 2897404"/>
              <a:gd name="connsiteX4" fmla="*/ 1752083 w 4990583"/>
              <a:gd name="connsiteY4" fmla="*/ 1306729 h 2897404"/>
              <a:gd name="connsiteX5" fmla="*/ 2199758 w 4990583"/>
              <a:gd name="connsiteY5" fmla="*/ 392329 h 2897404"/>
              <a:gd name="connsiteX6" fmla="*/ 3390383 w 4990583"/>
              <a:gd name="connsiteY6" fmla="*/ 649504 h 2897404"/>
              <a:gd name="connsiteX7" fmla="*/ 3895208 w 4990583"/>
              <a:gd name="connsiteY7" fmla="*/ 1804 h 2897404"/>
              <a:gd name="connsiteX8" fmla="*/ 4990583 w 4990583"/>
              <a:gd name="connsiteY8" fmla="*/ 478054 h 289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0583" h="2897404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902060" y="5118082"/>
            <a:ext cx="4795616" cy="327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903157" y="1466064"/>
            <a:ext cx="18138" cy="370695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119441" y="291255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2236806" y="433493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3497173" y="201923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TextBox 69"/>
          <p:cNvSpPr txBox="1"/>
          <p:nvPr/>
        </p:nvSpPr>
        <p:spPr>
          <a:xfrm>
            <a:off x="1861269" y="5205175"/>
            <a:ext cx="274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# YEARS OF EXPERIENCE</a:t>
            </a:r>
            <a:endParaRPr lang="en-CA" sz="2000" b="1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156580" y="3026987"/>
            <a:ext cx="99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SALARY</a:t>
            </a:r>
            <a:endParaRPr lang="en-CA" sz="2000" b="1" dirty="0"/>
          </a:p>
        </p:txBody>
      </p:sp>
      <p:sp>
        <p:nvSpPr>
          <p:cNvPr id="72" name="Oval 71"/>
          <p:cNvSpPr/>
          <p:nvPr/>
        </p:nvSpPr>
        <p:spPr>
          <a:xfrm>
            <a:off x="3015669" y="292692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5159772" y="163432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4686054" y="225358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reeform 74"/>
          <p:cNvSpPr/>
          <p:nvPr/>
        </p:nvSpPr>
        <p:spPr>
          <a:xfrm>
            <a:off x="1867988" y="188939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335586" y="1750465"/>
            <a:ext cx="5362090" cy="2683056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0800000">
            <a:off x="3630291" y="1706430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49008" y="1223198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79" name="Curved Connector 78"/>
          <p:cNvCxnSpPr/>
          <p:nvPr/>
        </p:nvCxnSpPr>
        <p:spPr>
          <a:xfrm>
            <a:off x="3551321" y="2829897"/>
            <a:ext cx="1418932" cy="1182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752115" y="4134793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LINEAR REGRESSION MODEL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81" name="Straight Connector 80"/>
          <p:cNvCxnSpPr>
            <a:stCxn id="63" idx="4"/>
          </p:cNvCxnSpPr>
          <p:nvPr/>
        </p:nvCxnSpPr>
        <p:spPr>
          <a:xfrm flipH="1">
            <a:off x="2261127" y="3212677"/>
            <a:ext cx="414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5" idx="1"/>
          </p:cNvCxnSpPr>
          <p:nvPr/>
        </p:nvCxnSpPr>
        <p:spPr>
          <a:xfrm flipH="1">
            <a:off x="2377186" y="3566056"/>
            <a:ext cx="27120" cy="7889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9" idx="4"/>
          </p:cNvCxnSpPr>
          <p:nvPr/>
        </p:nvCxnSpPr>
        <p:spPr>
          <a:xfrm>
            <a:off x="3639273" y="2319355"/>
            <a:ext cx="0" cy="4481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143973" y="2904699"/>
            <a:ext cx="901" cy="15490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601232" y="3783319"/>
            <a:ext cx="416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435275" y="394859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827142" y="2158467"/>
            <a:ext cx="416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73" idx="4"/>
          </p:cNvCxnSpPr>
          <p:nvPr/>
        </p:nvCxnSpPr>
        <p:spPr>
          <a:xfrm>
            <a:off x="5301872" y="1722778"/>
            <a:ext cx="0" cy="21166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53911" y="5545131"/>
            <a:ext cx="340937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SUM OF SQUARES (LARGE)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61232" y="5548683"/>
            <a:ext cx="313432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SUM OF SQUARES (SMALL ~0)</a:t>
            </a:r>
            <a:endParaRPr lang="en-CA" b="1" dirty="0">
              <a:solidFill>
                <a:srgbClr val="00B050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5560" y="5250051"/>
            <a:ext cx="803737" cy="75664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9513" y="5321246"/>
            <a:ext cx="784893" cy="81710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2197160" y="5943022"/>
            <a:ext cx="7862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 smtClean="0"/>
              <a:t>THIS IS NOT THE WHOLE STORY!!</a:t>
            </a:r>
            <a:endParaRPr lang="en-CA" sz="4400" b="1" dirty="0"/>
          </a:p>
        </p:txBody>
      </p:sp>
    </p:spTree>
    <p:extLst>
      <p:ext uri="{BB962C8B-B14F-4D97-AF65-F5344CB8AC3E}">
        <p14:creationId xmlns:p14="http://schemas.microsoft.com/office/powerpoint/2010/main" val="201970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335586" y="62427"/>
            <a:ext cx="11856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BIAS AND VARIANCE: MODEL #1 Vs. MODEL #2 DURING TESTING 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531564" y="5266484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532661" y="1614466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44279" y="5293999"/>
            <a:ext cx="274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# YEARS OF EXPERIENCE</a:t>
            </a:r>
            <a:endParaRPr lang="en-CA" sz="2000" b="1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5807907" y="3236898"/>
            <a:ext cx="995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SALARY</a:t>
            </a:r>
            <a:endParaRPr lang="en-CA" sz="2000" b="1" dirty="0"/>
          </a:p>
        </p:txBody>
      </p:sp>
      <p:sp>
        <p:nvSpPr>
          <p:cNvPr id="94" name="Freeform 93"/>
          <p:cNvSpPr/>
          <p:nvPr/>
        </p:nvSpPr>
        <p:spPr>
          <a:xfrm>
            <a:off x="7497492" y="2037799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Curved Connector 94"/>
          <p:cNvCxnSpPr/>
          <p:nvPr/>
        </p:nvCxnSpPr>
        <p:spPr>
          <a:xfrm rot="10800000">
            <a:off x="9259795" y="1854832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8512" y="1371600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97" name="Curved Connector 96"/>
          <p:cNvCxnSpPr/>
          <p:nvPr/>
        </p:nvCxnSpPr>
        <p:spPr>
          <a:xfrm>
            <a:off x="7978512" y="4097000"/>
            <a:ext cx="1403107" cy="686450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381619" y="4283195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HIGH ORDER POLYNOMIAL MODEL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7066578" y="1912663"/>
            <a:ext cx="4990583" cy="2897404"/>
          </a:xfrm>
          <a:custGeom>
            <a:avLst/>
            <a:gdLst>
              <a:gd name="connsiteX0" fmla="*/ 9008 w 4990583"/>
              <a:gd name="connsiteY0" fmla="*/ 2897404 h 2897404"/>
              <a:gd name="connsiteX1" fmla="*/ 132833 w 4990583"/>
              <a:gd name="connsiteY1" fmla="*/ 2325904 h 2897404"/>
              <a:gd name="connsiteX2" fmla="*/ 932933 w 4990583"/>
              <a:gd name="connsiteY2" fmla="*/ 2754529 h 2897404"/>
              <a:gd name="connsiteX3" fmla="*/ 809108 w 4990583"/>
              <a:gd name="connsiteY3" fmla="*/ 1287679 h 2897404"/>
              <a:gd name="connsiteX4" fmla="*/ 1752083 w 4990583"/>
              <a:gd name="connsiteY4" fmla="*/ 1306729 h 2897404"/>
              <a:gd name="connsiteX5" fmla="*/ 2199758 w 4990583"/>
              <a:gd name="connsiteY5" fmla="*/ 392329 h 2897404"/>
              <a:gd name="connsiteX6" fmla="*/ 3390383 w 4990583"/>
              <a:gd name="connsiteY6" fmla="*/ 649504 h 2897404"/>
              <a:gd name="connsiteX7" fmla="*/ 3895208 w 4990583"/>
              <a:gd name="connsiteY7" fmla="*/ 1804 h 2897404"/>
              <a:gd name="connsiteX8" fmla="*/ 4990583 w 4990583"/>
              <a:gd name="connsiteY8" fmla="*/ 478054 h 289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0583" h="2897404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1079335" y="5261288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1080432" y="1609270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1917612" y="320280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3214109" y="39405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3407577" y="234411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TextBox 104"/>
          <p:cNvSpPr txBox="1"/>
          <p:nvPr/>
        </p:nvSpPr>
        <p:spPr>
          <a:xfrm>
            <a:off x="2038544" y="5348381"/>
            <a:ext cx="274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# YEARS OF EXPERIENCE</a:t>
            </a:r>
            <a:endParaRPr lang="en-CA" sz="2000" b="1" dirty="0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33855" y="3170193"/>
            <a:ext cx="995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SALARY</a:t>
            </a:r>
            <a:endParaRPr lang="en-CA" sz="2000" b="1" dirty="0"/>
          </a:p>
        </p:txBody>
      </p:sp>
      <p:sp>
        <p:nvSpPr>
          <p:cNvPr id="107" name="Oval 106"/>
          <p:cNvSpPr/>
          <p:nvPr/>
        </p:nvSpPr>
        <p:spPr>
          <a:xfrm>
            <a:off x="5046030" y="16232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4862317" y="257217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reeform 108"/>
          <p:cNvSpPr/>
          <p:nvPr/>
        </p:nvSpPr>
        <p:spPr>
          <a:xfrm>
            <a:off x="2045263" y="2032603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512861" y="1893671"/>
            <a:ext cx="5362090" cy="2683055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>
            <a:off x="3807566" y="1849636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26283" y="1366404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/>
          <p:nvPr/>
        </p:nvCxnSpPr>
        <p:spPr>
          <a:xfrm>
            <a:off x="3728596" y="2973103"/>
            <a:ext cx="1418932" cy="1182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929390" y="4277999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LINEAR REGRESSION MODEL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115" name="Straight Connector 114"/>
          <p:cNvCxnSpPr>
            <a:stCxn id="102" idx="4"/>
          </p:cNvCxnSpPr>
          <p:nvPr/>
        </p:nvCxnSpPr>
        <p:spPr>
          <a:xfrm flipH="1">
            <a:off x="2059297" y="3502926"/>
            <a:ext cx="415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03" idx="0"/>
          </p:cNvCxnSpPr>
          <p:nvPr/>
        </p:nvCxnSpPr>
        <p:spPr>
          <a:xfrm flipH="1">
            <a:off x="3356209" y="3154386"/>
            <a:ext cx="949" cy="78613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4" idx="4"/>
          </p:cNvCxnSpPr>
          <p:nvPr/>
        </p:nvCxnSpPr>
        <p:spPr>
          <a:xfrm flipH="1">
            <a:off x="3549676" y="2644234"/>
            <a:ext cx="1" cy="4481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9" idx="0"/>
          </p:cNvCxnSpPr>
          <p:nvPr/>
        </p:nvCxnSpPr>
        <p:spPr>
          <a:xfrm flipH="1">
            <a:off x="1527664" y="4107814"/>
            <a:ext cx="3715" cy="38652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385564" y="449433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5004417" y="2301673"/>
            <a:ext cx="415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7" idx="4"/>
          </p:cNvCxnSpPr>
          <p:nvPr/>
        </p:nvCxnSpPr>
        <p:spPr>
          <a:xfrm flipH="1">
            <a:off x="5179142" y="1923318"/>
            <a:ext cx="8988" cy="38209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35821" y="5668376"/>
            <a:ext cx="340937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SUM OF SQUARES (SMALL)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474105" y="5667255"/>
            <a:ext cx="313432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SUM OF SQUARES (LARGE)</a:t>
            </a:r>
            <a:endParaRPr lang="en-CA" b="1" dirty="0">
              <a:solidFill>
                <a:srgbClr val="00B050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6516" y="5389928"/>
            <a:ext cx="803737" cy="756649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5908" y="5410030"/>
            <a:ext cx="784893" cy="817102"/>
          </a:xfrm>
          <a:prstGeom prst="rect">
            <a:avLst/>
          </a:prstGeom>
        </p:spPr>
      </p:pic>
      <p:sp>
        <p:nvSpPr>
          <p:cNvPr id="126" name="Oval 125"/>
          <p:cNvSpPr/>
          <p:nvPr/>
        </p:nvSpPr>
        <p:spPr>
          <a:xfrm>
            <a:off x="8421515" y="255821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Oval 126"/>
          <p:cNvSpPr/>
          <p:nvPr/>
        </p:nvSpPr>
        <p:spPr>
          <a:xfrm>
            <a:off x="7335908" y="35592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/>
          <p:cNvSpPr/>
          <p:nvPr/>
        </p:nvSpPr>
        <p:spPr>
          <a:xfrm>
            <a:off x="8323358" y="37343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Oval 128"/>
          <p:cNvSpPr/>
          <p:nvPr/>
        </p:nvSpPr>
        <p:spPr>
          <a:xfrm>
            <a:off x="9340836" y="271943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Oval 129"/>
          <p:cNvSpPr/>
          <p:nvPr/>
        </p:nvSpPr>
        <p:spPr>
          <a:xfrm>
            <a:off x="10183836" y="17689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8457402" y="3254839"/>
            <a:ext cx="16110" cy="52240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7" idx="4"/>
          </p:cNvCxnSpPr>
          <p:nvPr/>
        </p:nvCxnSpPr>
        <p:spPr>
          <a:xfrm flipH="1">
            <a:off x="7474105" y="3859321"/>
            <a:ext cx="3903" cy="49695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583393" y="2873314"/>
            <a:ext cx="16110" cy="33859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29" idx="0"/>
          </p:cNvCxnSpPr>
          <p:nvPr/>
        </p:nvCxnSpPr>
        <p:spPr>
          <a:xfrm>
            <a:off x="9477230" y="2334586"/>
            <a:ext cx="5706" cy="3848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4"/>
          </p:cNvCxnSpPr>
          <p:nvPr/>
        </p:nvCxnSpPr>
        <p:spPr>
          <a:xfrm>
            <a:off x="10325936" y="2069029"/>
            <a:ext cx="5705" cy="5148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033401" y="6276188"/>
            <a:ext cx="922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polynomial model performs poorly on the testing dataset and therefore it has large variance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86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MODEL COMPLEXITY VS. ERROR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688503" y="4989958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689600" y="1337940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90030" y="5044895"/>
            <a:ext cx="418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MODEL COMPLEXITY</a:t>
            </a:r>
            <a:endParaRPr lang="en-CA" sz="3600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4620310" y="2704282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ERROR</a:t>
            </a:r>
            <a:endParaRPr lang="en-CA" sz="3200" b="1" dirty="0"/>
          </a:p>
        </p:txBody>
      </p:sp>
      <p:sp>
        <p:nvSpPr>
          <p:cNvPr id="55" name="Freeform 54"/>
          <p:cNvSpPr/>
          <p:nvPr/>
        </p:nvSpPr>
        <p:spPr>
          <a:xfrm>
            <a:off x="5870832" y="1497125"/>
            <a:ext cx="4374292" cy="3453409"/>
          </a:xfrm>
          <a:custGeom>
            <a:avLst/>
            <a:gdLst>
              <a:gd name="connsiteX0" fmla="*/ 0 w 4374292"/>
              <a:gd name="connsiteY0" fmla="*/ 0 h 3453409"/>
              <a:gd name="connsiteX1" fmla="*/ 436606 w 4374292"/>
              <a:gd name="connsiteY1" fmla="*/ 2166552 h 3453409"/>
              <a:gd name="connsiteX2" fmla="*/ 1515763 w 4374292"/>
              <a:gd name="connsiteY2" fmla="*/ 3171568 h 3453409"/>
              <a:gd name="connsiteX3" fmla="*/ 4374292 w 4374292"/>
              <a:gd name="connsiteY3" fmla="*/ 3361038 h 34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4292" h="3453409">
                <a:moveTo>
                  <a:pt x="0" y="0"/>
                </a:moveTo>
                <a:cubicBezTo>
                  <a:pt x="91989" y="818978"/>
                  <a:pt x="183979" y="1637957"/>
                  <a:pt x="436606" y="2166552"/>
                </a:cubicBezTo>
                <a:cubicBezTo>
                  <a:pt x="689233" y="2695147"/>
                  <a:pt x="859482" y="2972487"/>
                  <a:pt x="1515763" y="3171568"/>
                </a:cubicBezTo>
                <a:cubicBezTo>
                  <a:pt x="2172044" y="3370649"/>
                  <a:pt x="4153244" y="3577968"/>
                  <a:pt x="4374292" y="3361038"/>
                </a:cubicBez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Freeform 55"/>
          <p:cNvSpPr/>
          <p:nvPr/>
        </p:nvSpPr>
        <p:spPr>
          <a:xfrm flipH="1">
            <a:off x="5663776" y="1497125"/>
            <a:ext cx="4374292" cy="3453409"/>
          </a:xfrm>
          <a:custGeom>
            <a:avLst/>
            <a:gdLst>
              <a:gd name="connsiteX0" fmla="*/ 0 w 4374292"/>
              <a:gd name="connsiteY0" fmla="*/ 0 h 3453409"/>
              <a:gd name="connsiteX1" fmla="*/ 436606 w 4374292"/>
              <a:gd name="connsiteY1" fmla="*/ 2166552 h 3453409"/>
              <a:gd name="connsiteX2" fmla="*/ 1515763 w 4374292"/>
              <a:gd name="connsiteY2" fmla="*/ 3171568 h 3453409"/>
              <a:gd name="connsiteX3" fmla="*/ 4374292 w 4374292"/>
              <a:gd name="connsiteY3" fmla="*/ 3361038 h 34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4292" h="3453409">
                <a:moveTo>
                  <a:pt x="0" y="0"/>
                </a:moveTo>
                <a:cubicBezTo>
                  <a:pt x="91989" y="818978"/>
                  <a:pt x="183979" y="1637957"/>
                  <a:pt x="436606" y="2166552"/>
                </a:cubicBezTo>
                <a:cubicBezTo>
                  <a:pt x="689233" y="2695147"/>
                  <a:pt x="859482" y="2972487"/>
                  <a:pt x="1515763" y="3171568"/>
                </a:cubicBezTo>
                <a:cubicBezTo>
                  <a:pt x="2172044" y="3370649"/>
                  <a:pt x="4153244" y="3577968"/>
                  <a:pt x="4374292" y="3361038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>
            <a:off x="9969285" y="2011163"/>
            <a:ext cx="11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VARIANCE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597764" y="453327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tx2"/>
                </a:solidFill>
              </a:rPr>
              <a:t>BIAS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52859" y="5636550"/>
            <a:ext cx="8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LINEAR</a:t>
            </a:r>
            <a:endParaRPr lang="en-CA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460579" y="5636550"/>
            <a:ext cx="15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POLYNOMIAL</a:t>
            </a:r>
            <a:endParaRPr lang="en-CA" b="1" dirty="0"/>
          </a:p>
        </p:txBody>
      </p:sp>
      <p:sp>
        <p:nvSpPr>
          <p:cNvPr id="61" name="Right Arrow 60"/>
          <p:cNvSpPr/>
          <p:nvPr/>
        </p:nvSpPr>
        <p:spPr>
          <a:xfrm>
            <a:off x="6627201" y="5691226"/>
            <a:ext cx="2833378" cy="254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2" name="Straight Connector 61"/>
          <p:cNvCxnSpPr/>
          <p:nvPr/>
        </p:nvCxnSpPr>
        <p:spPr>
          <a:xfrm>
            <a:off x="7899400" y="1952266"/>
            <a:ext cx="0" cy="3037692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6004448" y="1510976"/>
            <a:ext cx="1899139" cy="3272339"/>
          </a:xfrm>
          <a:custGeom>
            <a:avLst/>
            <a:gdLst>
              <a:gd name="connsiteX0" fmla="*/ 0 w 1899139"/>
              <a:gd name="connsiteY0" fmla="*/ 0 h 3272339"/>
              <a:gd name="connsiteX1" fmla="*/ 321548 w 1899139"/>
              <a:gd name="connsiteY1" fmla="*/ 1798655 h 3272339"/>
              <a:gd name="connsiteX2" fmla="*/ 894304 w 1899139"/>
              <a:gd name="connsiteY2" fmla="*/ 2773345 h 3272339"/>
              <a:gd name="connsiteX3" fmla="*/ 1798655 w 1899139"/>
              <a:gd name="connsiteY3" fmla="*/ 3195376 h 3272339"/>
              <a:gd name="connsiteX4" fmla="*/ 1899139 w 1899139"/>
              <a:gd name="connsiteY4" fmla="*/ 3215472 h 32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9139" h="3272339">
                <a:moveTo>
                  <a:pt x="0" y="0"/>
                </a:moveTo>
                <a:cubicBezTo>
                  <a:pt x="86248" y="668215"/>
                  <a:pt x="172497" y="1336431"/>
                  <a:pt x="321548" y="1798655"/>
                </a:cubicBezTo>
                <a:cubicBezTo>
                  <a:pt x="470599" y="2260879"/>
                  <a:pt x="648120" y="2540558"/>
                  <a:pt x="894304" y="2773345"/>
                </a:cubicBezTo>
                <a:cubicBezTo>
                  <a:pt x="1140488" y="3006132"/>
                  <a:pt x="1631183" y="3121688"/>
                  <a:pt x="1798655" y="3195376"/>
                </a:cubicBezTo>
                <a:cubicBezTo>
                  <a:pt x="1966128" y="3269064"/>
                  <a:pt x="1637882" y="3314281"/>
                  <a:pt x="1899139" y="3215472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reeform 67"/>
          <p:cNvSpPr/>
          <p:nvPr/>
        </p:nvSpPr>
        <p:spPr>
          <a:xfrm flipH="1">
            <a:off x="7899400" y="1510976"/>
            <a:ext cx="1899139" cy="3272339"/>
          </a:xfrm>
          <a:custGeom>
            <a:avLst/>
            <a:gdLst>
              <a:gd name="connsiteX0" fmla="*/ 0 w 1899139"/>
              <a:gd name="connsiteY0" fmla="*/ 0 h 3272339"/>
              <a:gd name="connsiteX1" fmla="*/ 321548 w 1899139"/>
              <a:gd name="connsiteY1" fmla="*/ 1798655 h 3272339"/>
              <a:gd name="connsiteX2" fmla="*/ 894304 w 1899139"/>
              <a:gd name="connsiteY2" fmla="*/ 2773345 h 3272339"/>
              <a:gd name="connsiteX3" fmla="*/ 1798655 w 1899139"/>
              <a:gd name="connsiteY3" fmla="*/ 3195376 h 3272339"/>
              <a:gd name="connsiteX4" fmla="*/ 1899139 w 1899139"/>
              <a:gd name="connsiteY4" fmla="*/ 3215472 h 32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9139" h="3272339">
                <a:moveTo>
                  <a:pt x="0" y="0"/>
                </a:moveTo>
                <a:cubicBezTo>
                  <a:pt x="86248" y="668215"/>
                  <a:pt x="172497" y="1336431"/>
                  <a:pt x="321548" y="1798655"/>
                </a:cubicBezTo>
                <a:cubicBezTo>
                  <a:pt x="470599" y="2260879"/>
                  <a:pt x="648120" y="2540558"/>
                  <a:pt x="894304" y="2773345"/>
                </a:cubicBezTo>
                <a:cubicBezTo>
                  <a:pt x="1140488" y="3006132"/>
                  <a:pt x="1631183" y="3121688"/>
                  <a:pt x="1798655" y="3195376"/>
                </a:cubicBezTo>
                <a:cubicBezTo>
                  <a:pt x="1966128" y="3269064"/>
                  <a:pt x="1637882" y="3314281"/>
                  <a:pt x="1899139" y="3215472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/>
          <p:cNvSpPr txBox="1"/>
          <p:nvPr/>
        </p:nvSpPr>
        <p:spPr>
          <a:xfrm>
            <a:off x="8928324" y="1607997"/>
            <a:ext cx="101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TOTAL ERROR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21036" y="1360166"/>
            <a:ext cx="155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OPTIMUM MODEL </a:t>
            </a:r>
            <a:endParaRPr lang="en-CA" b="1" dirty="0"/>
          </a:p>
        </p:txBody>
      </p:sp>
      <p:sp>
        <p:nvSpPr>
          <p:cNvPr id="2" name="Rectangle 1"/>
          <p:cNvSpPr/>
          <p:nvPr/>
        </p:nvSpPr>
        <p:spPr>
          <a:xfrm>
            <a:off x="335586" y="1630965"/>
            <a:ext cx="4663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Regularization works by reducing the variance at the cost of adding some bias to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 trade-off between variance and bias occurs</a:t>
            </a:r>
          </a:p>
        </p:txBody>
      </p:sp>
    </p:spTree>
    <p:extLst>
      <p:ext uri="{BB962C8B-B14F-4D97-AF65-F5344CB8AC3E}">
        <p14:creationId xmlns:p14="http://schemas.microsoft.com/office/powerpoint/2010/main" val="6544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MODEL COMPLEXITY VS. ERROR</a:t>
            </a:r>
          </a:p>
        </p:txBody>
      </p:sp>
      <p:graphicFrame>
        <p:nvGraphicFramePr>
          <p:cNvPr id="21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041090"/>
              </p:ext>
            </p:extLst>
          </p:nvPr>
        </p:nvGraphicFramePr>
        <p:xfrm>
          <a:off x="533400" y="1321435"/>
          <a:ext cx="109728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MODEL #1 (LINEAR</a:t>
                      </a:r>
                      <a:r>
                        <a:rPr lang="en-CA" baseline="0" dirty="0" smtClean="0"/>
                        <a:t> REGRESSION) (SIMPLE)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MODEL #2 (HIGH</a:t>
                      </a:r>
                      <a:r>
                        <a:rPr lang="en-CA" baseline="0" dirty="0" smtClean="0"/>
                        <a:t> ORDER POLYNOMIAL) (COMPLEX)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 smtClean="0"/>
                        <a:t>Model has </a:t>
                      </a:r>
                      <a:r>
                        <a:rPr lang="en-CA" b="1" dirty="0" smtClean="0"/>
                        <a:t>High</a:t>
                      </a:r>
                      <a:r>
                        <a:rPr lang="en-CA" b="1" baseline="0" dirty="0" smtClean="0"/>
                        <a:t> bias </a:t>
                      </a:r>
                      <a:r>
                        <a:rPr lang="en-CA" baseline="0" dirty="0" smtClean="0"/>
                        <a:t>because it is very rigid (not flexible) and cannot fit the training dataset well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Model has </a:t>
                      </a:r>
                      <a:r>
                        <a:rPr lang="en-CA" b="1" dirty="0" smtClean="0"/>
                        <a:t>small</a:t>
                      </a:r>
                      <a:r>
                        <a:rPr lang="en-CA" b="1" baseline="0" dirty="0" smtClean="0"/>
                        <a:t> bias </a:t>
                      </a:r>
                      <a:r>
                        <a:rPr lang="en-CA" baseline="0" dirty="0" smtClean="0"/>
                        <a:t>because it is flexible and can fit the training dataset very well.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Has </a:t>
                      </a:r>
                      <a:r>
                        <a:rPr lang="en-CA" b="1" dirty="0" smtClean="0"/>
                        <a:t>small variance</a:t>
                      </a:r>
                      <a:r>
                        <a:rPr lang="en-CA" b="1" baseline="0" dirty="0" smtClean="0"/>
                        <a:t> (variability) </a:t>
                      </a:r>
                      <a:r>
                        <a:rPr lang="en-CA" baseline="0" dirty="0" smtClean="0"/>
                        <a:t>because it can fit the training data and the testing data with similar level (the model is able to generalize better) and avoids overfitting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Has </a:t>
                      </a:r>
                      <a:r>
                        <a:rPr lang="en-CA" b="1" dirty="0" smtClean="0"/>
                        <a:t>large</a:t>
                      </a:r>
                      <a:r>
                        <a:rPr lang="en-CA" b="1" baseline="0" dirty="0" smtClean="0"/>
                        <a:t> variance (variability) </a:t>
                      </a:r>
                      <a:r>
                        <a:rPr lang="en-CA" baseline="0" dirty="0" smtClean="0"/>
                        <a:t>because the model over fitted the training dataset and it performs poorly on the testing dataset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Performance is consistent between the training dataset and the testing dataset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Performance</a:t>
                      </a:r>
                      <a:r>
                        <a:rPr lang="en-CA" baseline="0" dirty="0" smtClean="0"/>
                        <a:t> varies greatly between the training dataset and the testing dataset (high variability)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Good</a:t>
                      </a:r>
                      <a:r>
                        <a:rPr lang="en-CA" baseline="0" dirty="0" smtClean="0"/>
                        <a:t> generalization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Over fitted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38200" y="425767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Variance measures the difference in fits between the training dataset and the testing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If the model generalizes better, the model has small variance which means the model performance is consistent among the training and testing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If the model over fits the training dataset, the model has large variance</a:t>
            </a:r>
            <a:endParaRPr lang="en-CA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99471" y="5458004"/>
            <a:ext cx="9328644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PERFECT REGRESSION MODEL SHALL HAVE SMALL BIAS AND SMALL VARIABILITY!</a:t>
            </a:r>
          </a:p>
          <a:p>
            <a:pPr algn="ctr"/>
            <a:r>
              <a:rPr lang="en-CA" b="1" dirty="0" smtClean="0"/>
              <a:t>A TRADEOFF BETWEEN THE BIAS AND VARIANCE SHALL BE PERFORMED FOR ULTIMATE RESULTS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2644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1321</Words>
  <Application>Microsoft Office PowerPoint</Application>
  <PresentationFormat>Widescreen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92</cp:revision>
  <dcterms:created xsi:type="dcterms:W3CDTF">2019-05-23T09:27:58Z</dcterms:created>
  <dcterms:modified xsi:type="dcterms:W3CDTF">2019-06-17T22:09:34Z</dcterms:modified>
</cp:coreProperties>
</file>