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2" Target="ppt/presentation.xml" Type="http://schemas.openxmlformats.org/officeDocument/2006/relationships/officeDocument"/><Relationship Id="rId1" Target="docProps/core.xml" Type="http://schemas.openxmlformats.org/package/2006/relationships/metadata/core-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aveSubsetFonts="1" strictFirstAndLastChars="0">
  <p:sldMasterIdLst>
    <p:sldMasterId id="2147483649" r:id="rId4"/>
  </p:sldMasterIdLst>
  <p:notesMasterIdLst>
    <p:notesMasterId r:id="rId5"/>
  </p:notesMasterIdLst>
  <p:sldIdLst>
    <p:sldId id="256" r:id="rId6"/>
  </p:sldIdLst>
  <p:sldSz cx="9144000" cy="6858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d="100" n="100"/>
          <a:sy d="100" n="100"/>
        </p:scale>
        <p:origin x="0" y="0"/>
      </p:cViewPr>
      <p:guideLst>
        <p:guide orient="horz" pos="2160"/>
        <p:guide pos="2880"/>
      </p:guideLst>
    </p:cSldViewPr>
  </p:slideViewPr>
</p:viewPr>
</file>

<file path=ppt/_rels/presentation.xml.rels><?xml version="1.0" encoding="UTF-8" standalone="yes"?><Relationships xmlns="http://schemas.openxmlformats.org/package/2006/relationships"><Relationship Id="rId7" Target="metadata" Type="http://customschemas.google.com/relationships/presentationmetadata"/><Relationship Id="rId6" Target="slides/slide1.xml" Type="http://schemas.openxmlformats.org/officeDocument/2006/relationships/slide"/><Relationship Id="rId5" Target="notesMasters/notesMaster1.xml" Type="http://schemas.openxmlformats.org/officeDocument/2006/relationships/notesMaster"/><Relationship Id="rId4" Target="slideMasters/slideMaster1.xml" Type="http://schemas.openxmlformats.org/officeDocument/2006/relationships/slideMaster"/><Relationship Id="rId3" Target="presProps.xml" Type="http://schemas.openxmlformats.org/officeDocument/2006/relationships/presProps"/><Relationship Id="rId2" Target="viewProps.xml" Type="http://schemas.openxmlformats.org/officeDocument/2006/relationships/viewProps"/><Relationship Id="rId1" Target="theme/theme2.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t" anchorCtr="0" bIns="45700" lIns="91425" numCol="1"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t" anchorCtr="0" bIns="45700" lIns="91425" numCol="1"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6" name="Google Shape;6;n"/>
          <p:cNvSpPr txBox="1"/>
          <p:nvPr>
            <p:ph idx="1" type="body"/>
          </p:nvPr>
        </p:nvSpPr>
        <p:spPr>
          <a:xfrm>
            <a:off x="685800" y="4343400"/>
            <a:ext cx="5486400" cy="4114800"/>
          </a:xfrm>
          <a:prstGeom prst="rect">
            <a:avLst/>
          </a:prstGeom>
          <a:noFill/>
          <a:ln>
            <a:noFill/>
          </a:ln>
        </p:spPr>
        <p:txBody>
          <a:bodyPr anchor="t" anchorCtr="0" bIns="45700" lIns="91425" numCol="1"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b" anchorCtr="0" bIns="45700" lIns="91425" numCol="1"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i="0" strike="noStrike" sz="1200"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b" anchorCtr="0" bIns="45700" lIns="91425" numCol="1" rIns="91425" spcFirstLastPara="1" tIns="45700" wrap="square">
            <a:noAutofit/>
          </a:bodyPr>
          <a:lstStyle/>
          <a:p>
            <a:pPr algn="r" indent="0" lvl="0" marL="0" marR="0" rtl="0">
              <a:lnSpc>
                <a:spcPct val="100000"/>
              </a:lnSpc>
              <a:spcBef>
                <a:spcPts val="0"/>
              </a:spcBef>
              <a:spcAft>
                <a:spcPts val="0"/>
              </a:spcAft>
              <a:buClr>
                <a:srgbClr val="000000"/>
              </a:buClr>
              <a:buSzPts val="1200"/>
              <a:buFont typeface="Arial"/>
              <a:buNone/>
            </a:pPr>
            <a:fld id="{00000000-1234-1234-1234-123412341234}" type="slidenum">
              <a:rPr altLang="en-AU" b="0" cap="none" i="0" lang="en-AU" strike="noStrike" sz="1200" u="none">
                <a:solidFill>
                  <a:schemeClr val="dk1"/>
                </a:solidFill>
                <a:latin typeface="Calibri"/>
                <a:ea typeface="Calibri"/>
                <a:cs typeface="Calibri"/>
                <a:sym typeface="Calibri"/>
              </a:rPr>
              <a:t>‹#›</a:t>
            </a:fld>
            <a:endParaRPr b="0" cap="none" i="0" strike="noStrike" sz="1200"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b" anchorCtr="0" bIns="45700" lIns="91425" numCol="1" rIns="91425" spcFirstLastPara="1" tIns="45700" wrap="square">
            <a:noAutofit/>
          </a:bodyPr>
          <a:lstStyle/>
          <a:p>
            <a:pPr algn="r" indent="0" lvl="0" marL="0" marR="0" rtl="0">
              <a:lnSpc>
                <a:spcPct val="100000"/>
              </a:lnSpc>
              <a:spcBef>
                <a:spcPts val="0"/>
              </a:spcBef>
              <a:spcAft>
                <a:spcPts val="0"/>
              </a:spcAft>
              <a:buClr>
                <a:srgbClr val="000000"/>
              </a:buClr>
              <a:buSzPts val="1800"/>
              <a:buFont typeface="Calibri"/>
              <a:buNone/>
            </a:pPr>
            <a:fld id="{00000000-1234-1234-1234-123412341234}" type="slidenum">
              <a:rPr altLang="en-AU" b="0" cap="none" i="0" lang="en-AU" strike="noStrike" sz="1800" u="none">
                <a:solidFill>
                  <a:srgbClr val="000000"/>
                </a:solidFill>
              </a:rPr>
              <a:t>‹#›</a:t>
            </a:fld>
            <a:endParaRPr b="0" cap="none" i="0" strike="noStrike" sz="1800" u="non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t" anchorCtr="0" bIns="45700" lIns="91425" numCol="1" rIns="91425" spcFirstLastPara="1" tIns="45700" wrap="square">
            <a:noAutofit/>
          </a:bodyPr>
          <a:lstStyle/>
          <a:p>
            <a:pPr algn="l" indent="0" lvl="0" marL="0" marR="0" rtl="0">
              <a:lnSpc>
                <a:spcPct val="100000"/>
              </a:lnSpc>
              <a:spcBef>
                <a:spcPts val="0"/>
              </a:spcBef>
              <a:spcAft>
                <a:spcPts val="0"/>
              </a:spcAft>
              <a:buClr>
                <a:srgbClr val="000000"/>
              </a:buClr>
              <a:buSzPts val="1400"/>
              <a:buFont typeface="Arial"/>
              <a:buNone/>
            </a:pPr>
            <a:r>
              <a:rPr altLang="en-AU" b="1" lang="en-AU"/>
              <a:t>Hypothesis: </a:t>
            </a:r>
            <a:r>
              <a:rPr altLang="en-AU" b="0" cap="none" i="1" lang="en-AU" strike="noStrike" sz="1200" u="none">
                <a:solidFill>
                  <a:srgbClr val="000000"/>
                </a:solidFill>
                <a:latin typeface="Arial"/>
                <a:ea typeface="Arial"/>
                <a:cs typeface="Arial"/>
                <a:sym typeface="Arial"/>
              </a:rPr>
              <a:t>Create a Hypothesis with an emphasis on SMART principles. </a:t>
            </a:r>
            <a:r>
              <a:rPr altLang="en-AU" b="1" cap="none" i="1" lang="en-AU" strike="noStrike" sz="1200" u="none">
                <a:solidFill>
                  <a:srgbClr val="000000"/>
                </a:solidFill>
                <a:latin typeface="Arial"/>
                <a:ea typeface="Arial"/>
                <a:cs typeface="Arial"/>
                <a:sym typeface="Arial"/>
              </a:rPr>
              <a:t>(</a:t>
            </a:r>
            <a:r>
              <a:rPr altLang="en-AU" b="1" i="1" lang="en-AU" sz="1200"/>
              <a:t>S – Specific, M – Measurable, A – Achievable, R – Realistic, T – Timebound). </a:t>
            </a:r>
            <a:r>
              <a:rPr altLang="en-AU" b="0" i="0" lang="en-AU" sz="1200"/>
              <a:t>If you cannot do this, you </a:t>
            </a:r>
            <a:r>
              <a:rPr altLang="en-AU" b="1" i="0" lang="en-AU" sz="1200"/>
              <a:t>do not</a:t>
            </a:r>
            <a:r>
              <a:rPr altLang="en-AU" b="0" i="0" lang="en-AU" sz="1200"/>
              <a:t> have a good grasp on the business problem.</a:t>
            </a:r>
            <a:endParaRPr b="1"/>
          </a:p>
          <a:p>
            <a:pPr algn="l" indent="0" lvl="0" marL="0" rtl="0">
              <a:lnSpc>
                <a:spcPct val="100000"/>
              </a:lnSpc>
              <a:spcBef>
                <a:spcPts val="0"/>
              </a:spcBef>
              <a:spcAft>
                <a:spcPts val="0"/>
              </a:spcAft>
              <a:buSzPts val="1400"/>
              <a:buNone/>
            </a:pPr>
            <a:r>
              <a:t/>
            </a:r>
            <a:endParaRPr/>
          </a:p>
          <a:p>
            <a:pPr algn="l" indent="0" lvl="0" marL="0" marR="0" rtl="0">
              <a:lnSpc>
                <a:spcPct val="100000"/>
              </a:lnSpc>
              <a:spcBef>
                <a:spcPts val="0"/>
              </a:spcBef>
              <a:spcAft>
                <a:spcPts val="0"/>
              </a:spcAft>
              <a:buClr>
                <a:srgbClr val="000000"/>
              </a:buClr>
              <a:buSzPts val="1400"/>
              <a:buFont typeface="Arial"/>
              <a:buNone/>
            </a:pPr>
            <a:r>
              <a:rPr altLang="en-AU" b="1" lang="en-AU"/>
              <a:t>Context: </a:t>
            </a:r>
            <a:r>
              <a:rPr altLang="en-AU" lang="en-AU" sz="1200"/>
              <a:t>With context, we have </a:t>
            </a:r>
            <a:r>
              <a:rPr altLang="en-AU" b="1" lang="en-AU" sz="1200" u="sng"/>
              <a:t>clearly identified the problem at hand </a:t>
            </a:r>
            <a:r>
              <a:rPr altLang="en-AU" lang="en-AU" sz="1200"/>
              <a:t>and have elucidated on how our initiative may solve this problem, alongside the commercial implications this will have on the business. </a:t>
            </a:r>
            <a:endParaRPr/>
          </a:p>
          <a:p>
            <a:pPr algn="l" indent="0" lvl="0" marL="0" rtl="0">
              <a:lnSpc>
                <a:spcPct val="100000"/>
              </a:lnSpc>
              <a:spcBef>
                <a:spcPts val="0"/>
              </a:spcBef>
              <a:spcAft>
                <a:spcPts val="0"/>
              </a:spcAft>
              <a:buSzPts val="1400"/>
              <a:buNone/>
            </a:pPr>
            <a:r>
              <a:t/>
            </a:r>
            <a:endParaRPr b="1"/>
          </a:p>
          <a:p>
            <a:pPr algn="l" indent="0" lvl="0" marL="0" rtl="0">
              <a:lnSpc>
                <a:spcPct val="100000"/>
              </a:lnSpc>
              <a:spcBef>
                <a:spcPts val="0"/>
              </a:spcBef>
              <a:spcAft>
                <a:spcPts val="0"/>
              </a:spcAft>
              <a:buSzPts val="1400"/>
              <a:buNone/>
            </a:pPr>
            <a:r>
              <a:rPr altLang="en-AU" b="1" lang="en-AU"/>
              <a:t>Criteria for Success</a:t>
            </a:r>
            <a:r>
              <a:rPr altLang="en-AU" b="0" lang="en-AU"/>
              <a:t>: Clearly defining the criteria for success ensures that the scope of your work is clearly defined and understood. Otherwise, if this isn’t defined – your work will never end which will result in mismatched expectations.</a:t>
            </a:r>
            <a:endParaRPr/>
          </a:p>
          <a:p>
            <a:pPr algn="l" indent="0" lvl="0" marL="0" rtl="0">
              <a:lnSpc>
                <a:spcPct val="100000"/>
              </a:lnSpc>
              <a:spcBef>
                <a:spcPts val="0"/>
              </a:spcBef>
              <a:spcAft>
                <a:spcPts val="0"/>
              </a:spcAft>
              <a:buSzPts val="1400"/>
              <a:buNone/>
            </a:pPr>
            <a:r>
              <a:t/>
            </a:r>
            <a:endParaRPr b="0"/>
          </a:p>
          <a:p>
            <a:pPr algn="l" indent="0" lvl="0" marL="0" rtl="0">
              <a:lnSpc>
                <a:spcPct val="100000"/>
              </a:lnSpc>
              <a:spcBef>
                <a:spcPts val="0"/>
              </a:spcBef>
              <a:spcAft>
                <a:spcPts val="0"/>
              </a:spcAft>
              <a:buSzPts val="1400"/>
              <a:buNone/>
            </a:pPr>
            <a:r>
              <a:rPr altLang="en-AU" b="1" lang="en-AU"/>
              <a:t>Scope of Solution Space: </a:t>
            </a:r>
            <a:r>
              <a:rPr altLang="en-AU"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algn="l" indent="0" lvl="0" marL="0" rtl="0">
              <a:lnSpc>
                <a:spcPct val="100000"/>
              </a:lnSpc>
              <a:spcBef>
                <a:spcPts val="0"/>
              </a:spcBef>
              <a:spcAft>
                <a:spcPts val="0"/>
              </a:spcAft>
              <a:buSzPts val="1400"/>
              <a:buNone/>
            </a:pPr>
            <a:r>
              <a:t/>
            </a:r>
            <a:endParaRPr b="0"/>
          </a:p>
          <a:p>
            <a:pPr algn="l" indent="0" lvl="0" marL="0" rtl="0">
              <a:lnSpc>
                <a:spcPct val="100000"/>
              </a:lnSpc>
              <a:spcBef>
                <a:spcPts val="0"/>
              </a:spcBef>
              <a:spcAft>
                <a:spcPts val="0"/>
              </a:spcAft>
              <a:buSzPts val="1400"/>
              <a:buNone/>
            </a:pPr>
            <a:r>
              <a:rPr altLang="en-AU" b="1" lang="en-AU"/>
              <a:t>Constraints within Solution Space: </a:t>
            </a:r>
            <a:r>
              <a:rPr altLang="en-AU" b="0" lang="en-AU"/>
              <a:t>Looking forward, what are the foreseeable problems we are likely to encounter? Could this be stakeholder resistance? Could this be we don’t have access to the right data? </a:t>
            </a:r>
            <a:endParaRPr/>
          </a:p>
          <a:p>
            <a:pPr algn="l" indent="0" lvl="0" marL="0" rtl="0">
              <a:lnSpc>
                <a:spcPct val="100000"/>
              </a:lnSpc>
              <a:spcBef>
                <a:spcPts val="0"/>
              </a:spcBef>
              <a:spcAft>
                <a:spcPts val="0"/>
              </a:spcAft>
              <a:buSzPts val="1400"/>
              <a:buNone/>
            </a:pPr>
            <a:r>
              <a:t/>
            </a:r>
            <a:endParaRPr b="0"/>
          </a:p>
          <a:p>
            <a:pPr algn="l" indent="0" lvl="0" marL="0" rtl="0">
              <a:lnSpc>
                <a:spcPct val="100000"/>
              </a:lnSpc>
              <a:spcBef>
                <a:spcPts val="0"/>
              </a:spcBef>
              <a:spcAft>
                <a:spcPts val="0"/>
              </a:spcAft>
              <a:buSzPts val="1400"/>
              <a:buNone/>
            </a:pPr>
            <a:r>
              <a:rPr altLang="en-AU" b="1" lang="en-AU"/>
              <a:t>Stakeholders to provide key insight: </a:t>
            </a:r>
            <a:r>
              <a:rPr altLang="en-AU" b="0" lang="en-AU"/>
              <a:t>Who are the people I need to speak to, to get the answers I need for my data analysis?</a:t>
            </a:r>
            <a:endParaRPr/>
          </a:p>
          <a:p>
            <a:pPr algn="l" indent="0" lvl="0" marL="0" rtl="0">
              <a:lnSpc>
                <a:spcPct val="100000"/>
              </a:lnSpc>
              <a:spcBef>
                <a:spcPts val="0"/>
              </a:spcBef>
              <a:spcAft>
                <a:spcPts val="0"/>
              </a:spcAft>
              <a:buSzPts val="1400"/>
              <a:buNone/>
            </a:pPr>
            <a:r>
              <a:t/>
            </a:r>
            <a:endParaRPr b="0"/>
          </a:p>
          <a:p>
            <a:pPr algn="l" indent="0" lvl="0" marL="0" rtl="0">
              <a:lnSpc>
                <a:spcPct val="100000"/>
              </a:lnSpc>
              <a:spcBef>
                <a:spcPts val="0"/>
              </a:spcBef>
              <a:spcAft>
                <a:spcPts val="0"/>
              </a:spcAft>
              <a:buSzPts val="1400"/>
              <a:buNone/>
            </a:pPr>
            <a:r>
              <a:rPr altLang="en-AU" b="1" lang="en-AU"/>
              <a:t>What key data sources are required</a:t>
            </a:r>
            <a:r>
              <a:rPr altLang="en-AU" b="0" lang="en-AU"/>
              <a:t>?</a:t>
            </a:r>
            <a:endParaRPr/>
          </a:p>
          <a:p>
            <a:pPr algn="l" indent="0" lvl="0" marL="0" rtl="0">
              <a:lnSpc>
                <a:spcPct val="100000"/>
              </a:lnSpc>
              <a:spcBef>
                <a:spcPts val="0"/>
              </a:spcBef>
              <a:spcAft>
                <a:spcPts val="0"/>
              </a:spcAft>
              <a:buSzPts val="1400"/>
              <a:buNone/>
            </a:pPr>
            <a:r>
              <a:rPr altLang="en-AU" b="0" lang="en-AU"/>
              <a:t>Based off my discussions with the key stakeholders – can we clearly list out all the data sources we need so we can make a highly targeted request as opposed to a scatter-gun approach where we ask for a bit of everything?</a:t>
            </a:r>
            <a:endParaRPr/>
          </a:p>
          <a:p>
            <a:pPr algn="l" indent="0" lvl="0" marL="0" rtl="0">
              <a:lnSpc>
                <a:spcPct val="100000"/>
              </a:lnSpc>
              <a:spcBef>
                <a:spcPts val="0"/>
              </a:spcBef>
              <a:spcAft>
                <a:spcPts val="0"/>
              </a:spcAft>
              <a:buSzPts val="1400"/>
              <a:buNone/>
            </a:pPr>
            <a:r>
              <a:t/>
            </a:r>
            <a:endParaRPr b="1"/>
          </a:p>
          <a:p>
            <a:pPr algn="l" indent="0" lvl="0" marL="0" rtl="0">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t" anchorCtr="0" bIns="0" lIns="0" numCol="1" rIns="0" spcFirstLastPara="1" tIns="0" wrap="square">
            <a:noAutofit/>
          </a:bodyPr>
          <a:lstStyle>
            <a:lvl1pPr algn="l" lvl="0">
              <a:lnSpc>
                <a:spcPct val="100000"/>
              </a:lnSpc>
              <a:spcBef>
                <a:spcPts val="0"/>
              </a:spcBef>
              <a:spcAft>
                <a:spcPts val="0"/>
              </a:spcAft>
              <a:buSzPts val="1400"/>
              <a:buNone/>
              <a:defRPr/>
            </a:lvl1pPr>
            <a:lvl2pPr algn="l" lvl="1">
              <a:lnSpc>
                <a:spcPct val="100000"/>
              </a:lnSpc>
              <a:spcBef>
                <a:spcPts val="0"/>
              </a:spcBef>
              <a:spcAft>
                <a:spcPts val="0"/>
              </a:spcAft>
              <a:buSzPts val="1400"/>
              <a:buNone/>
              <a:defRPr/>
            </a:lvl2pPr>
            <a:lvl3pPr algn="l" lvl="2">
              <a:lnSpc>
                <a:spcPct val="100000"/>
              </a:lnSpc>
              <a:spcBef>
                <a:spcPts val="0"/>
              </a:spcBef>
              <a:spcAft>
                <a:spcPts val="0"/>
              </a:spcAft>
              <a:buSzPts val="1400"/>
              <a:buNone/>
              <a:defRPr/>
            </a:lvl3pPr>
            <a:lvl4pPr algn="l" lvl="3">
              <a:lnSpc>
                <a:spcPct val="100000"/>
              </a:lnSpc>
              <a:spcBef>
                <a:spcPts val="0"/>
              </a:spcBef>
              <a:spcAft>
                <a:spcPts val="0"/>
              </a:spcAft>
              <a:buSzPts val="1400"/>
              <a:buNone/>
              <a:defRPr/>
            </a:lvl4pPr>
            <a:lvl5pPr algn="l" lvl="4">
              <a:lnSpc>
                <a:spcPct val="100000"/>
              </a:lnSpc>
              <a:spcBef>
                <a:spcPts val="0"/>
              </a:spcBef>
              <a:spcAft>
                <a:spcPts val="0"/>
              </a:spcAft>
              <a:buSzPts val="1400"/>
              <a:buNone/>
              <a:defRPr/>
            </a:lvl5pPr>
            <a:lvl6pPr algn="l" lvl="5">
              <a:lnSpc>
                <a:spcPct val="100000"/>
              </a:lnSpc>
              <a:spcBef>
                <a:spcPts val="0"/>
              </a:spcBef>
              <a:spcAft>
                <a:spcPts val="0"/>
              </a:spcAft>
              <a:buSzPts val="1400"/>
              <a:buNone/>
              <a:defRPr/>
            </a:lvl6pPr>
            <a:lvl7pPr algn="l" lvl="6">
              <a:lnSpc>
                <a:spcPct val="100000"/>
              </a:lnSpc>
              <a:spcBef>
                <a:spcPts val="0"/>
              </a:spcBef>
              <a:spcAft>
                <a:spcPts val="0"/>
              </a:spcAft>
              <a:buSzPts val="1400"/>
              <a:buNone/>
              <a:defRPr/>
            </a:lvl7pPr>
            <a:lvl8pPr algn="l" lvl="7">
              <a:lnSpc>
                <a:spcPct val="100000"/>
              </a:lnSpc>
              <a:spcBef>
                <a:spcPts val="0"/>
              </a:spcBef>
              <a:spcAft>
                <a:spcPts val="0"/>
              </a:spcAft>
              <a:buSzPts val="1400"/>
              <a:buNone/>
              <a:defRPr/>
            </a:lvl8pPr>
            <a:lvl9pPr algn="l" lvl="8">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 Target="../slideLayouts/slideLayout1.xml" Type="http://schemas.openxmlformats.org/officeDocument/2006/relationships/slideLayout"/><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t" anchorCtr="0" bIns="0" lIns="0" numCol="1" rIns="0" spcFirstLastPara="1" tIns="0" wrap="square">
            <a:noAutofit/>
          </a:bodyPr>
          <a:lstStyle/>
          <a:p>
            <a:pPr algn="r" indent="0" lvl="0" marL="0" marR="0" rtl="0">
              <a:lnSpc>
                <a:spcPct val="100000"/>
              </a:lnSpc>
              <a:spcBef>
                <a:spcPts val="0"/>
              </a:spcBef>
              <a:spcAft>
                <a:spcPts val="0"/>
              </a:spcAft>
              <a:buClr>
                <a:srgbClr val="000000"/>
              </a:buClr>
              <a:buSzPts val="816"/>
              <a:buFont typeface="Arial"/>
              <a:buNone/>
            </a:pPr>
            <a:r>
              <a:t/>
            </a:r>
            <a:endParaRPr b="0" cap="none" i="0" strike="noStrike" sz="816" u="non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t" anchorCtr="0" bIns="0" lIns="0" numCol="1" rIns="0" spcFirstLastPara="1" tIns="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i="0" strike="noStrike" sz="1632" u="none">
                <a:solidFill>
                  <a:schemeClr val="dk1"/>
                </a:solidFill>
                <a:latin typeface="Arial"/>
                <a:ea typeface="Arial"/>
                <a:cs typeface="Arial"/>
                <a:sym typeface="Arial"/>
              </a:defRPr>
            </a:lvl1pPr>
            <a:lvl2pPr algn="l" indent="-358140" lvl="1" marL="914400" marR="0" rtl="0">
              <a:lnSpc>
                <a:spcPct val="100000"/>
              </a:lnSpc>
              <a:spcBef>
                <a:spcPts val="0"/>
              </a:spcBef>
              <a:spcAft>
                <a:spcPts val="0"/>
              </a:spcAft>
              <a:buClr>
                <a:schemeClr val="dk2"/>
              </a:buClr>
              <a:buSzPts val="2040"/>
              <a:buFont typeface="Arial"/>
              <a:buChar char="▪"/>
              <a:defRPr b="0" cap="none" i="0" strike="noStrike" sz="1632" u="none">
                <a:solidFill>
                  <a:schemeClr val="dk1"/>
                </a:solidFill>
                <a:latin typeface="Arial"/>
                <a:ea typeface="Arial"/>
                <a:cs typeface="Arial"/>
                <a:sym typeface="Arial"/>
              </a:defRPr>
            </a:lvl2pPr>
            <a:lvl3pPr algn="l" indent="-352933" lvl="2" marL="1371600" marR="0" rtl="0">
              <a:lnSpc>
                <a:spcPct val="100000"/>
              </a:lnSpc>
              <a:spcBef>
                <a:spcPts val="0"/>
              </a:spcBef>
              <a:spcAft>
                <a:spcPts val="0"/>
              </a:spcAft>
              <a:buClr>
                <a:schemeClr val="dk2"/>
              </a:buClr>
              <a:buSzPts val="1958"/>
              <a:buFont typeface="Arial"/>
              <a:buChar char="–"/>
              <a:defRPr b="0" cap="none" i="0" strike="noStrike" sz="1632" u="none">
                <a:solidFill>
                  <a:schemeClr val="dk1"/>
                </a:solidFill>
                <a:latin typeface="Arial"/>
                <a:ea typeface="Arial"/>
                <a:cs typeface="Arial"/>
                <a:sym typeface="Arial"/>
              </a:defRPr>
            </a:lvl3pPr>
            <a:lvl4pPr algn="l" indent="-352933" lvl="3" marL="1828800" marR="0" rtl="0">
              <a:lnSpc>
                <a:spcPct val="100000"/>
              </a:lnSpc>
              <a:spcBef>
                <a:spcPts val="0"/>
              </a:spcBef>
              <a:spcAft>
                <a:spcPts val="0"/>
              </a:spcAft>
              <a:buClr>
                <a:schemeClr val="dk2"/>
              </a:buClr>
              <a:buSzPts val="1958"/>
              <a:buFont typeface="Arial"/>
              <a:buChar char="▫"/>
              <a:defRPr b="0" cap="none" i="0" strike="noStrike" sz="1632" u="none">
                <a:solidFill>
                  <a:schemeClr val="dk1"/>
                </a:solidFill>
                <a:latin typeface="Arial"/>
                <a:ea typeface="Arial"/>
                <a:cs typeface="Arial"/>
                <a:sym typeface="Arial"/>
              </a:defRPr>
            </a:lvl4pPr>
            <a:lvl5pPr algn="l" indent="-320801" lvl="4" marL="2286000" marR="0" rtl="0">
              <a:lnSpc>
                <a:spcPct val="100000"/>
              </a:lnSpc>
              <a:spcBef>
                <a:spcPts val="0"/>
              </a:spcBef>
              <a:spcAft>
                <a:spcPts val="0"/>
              </a:spcAft>
              <a:buClr>
                <a:schemeClr val="dk2"/>
              </a:buClr>
              <a:buSzPts val="1452"/>
              <a:buFont typeface="Arial"/>
              <a:buChar char="-"/>
              <a:defRPr b="0" cap="none" i="0" strike="noStrike" sz="1632" u="none">
                <a:solidFill>
                  <a:schemeClr val="dk1"/>
                </a:solidFill>
                <a:latin typeface="Arial"/>
                <a:ea typeface="Arial"/>
                <a:cs typeface="Arial"/>
                <a:sym typeface="Arial"/>
              </a:defRPr>
            </a:lvl5pPr>
            <a:lvl6pPr algn="l" indent="-320801" lvl="5" marL="2743200" marR="0" rtl="0">
              <a:lnSpc>
                <a:spcPct val="100000"/>
              </a:lnSpc>
              <a:spcBef>
                <a:spcPts val="0"/>
              </a:spcBef>
              <a:spcAft>
                <a:spcPts val="0"/>
              </a:spcAft>
              <a:buClr>
                <a:schemeClr val="dk2"/>
              </a:buClr>
              <a:buSzPts val="1452"/>
              <a:buFont typeface="Arial"/>
              <a:buChar char="-"/>
              <a:defRPr b="0" cap="none" i="0" strike="noStrike" sz="1632" u="none">
                <a:solidFill>
                  <a:schemeClr val="dk1"/>
                </a:solidFill>
                <a:latin typeface="Arial"/>
                <a:ea typeface="Arial"/>
                <a:cs typeface="Arial"/>
                <a:sym typeface="Arial"/>
              </a:defRPr>
            </a:lvl6pPr>
            <a:lvl7pPr algn="l" indent="-320801" lvl="6" marL="3200400" marR="0" rtl="0">
              <a:lnSpc>
                <a:spcPct val="100000"/>
              </a:lnSpc>
              <a:spcBef>
                <a:spcPts val="0"/>
              </a:spcBef>
              <a:spcAft>
                <a:spcPts val="0"/>
              </a:spcAft>
              <a:buClr>
                <a:schemeClr val="dk2"/>
              </a:buClr>
              <a:buSzPts val="1452"/>
              <a:buFont typeface="Arial"/>
              <a:buChar char="-"/>
              <a:defRPr b="0" cap="none" i="0" strike="noStrike" sz="1632" u="none">
                <a:solidFill>
                  <a:schemeClr val="dk1"/>
                </a:solidFill>
                <a:latin typeface="Arial"/>
                <a:ea typeface="Arial"/>
                <a:cs typeface="Arial"/>
                <a:sym typeface="Arial"/>
              </a:defRPr>
            </a:lvl7pPr>
            <a:lvl8pPr algn="l" indent="-320802" lvl="7" marL="3657600" marR="0" rtl="0">
              <a:lnSpc>
                <a:spcPct val="100000"/>
              </a:lnSpc>
              <a:spcBef>
                <a:spcPts val="0"/>
              </a:spcBef>
              <a:spcAft>
                <a:spcPts val="0"/>
              </a:spcAft>
              <a:buClr>
                <a:schemeClr val="dk2"/>
              </a:buClr>
              <a:buSzPts val="1452"/>
              <a:buFont typeface="Arial"/>
              <a:buChar char="-"/>
              <a:defRPr b="0" cap="none" i="0" strike="noStrike" sz="1632" u="none">
                <a:solidFill>
                  <a:schemeClr val="dk1"/>
                </a:solidFill>
                <a:latin typeface="Arial"/>
                <a:ea typeface="Arial"/>
                <a:cs typeface="Arial"/>
                <a:sym typeface="Arial"/>
              </a:defRPr>
            </a:lvl8pPr>
            <a:lvl9pPr algn="l" indent="-320802" lvl="8" marL="4114800" marR="0" rtl="0">
              <a:lnSpc>
                <a:spcPct val="100000"/>
              </a:lnSpc>
              <a:spcBef>
                <a:spcPts val="0"/>
              </a:spcBef>
              <a:spcAft>
                <a:spcPts val="0"/>
              </a:spcAft>
              <a:buClr>
                <a:schemeClr val="dk2"/>
              </a:buClr>
              <a:buSzPts val="1452"/>
              <a:buFont typeface="Arial"/>
              <a:buChar char="-"/>
              <a:defRPr b="0" cap="none" i="0" strike="noStrike" sz="1632" u="non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t" anchorCtr="0" bIns="0" lIns="0" numCol="1" rIns="0" spcFirstLastPara="1" tIns="0" wrap="square">
            <a:noAutofit/>
          </a:bodyPr>
          <a:lstStyle>
            <a:lvl1pPr algn="l" lvl="0" marR="0" rtl="0">
              <a:lnSpc>
                <a:spcPct val="100000"/>
              </a:lnSpc>
              <a:spcBef>
                <a:spcPts val="0"/>
              </a:spcBef>
              <a:spcAft>
                <a:spcPts val="0"/>
              </a:spcAft>
              <a:buClr>
                <a:srgbClr val="000000"/>
              </a:buClr>
              <a:buSzPts val="1400"/>
              <a:buFont typeface="Arial"/>
              <a:buNone/>
              <a:defRPr b="1" cap="none" i="0" strike="noStrike" sz="1939" u="none">
                <a:solidFill>
                  <a:schemeClr val="dk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1" cap="none" i="0" strike="noStrike" sz="1939" u="none">
                <a:solidFill>
                  <a:schemeClr val="dk2"/>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1" cap="none" i="0" strike="noStrike" sz="1939" u="none">
                <a:solidFill>
                  <a:schemeClr val="dk2"/>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1" cap="none" i="0" strike="noStrike" sz="1939" u="none">
                <a:solidFill>
                  <a:schemeClr val="dk2"/>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1" cap="none" i="0" strike="noStrike" sz="1939" u="none">
                <a:solidFill>
                  <a:schemeClr val="dk2"/>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1" cap="none" i="0" strike="noStrike" sz="1939" u="none">
                <a:solidFill>
                  <a:schemeClr val="dk2"/>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1" cap="none" i="0" strike="noStrike" sz="1939" u="none">
                <a:solidFill>
                  <a:schemeClr val="dk2"/>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1" cap="none" i="0" strike="noStrike" sz="1939" u="none">
                <a:solidFill>
                  <a:schemeClr val="dk2"/>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1" cap="none" i="0" strike="noStrike" sz="1939" u="non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folHlink="folHlink" hlink="hlink" tx1="dk1" tx2="lt2"/>
  <p:sldLayoutIdLst>
    <p:sldLayoutId id="2147483648" r:id="rId2"/>
  </p:sldLayoutIdLst>
  <p:hf dt="0" ftr="0" hdr="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type="none" w="sm"/>
            <a:tailEnd len="sm" type="none" w="sm"/>
          </a:ln>
        </p:spPr>
        <p:txBody>
          <a:bodyPr anchor="ctr" anchorCtr="0" bIns="45700" lIns="91425" numCol="1" rIns="91425" spcFirstLastPara="1" tIns="45700" wrap="square">
            <a:noAutofit/>
          </a:bodyPr>
          <a:lstStyle/>
          <a:p>
            <a:pPr algn="l" indent="0" lvl="0" marL="0" marR="0" rtl="0">
              <a:lnSpc>
                <a:spcPct val="100000"/>
              </a:lnSpc>
              <a:spcBef>
                <a:spcPts val="0"/>
              </a:spcBef>
              <a:spcAft>
                <a:spcPts val="0"/>
              </a:spcAft>
              <a:buClr>
                <a:srgbClr val="000000"/>
              </a:buClr>
              <a:buSzPts val="1428"/>
              <a:buFont typeface="Arial"/>
              <a:buNone/>
            </a:pPr>
            <a:r>
              <a:t/>
            </a:r>
            <a:endParaRPr b="0" cap="none" i="0" strike="noStrike" sz="1428" u="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type="none" w="sm"/>
            <a:tailEnd len="sm" type="none" w="sm"/>
          </a:ln>
        </p:spPr>
        <p:txBody>
          <a:bodyPr anchor="ctr" anchorCtr="0" bIns="45700" lIns="91425" numCol="1" rIns="91425" spcFirstLastPara="1" tIns="45700" wrap="square">
            <a:noAutofit/>
          </a:bodyPr>
          <a:lstStyle/>
          <a:p>
            <a:pPr algn="l" indent="0" lvl="0" marL="0" marR="0" rtl="0">
              <a:lnSpc>
                <a:spcPct val="100000"/>
              </a:lnSpc>
              <a:spcBef>
                <a:spcPts val="0"/>
              </a:spcBef>
              <a:spcAft>
                <a:spcPts val="0"/>
              </a:spcAft>
              <a:buClr>
                <a:srgbClr val="000000"/>
              </a:buClr>
              <a:buSzPts val="1428"/>
              <a:buFont typeface="Arial"/>
              <a:buNone/>
            </a:pPr>
            <a:r>
              <a:t/>
            </a:r>
            <a:endParaRPr b="0" cap="none" i="0" strike="noStrike" sz="1428" u="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 anchorCtr="0" bIns="47575" lIns="47575" numCol="1" rIns="47575" spcFirstLastPara="1" tIns="47575"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b="0" cap="none" i="0" lang="en-AU" strike="noStrike" sz="1428" u="none">
                <a:solidFill>
                  <a:schemeClr val="lt1"/>
                </a:solidFill>
                <a:latin typeface="Arial"/>
                <a:ea typeface="Arial"/>
                <a:cs typeface="Arial"/>
                <a:sym typeface="Arial"/>
              </a:rPr>
              <a:t>1</a:t>
            </a:r>
            <a:endParaRPr b="0" cap="none" i="0" strike="noStrike" sz="1428" u="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 anchorCtr="0" bIns="47575" lIns="47575" numCol="1" rIns="47575" spcFirstLastPara="1" tIns="47575"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b="0" cap="none" i="0" lang="en-AU" strike="noStrike" sz="1428" u="none">
                <a:solidFill>
                  <a:schemeClr val="lt1"/>
                </a:solidFill>
                <a:latin typeface="Arial"/>
                <a:ea typeface="Arial"/>
                <a:cs typeface="Arial"/>
                <a:sym typeface="Arial"/>
              </a:rPr>
              <a:t>4</a:t>
            </a:r>
            <a:endParaRPr b="0" cap="none" i="0" strike="noStrike" sz="1400" u="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b="0" cap="none" i="0" lang="en-AU" strike="noStrike" sz="1428" u="none">
                <a:solidFill>
                  <a:schemeClr val="dk1"/>
                </a:solidFill>
                <a:latin typeface="Arial"/>
                <a:ea typeface="Arial"/>
                <a:cs typeface="Arial"/>
                <a:sym typeface="Arial"/>
              </a:rPr>
              <a:t>Context</a:t>
            </a:r>
            <a:endParaRPr b="0" cap="none" i="0" strike="noStrike" sz="1400" u="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b="0" cap="none" i="0" lang="en-AU" strike="noStrike" sz="1428" u="none">
                <a:solidFill>
                  <a:schemeClr val="dk1"/>
                </a:solidFill>
                <a:latin typeface="Arial"/>
                <a:ea typeface="Arial"/>
                <a:cs typeface="Arial"/>
                <a:sym typeface="Arial"/>
              </a:rPr>
              <a:t>Constraints within solution space</a:t>
            </a:r>
            <a:endParaRPr b="0" cap="none" i="0" strike="noStrike" sz="1400" u="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 anchorCtr="0" bIns="47575" lIns="47575" numCol="1" rIns="47575" spcFirstLastPara="1" tIns="47575"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b="0" cap="none" i="0" lang="en-AU" strike="noStrike" sz="1428" u="none">
                <a:solidFill>
                  <a:schemeClr val="lt1"/>
                </a:solidFill>
                <a:latin typeface="Arial"/>
                <a:ea typeface="Arial"/>
                <a:cs typeface="Arial"/>
                <a:sym typeface="Arial"/>
              </a:rPr>
              <a:t>5</a:t>
            </a:r>
            <a:endParaRPr b="0" cap="none" i="0" strike="noStrike" sz="1400" u="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 anchorCtr="0" bIns="47575" lIns="47575" numCol="1" rIns="47575" spcFirstLastPara="1" tIns="47575"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b="0" cap="none" i="0" lang="en-AU" strike="noStrike" sz="1428" u="none">
                <a:solidFill>
                  <a:schemeClr val="lt1"/>
                </a:solidFill>
                <a:latin typeface="Arial"/>
                <a:ea typeface="Arial"/>
                <a:cs typeface="Arial"/>
                <a:sym typeface="Arial"/>
              </a:rPr>
              <a:t>2</a:t>
            </a:r>
            <a:endParaRPr b="0" cap="none" i="0" strike="noStrike" sz="1400" u="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b="0" cap="none" i="0" lang="en-AU" strike="noStrike" sz="1428" u="none">
                <a:solidFill>
                  <a:schemeClr val="dk1"/>
                </a:solidFill>
                <a:latin typeface="Arial"/>
                <a:ea typeface="Arial"/>
                <a:cs typeface="Arial"/>
                <a:sym typeface="Arial"/>
              </a:rPr>
              <a:t>Criteria for success</a:t>
            </a:r>
            <a:endParaRPr b="0" cap="none" i="0" strike="noStrike" sz="1400" u="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b="0" cap="none" i="0" lang="en-AU" strike="noStrike" sz="1428" u="none">
                <a:solidFill>
                  <a:schemeClr val="dk1"/>
                </a:solidFill>
                <a:latin typeface="Arial"/>
                <a:ea typeface="Arial"/>
                <a:cs typeface="Arial"/>
                <a:sym typeface="Arial"/>
              </a:rPr>
              <a:t>Stakeholders to provide key insight</a:t>
            </a:r>
            <a:endParaRPr b="0" cap="none" i="0" strike="noStrike" sz="1400" u="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 anchorCtr="0" bIns="47575" lIns="47575" numCol="1" rIns="47575" spcFirstLastPara="1" tIns="47575"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b="0" cap="none" i="0" lang="en-AU" strike="noStrike" sz="1428" u="none">
                <a:solidFill>
                  <a:schemeClr val="lt1"/>
                </a:solidFill>
                <a:latin typeface="Arial"/>
                <a:ea typeface="Arial"/>
                <a:cs typeface="Arial"/>
                <a:sym typeface="Arial"/>
              </a:rPr>
              <a:t>3</a:t>
            </a:r>
            <a:endParaRPr b="0" cap="none" i="0" strike="noStrike" sz="1400" u="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 anchorCtr="0" bIns="47575" lIns="47575" numCol="1" rIns="47575" spcFirstLastPara="1" tIns="47575"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b="0" cap="none" i="0" lang="en-AU" strike="noStrike" sz="1428" u="none">
                <a:solidFill>
                  <a:schemeClr val="lt1"/>
                </a:solidFill>
                <a:latin typeface="Arial"/>
                <a:ea typeface="Arial"/>
                <a:cs typeface="Arial"/>
                <a:sym typeface="Arial"/>
              </a:rPr>
              <a:t>6</a:t>
            </a:r>
            <a:endParaRPr b="0" cap="none" i="0" strike="noStrike" sz="1400" u="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b="0" cap="none" i="0" lang="en-AU" strike="noStrike" sz="1428" u="none">
                <a:solidFill>
                  <a:schemeClr val="dk1"/>
                </a:solidFill>
                <a:latin typeface="Arial"/>
                <a:ea typeface="Arial"/>
                <a:cs typeface="Arial"/>
                <a:sym typeface="Arial"/>
              </a:rPr>
              <a:t>Scope of solution space </a:t>
            </a:r>
            <a:endParaRPr b="0" cap="none" i="0" strike="noStrike" sz="1400" u="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 anchorCtr="0" bIns="0" lIns="0" numCol="1" rIns="0" spcFirstLastPara="1" tIns="0" wrap="square">
            <a:noAutofit/>
          </a:bodyPr>
          <a:lstStyle/>
          <a:p>
            <a:pPr algn="l" indent="0" lvl="0" marL="0" marR="0" rtl="0">
              <a:lnSpc>
                <a:spcPct val="100000"/>
              </a:lnSpc>
              <a:spcBef>
                <a:spcPts val="0"/>
              </a:spcBef>
              <a:spcAft>
                <a:spcPts val="0"/>
              </a:spcAft>
              <a:buClr>
                <a:srgbClr val="000000"/>
              </a:buClr>
              <a:buSzPts val="1428"/>
              <a:buFont typeface="Arial"/>
              <a:buNone/>
            </a:pPr>
            <a:r>
              <a:rPr altLang="en-AU" lang="en-AU" sz="1428">
                <a:solidFill>
                  <a:schemeClr val="dk1"/>
                </a:solidFill>
              </a:rPr>
              <a:t>Key</a:t>
            </a:r>
            <a:r>
              <a:rPr altLang="en-AU" b="0" cap="none" i="0" lang="en-AU" strike="noStrike" sz="1428" u="none">
                <a:solidFill>
                  <a:schemeClr val="dk1"/>
                </a:solidFill>
                <a:latin typeface="Arial"/>
                <a:ea typeface="Arial"/>
                <a:cs typeface="Arial"/>
                <a:sym typeface="Arial"/>
              </a:rPr>
              <a:t> data sources </a:t>
            </a:r>
            <a:endParaRPr b="0" cap="none" i="0" strike="noStrike" sz="1400" u="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anchor="t" anchorCtr="0" bIns="45700" lIns="91425" numCol="1" rIns="91425" spcFirstLastPara="1" tIns="45700" wrap="square">
            <a:noAutofit/>
          </a:bodyPr>
          <a:lstStyle/>
          <a:p>
            <a:pPr algn="l" indent="0" lvl="0" marL="0" marR="0" rtl="0">
              <a:lnSpc>
                <a:spcPct val="100000"/>
              </a:lnSpc>
              <a:spcBef>
                <a:spcPts val="0"/>
              </a:spcBef>
              <a:spcAft>
                <a:spcPts val="0"/>
              </a:spcAft>
              <a:buNone/>
            </a:pPr>
            <a:r>
              <a:rPr sz="800"/>
              <a:t>Big Mountain Resort is a ski resort in Montana. It offers views of Glacier National Park and Flathead National Forest with access to 105 trails. Each year around 350,000 people ski or snowboard at the resort. The resort has 11 lifts, 2 t-bars, and a magic carpet. The resort has a base elevation of 4464 ft, a summit of 6817 ft, and a vertical drop of 2353 ft. The company recently installed an additional chair lift which increases operating costs by 1,540,000$ for this season. The resort's pricing strategy is to charge a premium above the average price for the market segment. It is suspected that the resort is not capitalizing on their facilities as much as possible. The current pricing strategy does not provide a good sense of the relative importance of the facilities. The business wants help selecting a better value for the ticket price. They are also open to changes to cut costs or support higher ticket prices.</a:t>
            </a:r>
            <a:endParaRPr/>
          </a:p>
        </p:txBody>
      </p:sp>
      <p:sp>
        <p:nvSpPr>
          <p:cNvPr id="35" name="Google Shape;35;p1"/>
          <p:cNvSpPr txBox="1"/>
          <p:nvPr/>
        </p:nvSpPr>
        <p:spPr>
          <a:xfrm>
            <a:off x="143108" y="3538874"/>
            <a:ext cx="4324418" cy="1410643"/>
          </a:xfrm>
          <a:prstGeom prst="rect">
            <a:avLst/>
          </a:prstGeom>
          <a:noFill/>
          <a:ln>
            <a:noFill/>
          </a:ln>
        </p:spPr>
        <p:txBody>
          <a:bodyPr anchor="t" anchorCtr="0" bIns="45700" lIns="91425" numCol="1" rIns="91425" spcFirstLastPara="1" tIns="45700" wrap="square">
            <a:noAutofit/>
          </a:bodyPr>
          <a:lstStyle/>
          <a:p>
            <a:pPr algn="l" indent="0" lvl="0" marL="0" marR="0" rtl="0">
              <a:lnSpc>
                <a:spcPct val="100000"/>
              </a:lnSpc>
              <a:spcBef>
                <a:spcPts val="0"/>
              </a:spcBef>
              <a:spcAft>
                <a:spcPts val="0"/>
              </a:spcAft>
              <a:buNone/>
            </a:pPr>
            <a:r>
              <a:rPr b="0" cap="none" i="0" strike="noStrike" sz="1071" u="none">
                <a:solidFill>
                  <a:srgbClr val="000000"/>
                </a:solidFill>
                <a:latin typeface="Arial"/>
              </a:rPr>
              <a:t>I will provide recommendations for a new pricing strategy before the start of the next ski season.</a:t>
            </a:r>
            <a:endParaRPr b="1" cap="none" i="0" strike="noStrike" sz="1071" u="none">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anchor="t" anchorCtr="0" bIns="45700" lIns="91425" numCol="1" rIns="91425" spcFirstLastPara="1" tIns="45700" wrap="square">
            <a:noAutofit/>
          </a:bodyPr>
          <a:lstStyle/>
          <a:p>
            <a:pPr algn="l" indent="0" lvl="0" marL="0" marR="0" rtl="0">
              <a:lnSpc>
                <a:spcPct val="100000"/>
              </a:lnSpc>
              <a:spcBef>
                <a:spcPts val="0"/>
              </a:spcBef>
              <a:spcAft>
                <a:spcPts val="0"/>
              </a:spcAft>
              <a:buNone/>
            </a:pPr>
            <a:r>
              <a:rPr b="0" cap="none" i="0" strike="noStrike" sz="1000" u="none">
                <a:solidFill>
                  <a:srgbClr val="000000"/>
                </a:solidFill>
                <a:latin typeface="Arial"/>
              </a:rPr>
              <a:t>I will use box plots to determine which competitors  in the same region have similar facilities to Big Mountain Resort, and determine the average prices charged by those facilities</a:t>
            </a:r>
            <a:endParaRPr b="0" cap="none" i="0" strike="noStrike" sz="1400" u="non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anchor="t" anchorCtr="0" bIns="45700" lIns="91425" numCol="1" rIns="91425" spcFirstLastPara="1" tIns="45700" wrap="square">
            <a:noAutofit/>
          </a:bodyPr>
          <a:lstStyle/>
          <a:p>
            <a:pPr algn="l" indent="0" lvl="0" marL="0" marR="0" rtl="0">
              <a:lnSpc>
                <a:spcPct val="100000"/>
              </a:lnSpc>
              <a:spcBef>
                <a:spcPts val="0"/>
              </a:spcBef>
              <a:spcAft>
                <a:spcPts val="0"/>
              </a:spcAft>
              <a:buChar char="•"/>
            </a:pPr>
            <a:r>
              <a:rPr sz="1000"/>
              <a:t>The stakeholders could become focused on the prices of nearby competitors, regardless of a difference in facilities.</a:t>
            </a:r>
            <a:endParaRPr b="1" cap="none" i="0" strike="noStrike" sz="1070" u="none">
              <a:solidFill>
                <a:srgbClr val="000000"/>
              </a:solidFill>
              <a:latin typeface="Arial"/>
              <a:ea typeface="Arial"/>
              <a:cs typeface="Arial"/>
              <a:sym typeface="Arial"/>
            </a:endParaRPr>
          </a:p>
          <a:p>
            <a:pPr algn="l" indent="0" lvl="0" marL="0" marR="0">
              <a:lnSpc>
                <a:spcPct val="100000"/>
              </a:lnSpc>
              <a:spcBef>
                <a:spcPts val="0"/>
              </a:spcBef>
              <a:spcAft>
                <a:spcPts val="0"/>
              </a:spcAft>
              <a:buChar char="•"/>
            </a:pPr>
            <a:r>
              <a:rPr sz="1000"/>
              <a:t>The increased operating costs from the new lift could make it difficult to justify lowering prices if that is my recommendation.</a:t>
            </a:r>
          </a:p>
          <a:p>
            <a:pPr algn="l" indent="0" lvl="0" marL="0" marR="0">
              <a:lnSpc>
                <a:spcPct val="100000"/>
              </a:lnSpc>
              <a:spcBef>
                <a:spcPts val="0"/>
              </a:spcBef>
              <a:spcAft>
                <a:spcPts val="0"/>
              </a:spcAft>
              <a:buChar char="•"/>
            </a:pPr>
            <a:r>
              <a:rPr sz="1000"/>
              <a:t>There are many different features of a ski resort so resorts that are similar in some facilities could be very different in others.</a:t>
            </a:r>
          </a:p>
        </p:txBody>
      </p:sp>
      <p:sp>
        <p:nvSpPr>
          <p:cNvPr id="38" name="Google Shape;38;p1"/>
          <p:cNvSpPr txBox="1"/>
          <p:nvPr/>
        </p:nvSpPr>
        <p:spPr>
          <a:xfrm>
            <a:off x="4590928" y="5085174"/>
            <a:ext cx="4324418" cy="1081065"/>
          </a:xfrm>
          <a:prstGeom prst="rect">
            <a:avLst/>
          </a:prstGeom>
          <a:noFill/>
          <a:ln>
            <a:noFill/>
          </a:ln>
        </p:spPr>
        <p:txBody>
          <a:bodyPr anchor="t" anchorCtr="0" bIns="45700" lIns="91425" numCol="1" rIns="91425" spcFirstLastPara="1" tIns="45700" wrap="square">
            <a:noAutofit/>
          </a:bodyPr>
          <a:lstStyle/>
          <a:p>
            <a:pPr algn="l" indent="0" lvl="0" marL="0" marR="0" rtl="0">
              <a:lnSpc>
                <a:spcPct val="100000"/>
              </a:lnSpc>
              <a:spcBef>
                <a:spcPts val="0"/>
              </a:spcBef>
              <a:spcAft>
                <a:spcPts val="0"/>
              </a:spcAft>
              <a:buNone/>
            </a:pPr>
            <a:r>
              <a:rPr b="0" cap="none" i="0" strike="noStrike" sz="1070" u="none">
                <a:solidFill>
                  <a:srgbClr val="000000"/>
                </a:solidFill>
                <a:latin typeface="Arial"/>
              </a:rPr>
              <a:t>Alesha has provided a CSV file with data on the features and ticket prices of resorts in Big Mountain Resort's market segment.</a:t>
            </a:r>
            <a:endParaRPr b="1" cap="none" i="0" strike="noStrike" sz="1070" u="non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type="none" w="sm"/>
            <a:tailEnd len="sm" type="none" w="sm"/>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rgbClr val="000000"/>
              </a:buClr>
              <a:buSzPts val="1200"/>
              <a:buFont typeface="Arial"/>
              <a:buNone/>
            </a:pPr>
            <a:r>
              <a:rPr altLang="en-AU" b="1" cap="none" i="0" lang="en-AU" strike="noStrike" sz="1200" u="none">
                <a:solidFill>
                  <a:schemeClr val="lt1"/>
                </a:solidFill>
                <a:latin typeface="Quattrocento Sans"/>
                <a:ea typeface="Quattrocento Sans"/>
                <a:cs typeface="Quattrocento Sans"/>
                <a:sym typeface="Quattrocento Sans"/>
              </a:rPr>
              <a:t>H</a:t>
            </a:r>
            <a:endParaRPr b="0" cap="none" i="0" strike="noStrike" sz="1400" u="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rgbClr val="000000"/>
              </a:buClr>
              <a:buSzPts val="1200"/>
              <a:buFont typeface="Arial"/>
              <a:buNone/>
            </a:pPr>
            <a:r>
              <a:rPr altLang="en-AU" b="1" cap="none" i="0" lang="en-AU" strike="noStrike" sz="1200" u="none">
                <a:solidFill>
                  <a:schemeClr val="lt1"/>
                </a:solidFill>
                <a:latin typeface="Quattrocento Sans"/>
                <a:ea typeface="Quattrocento Sans"/>
                <a:cs typeface="Quattrocento Sans"/>
                <a:sym typeface="Quattrocento Sans"/>
              </a:rPr>
              <a:t>D</a:t>
            </a:r>
            <a:endParaRPr b="0" cap="none" i="0" strike="noStrike" sz="1400" u="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rgbClr val="000000"/>
              </a:buClr>
              <a:buSzPts val="1200"/>
              <a:buFont typeface="Arial"/>
              <a:buNone/>
            </a:pPr>
            <a:r>
              <a:rPr altLang="en-AU" b="1" cap="none" i="0" lang="en-AU" strike="noStrike" sz="1200" u="none">
                <a:solidFill>
                  <a:schemeClr val="lt1"/>
                </a:solidFill>
                <a:latin typeface="Quattrocento Sans"/>
                <a:ea typeface="Quattrocento Sans"/>
                <a:cs typeface="Quattrocento Sans"/>
                <a:sym typeface="Quattrocento Sans"/>
              </a:rPr>
              <a:t>E</a:t>
            </a:r>
            <a:endParaRPr b="0" cap="none" i="0" strike="noStrike" sz="1400" u="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rgbClr val="000000"/>
              </a:buClr>
              <a:buSzPts val="1200"/>
              <a:buFont typeface="Arial"/>
              <a:buNone/>
            </a:pPr>
            <a:r>
              <a:rPr altLang="en-AU" b="1" cap="none" i="0" lang="en-AU" strike="noStrike" sz="1200" u="none">
                <a:solidFill>
                  <a:schemeClr val="lt1"/>
                </a:solidFill>
                <a:latin typeface="Quattrocento Sans"/>
                <a:ea typeface="Quattrocento Sans"/>
                <a:cs typeface="Quattrocento Sans"/>
                <a:sym typeface="Quattrocento Sans"/>
              </a:rPr>
              <a:t>I</a:t>
            </a:r>
            <a:endParaRPr b="0" cap="none" i="0" strike="noStrike" sz="1400" u="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rgbClr val="000000"/>
              </a:buClr>
              <a:buSzPts val="1200"/>
              <a:buFont typeface="Arial"/>
              <a:buNone/>
            </a:pPr>
            <a:r>
              <a:rPr altLang="en-AU" b="1" cap="none" i="0" lang="en-AU" strike="noStrike" sz="1200" u="none">
                <a:solidFill>
                  <a:schemeClr val="lt1"/>
                </a:solidFill>
                <a:latin typeface="Quattrocento Sans"/>
                <a:ea typeface="Quattrocento Sans"/>
                <a:cs typeface="Quattrocento Sans"/>
                <a:sym typeface="Quattrocento Sans"/>
              </a:rPr>
              <a:t>P</a:t>
            </a:r>
            <a:endParaRPr b="0" cap="none" i="0" strike="noStrike" sz="1400" u="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type="none" w="sm"/>
            <a:tailEnd len="sm" type="none" w="sm"/>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rgbClr val="000000"/>
              </a:buClr>
              <a:buSzPts val="1200"/>
              <a:buFont typeface="Arial"/>
              <a:buNone/>
            </a:pPr>
            <a:r>
              <a:rPr altLang="en-AU" b="1" cap="none" i="0" lang="en-AU" strike="noStrike" sz="1200" u="none">
                <a:solidFill>
                  <a:schemeClr val="lt1"/>
                </a:solidFill>
                <a:latin typeface="Quattrocento Sans"/>
                <a:ea typeface="Quattrocento Sans"/>
                <a:cs typeface="Quattrocento Sans"/>
                <a:sym typeface="Quattrocento Sans"/>
              </a:rPr>
              <a:t>H</a:t>
            </a:r>
            <a:endParaRPr b="0" cap="none" i="0" strike="noStrike" sz="1400" u="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t/>
            </a:r>
            <a:endParaRPr b="0" cap="none" i="0" strike="noStrike" sz="1800" u="non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t" anchorCtr="0" bIns="0" lIns="0" numCol="1" rIns="0" spcFirstLastPara="1" tIns="0" wrap="square">
            <a:noAutofit/>
          </a:bodyPr>
          <a:lstStyle/>
          <a:p>
            <a:pPr algn="l" indent="0" lvl="0" marL="0" rtl="0">
              <a:lnSpc>
                <a:spcPct val="100000"/>
              </a:lnSpc>
              <a:spcBef>
                <a:spcPts val="0"/>
              </a:spcBef>
              <a:spcAft>
                <a:spcPts val="0"/>
              </a:spcAft>
              <a:buSzPts val="1400"/>
              <a:buNone/>
            </a:pPr>
            <a:r>
              <a:rPr altLang="en-AU"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anchor="t" anchorCtr="0" bIns="45700" lIns="91425" numCol="1" rIns="91425" spcFirstLastPara="1" tIns="45700" wrap="square">
            <a:noAutofit/>
          </a:bodyPr>
          <a:lstStyle/>
          <a:p>
            <a:pPr algn="l" indent="0" lvl="0" marL="0" marR="0" rtl="0">
              <a:lnSpc>
                <a:spcPct val="100000"/>
              </a:lnSpc>
              <a:spcBef>
                <a:spcPts val="0"/>
              </a:spcBef>
              <a:spcAft>
                <a:spcPts val="0"/>
              </a:spcAft>
              <a:buChar char="•"/>
            </a:pPr>
            <a:r>
              <a:rPr b="0" cap="none" i="0" strike="noStrike" sz="1400" u="none">
                <a:solidFill>
                  <a:srgbClr val="000000"/>
                </a:solidFill>
                <a:latin typeface="Arial"/>
              </a:rPr>
              <a:t>Jimmy Blackburn: Director of Operations</a:t>
            </a:r>
            <a:endParaRPr b="0" cap="none" i="0" strike="noStrike" sz="1400" u="none">
              <a:solidFill>
                <a:srgbClr val="000000"/>
              </a:solidFill>
              <a:latin typeface="Arial"/>
              <a:ea typeface="Arial"/>
              <a:cs typeface="Arial"/>
              <a:sym typeface="Arial"/>
            </a:endParaRPr>
          </a:p>
          <a:p>
            <a:pPr algn="l" indent="0" lvl="0" marL="0" marR="0">
              <a:lnSpc>
                <a:spcPct val="100000"/>
              </a:lnSpc>
              <a:spcBef>
                <a:spcPts val="0"/>
              </a:spcBef>
              <a:spcAft>
                <a:spcPts val="0"/>
              </a:spcAft>
              <a:buChar char="•"/>
            </a:pPr>
            <a:r>
              <a:rPr b="0" cap="none" i="0" strike="noStrike" sz="1400" u="none">
                <a:solidFill>
                  <a:srgbClr val="000000"/>
                </a:solidFill>
                <a:latin typeface="Arial"/>
              </a:rPr>
              <a:t>Alesha Eisen: Database Manager</a:t>
            </a:r>
          </a:p>
        </p:txBody>
      </p:sp>
      <p:sp>
        <p:nvSpPr>
          <p:cNvPr id="48" name="Google Shape;48;p1"/>
          <p:cNvSpPr txBox="1"/>
          <p:nvPr/>
        </p:nvSpPr>
        <p:spPr>
          <a:xfrm>
            <a:off x="184140" y="540901"/>
            <a:ext cx="8584648" cy="492443"/>
          </a:xfrm>
          <a:prstGeom prst="rect">
            <a:avLst/>
          </a:prstGeom>
          <a:noFill/>
          <a:ln>
            <a:noFill/>
          </a:ln>
        </p:spPr>
        <p:txBody>
          <a:bodyPr anchor="t" anchorCtr="0" bIns="45700" lIns="91425" numCol="1" rIns="91425" spcFirstLastPara="1" tIns="45700" wrap="square">
            <a:noAutofit/>
          </a:bodyPr>
          <a:lstStyle/>
          <a:p>
            <a:pPr algn="l" indent="0" lvl="0" marL="0" marR="0" rtl="0">
              <a:lnSpc>
                <a:spcPct val="100000"/>
              </a:lnSpc>
              <a:spcBef>
                <a:spcPts val="0"/>
              </a:spcBef>
              <a:spcAft>
                <a:spcPts val="0"/>
              </a:spcAft>
              <a:buClr>
                <a:srgbClr val="000000"/>
              </a:buClr>
              <a:buSzPts val="1400"/>
              <a:buFont typeface="Arial"/>
              <a:buNone/>
            </a:pPr>
            <a:r>
              <a:rPr altLang="en-AU" b="1" cap="none" i="0" lang="en-AU" strike="noStrike" sz="1400" u="none">
                <a:solidFill>
                  <a:srgbClr val="000000"/>
                </a:solidFill>
                <a:latin typeface="Arial"/>
                <a:ea typeface="Arial"/>
                <a:cs typeface="Arial"/>
                <a:sym typeface="Arial"/>
              </a:rPr>
              <a:t>&lt;What is the business problem </a:t>
            </a:r>
            <a:r>
              <a:rPr altLang="en-AU" b="1" lang="en-AU"/>
              <a:t>you</a:t>
            </a:r>
            <a:r>
              <a:rPr altLang="en-AU" b="1" cap="none" i="0" lang="en-AU" strike="noStrike" sz="1400" u="none">
                <a:solidFill>
                  <a:srgbClr val="000000"/>
                </a:solidFill>
                <a:latin typeface="Arial"/>
                <a:ea typeface="Arial"/>
                <a:cs typeface="Arial"/>
                <a:sym typeface="Arial"/>
              </a:rPr>
              <a:t> are investigating? (Use SMART principles)&gt;</a:t>
            </a:r>
            <a:endParaRPr b="1" cap="none" i="0" strike="noStrike" sz="1400" u="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