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5" r:id="rId1"/>
  </p:sldMasterIdLst>
  <p:sldIdLst>
    <p:sldId id="256" r:id="rId2"/>
    <p:sldId id="266" r:id="rId3"/>
    <p:sldId id="263" r:id="rId4"/>
    <p:sldId id="264" r:id="rId5"/>
    <p:sldId id="265" r:id="rId6"/>
    <p:sldId id="271" r:id="rId7"/>
    <p:sldId id="272" r:id="rId8"/>
    <p:sldId id="269" r:id="rId9"/>
    <p:sldId id="262" r:id="rId10"/>
    <p:sldId id="267" r:id="rId11"/>
    <p:sldId id="270"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91" d="100"/>
          <a:sy n="91" d="100"/>
        </p:scale>
        <p:origin x="534"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08322A5-268F-4F7D-8635-A4D03348FF3C}" type="datetimeFigureOut">
              <a:rPr lang="en-IN" smtClean="0"/>
              <a:t>09-09-2023</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FCA95687-7ABD-4DAC-BA57-AD4DFD27546D}" type="slidenum">
              <a:rPr lang="en-IN" smtClean="0"/>
              <a:t>‹#›</a:t>
            </a:fld>
            <a:endParaRPr lang="en-IN"/>
          </a:p>
        </p:txBody>
      </p:sp>
    </p:spTree>
    <p:extLst>
      <p:ext uri="{BB962C8B-B14F-4D97-AF65-F5344CB8AC3E}">
        <p14:creationId xmlns:p14="http://schemas.microsoft.com/office/powerpoint/2010/main" val="41285072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08322A5-268F-4F7D-8635-A4D03348FF3C}" type="datetimeFigureOut">
              <a:rPr lang="en-IN" smtClean="0"/>
              <a:t>09-09-2023</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CA95687-7ABD-4DAC-BA57-AD4DFD27546D}" type="slidenum">
              <a:rPr lang="en-IN" smtClean="0"/>
              <a:t>‹#›</a:t>
            </a:fld>
            <a:endParaRPr lang="en-IN"/>
          </a:p>
        </p:txBody>
      </p:sp>
    </p:spTree>
    <p:extLst>
      <p:ext uri="{BB962C8B-B14F-4D97-AF65-F5344CB8AC3E}">
        <p14:creationId xmlns:p14="http://schemas.microsoft.com/office/powerpoint/2010/main" val="32246220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08322A5-268F-4F7D-8635-A4D03348FF3C}" type="datetimeFigureOut">
              <a:rPr lang="en-IN" smtClean="0"/>
              <a:t>09-09-2023</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CA95687-7ABD-4DAC-BA57-AD4DFD27546D}"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8681160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808322A5-268F-4F7D-8635-A4D03348FF3C}" type="datetimeFigureOut">
              <a:rPr lang="en-IN" smtClean="0"/>
              <a:t>09-09-2023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CA95687-7ABD-4DAC-BA57-AD4DFD27546D}" type="slidenum">
              <a:rPr lang="en-IN" smtClean="0"/>
              <a:t>‹#›</a:t>
            </a:fld>
            <a:endParaRPr lang="en-IN"/>
          </a:p>
        </p:txBody>
      </p:sp>
    </p:spTree>
    <p:extLst>
      <p:ext uri="{BB962C8B-B14F-4D97-AF65-F5344CB8AC3E}">
        <p14:creationId xmlns:p14="http://schemas.microsoft.com/office/powerpoint/2010/main" val="3943294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808322A5-268F-4F7D-8635-A4D03348FF3C}" type="datetimeFigureOut">
              <a:rPr lang="en-IN" smtClean="0"/>
              <a:t>09-09-2023</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CA95687-7ABD-4DAC-BA57-AD4DFD27546D}"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6881998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808322A5-268F-4F7D-8635-A4D03348FF3C}" type="datetimeFigureOut">
              <a:rPr lang="en-IN" smtClean="0"/>
              <a:t>09-09-2023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CA95687-7ABD-4DAC-BA57-AD4DFD27546D}" type="slidenum">
              <a:rPr lang="en-IN" smtClean="0"/>
              <a:t>‹#›</a:t>
            </a:fld>
            <a:endParaRPr lang="en-IN"/>
          </a:p>
        </p:txBody>
      </p:sp>
    </p:spTree>
    <p:extLst>
      <p:ext uri="{BB962C8B-B14F-4D97-AF65-F5344CB8AC3E}">
        <p14:creationId xmlns:p14="http://schemas.microsoft.com/office/powerpoint/2010/main" val="13399540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08322A5-268F-4F7D-8635-A4D03348FF3C}" type="datetimeFigureOut">
              <a:rPr lang="en-IN" smtClean="0"/>
              <a:t>09-09-2023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CA95687-7ABD-4DAC-BA57-AD4DFD27546D}" type="slidenum">
              <a:rPr lang="en-IN" smtClean="0"/>
              <a:t>‹#›</a:t>
            </a:fld>
            <a:endParaRPr lang="en-IN"/>
          </a:p>
        </p:txBody>
      </p:sp>
    </p:spTree>
    <p:extLst>
      <p:ext uri="{BB962C8B-B14F-4D97-AF65-F5344CB8AC3E}">
        <p14:creationId xmlns:p14="http://schemas.microsoft.com/office/powerpoint/2010/main" val="27261380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08322A5-268F-4F7D-8635-A4D03348FF3C}" type="datetimeFigureOut">
              <a:rPr lang="en-IN" smtClean="0"/>
              <a:t>09-09-2023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CA95687-7ABD-4DAC-BA57-AD4DFD27546D}" type="slidenum">
              <a:rPr lang="en-IN" smtClean="0"/>
              <a:t>‹#›</a:t>
            </a:fld>
            <a:endParaRPr lang="en-IN"/>
          </a:p>
        </p:txBody>
      </p:sp>
    </p:spTree>
    <p:extLst>
      <p:ext uri="{BB962C8B-B14F-4D97-AF65-F5344CB8AC3E}">
        <p14:creationId xmlns:p14="http://schemas.microsoft.com/office/powerpoint/2010/main" val="9993312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08322A5-268F-4F7D-8635-A4D03348FF3C}" type="datetimeFigureOut">
              <a:rPr lang="en-IN" smtClean="0"/>
              <a:t>09-09-2023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CA95687-7ABD-4DAC-BA57-AD4DFD27546D}" type="slidenum">
              <a:rPr lang="en-IN" smtClean="0"/>
              <a:t>‹#›</a:t>
            </a:fld>
            <a:endParaRPr lang="en-IN"/>
          </a:p>
        </p:txBody>
      </p:sp>
    </p:spTree>
    <p:extLst>
      <p:ext uri="{BB962C8B-B14F-4D97-AF65-F5344CB8AC3E}">
        <p14:creationId xmlns:p14="http://schemas.microsoft.com/office/powerpoint/2010/main" val="42340936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08322A5-268F-4F7D-8635-A4D03348FF3C}" type="datetimeFigureOut">
              <a:rPr lang="en-IN" smtClean="0"/>
              <a:t>09-09-2023</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CA95687-7ABD-4DAC-BA57-AD4DFD27546D}" type="slidenum">
              <a:rPr lang="en-IN" smtClean="0"/>
              <a:t>‹#›</a:t>
            </a:fld>
            <a:endParaRPr lang="en-IN"/>
          </a:p>
        </p:txBody>
      </p:sp>
    </p:spTree>
    <p:extLst>
      <p:ext uri="{BB962C8B-B14F-4D97-AF65-F5344CB8AC3E}">
        <p14:creationId xmlns:p14="http://schemas.microsoft.com/office/powerpoint/2010/main" val="12412201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08322A5-268F-4F7D-8635-A4D03348FF3C}" type="datetimeFigureOut">
              <a:rPr lang="en-IN" smtClean="0"/>
              <a:t>09-09-2023</a:t>
            </a:fld>
            <a:endParaRPr lang="en-IN"/>
          </a:p>
        </p:txBody>
      </p:sp>
      <p:sp>
        <p:nvSpPr>
          <p:cNvPr id="6" name="Footer Placeholder 5"/>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FCA95687-7ABD-4DAC-BA57-AD4DFD27546D}" type="slidenum">
              <a:rPr lang="en-IN" smtClean="0"/>
              <a:t>‹#›</a:t>
            </a:fld>
            <a:endParaRPr lang="en-IN"/>
          </a:p>
        </p:txBody>
      </p:sp>
    </p:spTree>
    <p:extLst>
      <p:ext uri="{BB962C8B-B14F-4D97-AF65-F5344CB8AC3E}">
        <p14:creationId xmlns:p14="http://schemas.microsoft.com/office/powerpoint/2010/main" val="16032861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08322A5-268F-4F7D-8635-A4D03348FF3C}" type="datetimeFigureOut">
              <a:rPr lang="en-IN" smtClean="0"/>
              <a:t>09-09-2023</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FCA95687-7ABD-4DAC-BA57-AD4DFD27546D}" type="slidenum">
              <a:rPr lang="en-IN" smtClean="0"/>
              <a:t>‹#›</a:t>
            </a:fld>
            <a:endParaRPr lang="en-IN"/>
          </a:p>
        </p:txBody>
      </p:sp>
    </p:spTree>
    <p:extLst>
      <p:ext uri="{BB962C8B-B14F-4D97-AF65-F5344CB8AC3E}">
        <p14:creationId xmlns:p14="http://schemas.microsoft.com/office/powerpoint/2010/main" val="40978099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08322A5-268F-4F7D-8635-A4D03348FF3C}" type="datetimeFigureOut">
              <a:rPr lang="en-IN" smtClean="0"/>
              <a:t>09-09-2023</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FCA95687-7ABD-4DAC-BA57-AD4DFD27546D}" type="slidenum">
              <a:rPr lang="en-IN" smtClean="0"/>
              <a:t>‹#›</a:t>
            </a:fld>
            <a:endParaRPr lang="en-IN"/>
          </a:p>
        </p:txBody>
      </p:sp>
    </p:spTree>
    <p:extLst>
      <p:ext uri="{BB962C8B-B14F-4D97-AF65-F5344CB8AC3E}">
        <p14:creationId xmlns:p14="http://schemas.microsoft.com/office/powerpoint/2010/main" val="20176401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08322A5-268F-4F7D-8635-A4D03348FF3C}" type="datetimeFigureOut">
              <a:rPr lang="en-IN" smtClean="0"/>
              <a:t>09-09-2023</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FCA95687-7ABD-4DAC-BA57-AD4DFD27546D}" type="slidenum">
              <a:rPr lang="en-IN" smtClean="0"/>
              <a:t>‹#›</a:t>
            </a:fld>
            <a:endParaRPr lang="en-IN"/>
          </a:p>
        </p:txBody>
      </p:sp>
    </p:spTree>
    <p:extLst>
      <p:ext uri="{BB962C8B-B14F-4D97-AF65-F5344CB8AC3E}">
        <p14:creationId xmlns:p14="http://schemas.microsoft.com/office/powerpoint/2010/main" val="17889675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808322A5-268F-4F7D-8635-A4D03348FF3C}" type="datetimeFigureOut">
              <a:rPr lang="en-IN" smtClean="0"/>
              <a:t>09-09-2023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FCA95687-7ABD-4DAC-BA57-AD4DFD27546D}" type="slidenum">
              <a:rPr lang="en-IN" smtClean="0"/>
              <a:t>‹#›</a:t>
            </a:fld>
            <a:endParaRPr lang="en-IN"/>
          </a:p>
        </p:txBody>
      </p:sp>
    </p:spTree>
    <p:extLst>
      <p:ext uri="{BB962C8B-B14F-4D97-AF65-F5344CB8AC3E}">
        <p14:creationId xmlns:p14="http://schemas.microsoft.com/office/powerpoint/2010/main" val="15676688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808322A5-268F-4F7D-8635-A4D03348FF3C}" type="datetimeFigureOut">
              <a:rPr lang="en-IN" smtClean="0"/>
              <a:t>09-09-2023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CA95687-7ABD-4DAC-BA57-AD4DFD27546D}" type="slidenum">
              <a:rPr lang="en-IN" smtClean="0"/>
              <a:t>‹#›</a:t>
            </a:fld>
            <a:endParaRPr lang="en-IN"/>
          </a:p>
        </p:txBody>
      </p:sp>
    </p:spTree>
    <p:extLst>
      <p:ext uri="{BB962C8B-B14F-4D97-AF65-F5344CB8AC3E}">
        <p14:creationId xmlns:p14="http://schemas.microsoft.com/office/powerpoint/2010/main" val="15756030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808322A5-268F-4F7D-8635-A4D03348FF3C}" type="datetimeFigureOut">
              <a:rPr lang="en-IN" smtClean="0"/>
              <a:t>09-09-2023</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FCA95687-7ABD-4DAC-BA57-AD4DFD27546D}" type="slidenum">
              <a:rPr lang="en-IN" smtClean="0"/>
              <a:t>‹#›</a:t>
            </a:fld>
            <a:endParaRPr lang="en-IN"/>
          </a:p>
        </p:txBody>
      </p:sp>
    </p:spTree>
    <p:extLst>
      <p:ext uri="{BB962C8B-B14F-4D97-AF65-F5344CB8AC3E}">
        <p14:creationId xmlns:p14="http://schemas.microsoft.com/office/powerpoint/2010/main" val="2185253399"/>
      </p:ext>
    </p:extLst>
  </p:cSld>
  <p:clrMap bg1="lt1" tx1="dk1" bg2="lt2" tx2="dk2" accent1="accent1" accent2="accent2" accent3="accent3" accent4="accent4" accent5="accent5" accent6="accent6" hlink="hlink" folHlink="folHlink"/>
  <p:sldLayoutIdLst>
    <p:sldLayoutId id="2147483796" r:id="rId1"/>
    <p:sldLayoutId id="2147483797" r:id="rId2"/>
    <p:sldLayoutId id="2147483798" r:id="rId3"/>
    <p:sldLayoutId id="2147483799" r:id="rId4"/>
    <p:sldLayoutId id="2147483800" r:id="rId5"/>
    <p:sldLayoutId id="2147483801" r:id="rId6"/>
    <p:sldLayoutId id="2147483802" r:id="rId7"/>
    <p:sldLayoutId id="2147483803" r:id="rId8"/>
    <p:sldLayoutId id="2147483804" r:id="rId9"/>
    <p:sldLayoutId id="2147483805" r:id="rId10"/>
    <p:sldLayoutId id="2147483806" r:id="rId11"/>
    <p:sldLayoutId id="2147483807" r:id="rId12"/>
    <p:sldLayoutId id="2147483808" r:id="rId13"/>
    <p:sldLayoutId id="2147483809" r:id="rId14"/>
    <p:sldLayoutId id="2147483810" r:id="rId15"/>
    <p:sldLayoutId id="2147483811"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555532" y="609599"/>
            <a:ext cx="9949080" cy="3951891"/>
          </a:xfrm>
        </p:spPr>
        <p:txBody>
          <a:bodyPr/>
          <a:lstStyle/>
          <a:p>
            <a:r>
              <a:rPr lang="en-IN" dirty="0" smtClean="0">
                <a:solidFill>
                  <a:schemeClr val="tx2">
                    <a:lumMod val="50000"/>
                  </a:schemeClr>
                </a:solidFill>
              </a:rPr>
              <a:t>TITANIC SURVIVA PREDICTION USING MACHINNE LEARING.</a:t>
            </a:r>
            <a:endParaRPr lang="en-IN" dirty="0">
              <a:solidFill>
                <a:schemeClr val="tx2">
                  <a:lumMod val="50000"/>
                </a:schemeClr>
              </a:solidFill>
            </a:endParaRPr>
          </a:p>
        </p:txBody>
      </p:sp>
      <p:sp>
        <p:nvSpPr>
          <p:cNvPr id="6" name="Text Placeholder 5"/>
          <p:cNvSpPr>
            <a:spLocks noGrp="1"/>
          </p:cNvSpPr>
          <p:nvPr>
            <p:ph type="body" idx="1"/>
          </p:nvPr>
        </p:nvSpPr>
        <p:spPr>
          <a:xfrm>
            <a:off x="9158179" y="6169572"/>
            <a:ext cx="2781574" cy="539124"/>
          </a:xfrm>
        </p:spPr>
        <p:txBody>
          <a:bodyPr/>
          <a:lstStyle/>
          <a:p>
            <a:r>
              <a:rPr lang="en-IN" dirty="0" smtClean="0">
                <a:solidFill>
                  <a:schemeClr val="accent3"/>
                </a:solidFill>
              </a:rPr>
              <a:t>By: KRUPALI MISTARI.</a:t>
            </a:r>
            <a:endParaRPr lang="en-IN" dirty="0">
              <a:solidFill>
                <a:schemeClr val="accent3"/>
              </a:solidFill>
            </a:endParaRPr>
          </a:p>
        </p:txBody>
      </p:sp>
    </p:spTree>
    <p:extLst>
      <p:ext uri="{BB962C8B-B14F-4D97-AF65-F5344CB8AC3E}">
        <p14:creationId xmlns:p14="http://schemas.microsoft.com/office/powerpoint/2010/main" val="2628716960"/>
      </p:ext>
    </p:extLst>
  </p:cSld>
  <p:clrMapOvr>
    <a:masterClrMapping/>
  </p:clrMapOvr>
  <p:transition spd="slow">
    <p:wip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953"/>
          <a:stretch/>
        </p:blipFill>
        <p:spPr>
          <a:xfrm>
            <a:off x="1765737" y="830317"/>
            <a:ext cx="9445031" cy="5741700"/>
          </a:xfrm>
          <a:prstGeom prst="rect">
            <a:avLst/>
          </a:prstGeom>
          <a:solidFill>
            <a:schemeClr val="accent3">
              <a:lumMod val="75000"/>
            </a:schemeClr>
          </a:solidFill>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5779783"/>
      </p:ext>
    </p:extLst>
  </p:cSld>
  <p:clrMapOvr>
    <a:masterClrMapping/>
  </p:clrMapOvr>
  <p:transition spd="slow">
    <p:wip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499848" y="2190151"/>
            <a:ext cx="8911687" cy="1280890"/>
          </a:xfrm>
        </p:spPr>
        <p:txBody>
          <a:bodyPr>
            <a:noAutofit/>
          </a:bodyPr>
          <a:lstStyle/>
          <a:p>
            <a:pPr algn="ctr"/>
            <a:r>
              <a:rPr lang="en-IN" sz="8800" dirty="0" smtClean="0">
                <a:solidFill>
                  <a:schemeClr val="tx2">
                    <a:lumMod val="50000"/>
                  </a:schemeClr>
                </a:solidFill>
              </a:rPr>
              <a:t>THANK YOU</a:t>
            </a:r>
            <a:endParaRPr lang="en-IN" sz="8800" dirty="0">
              <a:solidFill>
                <a:schemeClr val="tx2">
                  <a:lumMod val="50000"/>
                </a:schemeClr>
              </a:solidFill>
            </a:endParaRPr>
          </a:p>
        </p:txBody>
      </p:sp>
    </p:spTree>
    <p:extLst>
      <p:ext uri="{BB962C8B-B14F-4D97-AF65-F5344CB8AC3E}">
        <p14:creationId xmlns:p14="http://schemas.microsoft.com/office/powerpoint/2010/main" val="429648610"/>
      </p:ext>
    </p:extLst>
  </p:cSld>
  <p:clrMapOvr>
    <a:masterClrMapping/>
  </p:clrMapOvr>
  <p:transition spd="slow">
    <p:wip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IN" dirty="0" err="1" smtClean="0"/>
              <a:t>Intoduction</a:t>
            </a:r>
            <a:r>
              <a:rPr lang="en-IN" dirty="0" smtClean="0"/>
              <a:t>:</a:t>
            </a:r>
            <a:endParaRPr lang="en-IN" dirty="0"/>
          </a:p>
        </p:txBody>
      </p:sp>
      <p:sp>
        <p:nvSpPr>
          <p:cNvPr id="14" name="Content Placeholder 13"/>
          <p:cNvSpPr>
            <a:spLocks noGrp="1"/>
          </p:cNvSpPr>
          <p:nvPr>
            <p:ph idx="1"/>
          </p:nvPr>
        </p:nvSpPr>
        <p:spPr/>
        <p:txBody>
          <a:bodyPr>
            <a:noAutofit/>
          </a:bodyPr>
          <a:lstStyle/>
          <a:p>
            <a:r>
              <a:rPr lang="en-GB" sz="2800" dirty="0"/>
              <a:t>The Titanic was a famous ship that sank in 1912 after hitting an iceberg. About 1,500 people died, and around 700 survived. Many factors, like lack of lifeboats and slow response, contributed to the high death toll</a:t>
            </a:r>
            <a:r>
              <a:rPr lang="en-GB" sz="3600" dirty="0"/>
              <a:t>.</a:t>
            </a:r>
            <a:endParaRPr lang="en-IN" sz="2800" dirty="0"/>
          </a:p>
        </p:txBody>
      </p:sp>
    </p:spTree>
    <p:extLst>
      <p:ext uri="{BB962C8B-B14F-4D97-AF65-F5344CB8AC3E}">
        <p14:creationId xmlns:p14="http://schemas.microsoft.com/office/powerpoint/2010/main" val="211279077"/>
      </p:ext>
    </p:extLst>
  </p:cSld>
  <p:clrMapOvr>
    <a:masterClrMapping/>
  </p:clrMapOvr>
  <p:transition spd="slow">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460938" y="147145"/>
            <a:ext cx="9932276" cy="1200329"/>
          </a:xfrm>
          <a:prstGeom prst="rect">
            <a:avLst/>
          </a:prstGeom>
          <a:noFill/>
        </p:spPr>
        <p:txBody>
          <a:bodyPr wrap="square" rtlCol="0">
            <a:spAutoFit/>
          </a:bodyPr>
          <a:lstStyle/>
          <a:p>
            <a:pPr marL="285750" indent="-285750">
              <a:buFont typeface="Wingdings" panose="05000000000000000000" pitchFamily="2" charset="2"/>
              <a:buChar char="§"/>
            </a:pPr>
            <a:r>
              <a:rPr lang="en-US" b="0" i="0" dirty="0" smtClean="0">
                <a:effectLst/>
                <a:latin typeface="Arial Black" panose="020B0A04020102020204" pitchFamily="34" charset="0"/>
              </a:rPr>
              <a:t>The dataset I’m using here to train a titanic survival prediction model was downloaded from </a:t>
            </a:r>
            <a:r>
              <a:rPr lang="en-US" b="0" i="0" dirty="0" err="1" smtClean="0">
                <a:effectLst/>
                <a:latin typeface="Arial Black" panose="020B0A04020102020204" pitchFamily="34" charset="0"/>
              </a:rPr>
              <a:t>Kaggle</a:t>
            </a:r>
            <a:r>
              <a:rPr lang="en-US" b="0" i="0" dirty="0" smtClean="0">
                <a:effectLst/>
                <a:latin typeface="Arial Black" panose="020B0A04020102020204" pitchFamily="34" charset="0"/>
              </a:rPr>
              <a:t>. It contains data about all the main features that contribute to the titanic survival. So let’s start this task by importing the necessary Python libraries and the dataset:</a:t>
            </a:r>
            <a:endParaRPr lang="en-US" b="0" i="0" dirty="0">
              <a:effectLst/>
              <a:latin typeface="Arial Black" panose="020B0A0402010202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0938" y="1532462"/>
            <a:ext cx="10058400" cy="5054056"/>
          </a:xfrm>
          <a:prstGeom prst="rect">
            <a:avLst/>
          </a:prstGeom>
        </p:spPr>
      </p:pic>
    </p:spTree>
    <p:extLst>
      <p:ext uri="{BB962C8B-B14F-4D97-AF65-F5344CB8AC3E}">
        <p14:creationId xmlns:p14="http://schemas.microsoft.com/office/powerpoint/2010/main" val="1628350143"/>
      </p:ext>
    </p:extLst>
  </p:cSld>
  <p:clrMapOvr>
    <a:masterClrMapping/>
  </p:clrMapOvr>
  <p:transition spd="slow">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133600" y="1156138"/>
            <a:ext cx="8029903" cy="369332"/>
          </a:xfrm>
          <a:prstGeom prst="rect">
            <a:avLst/>
          </a:prstGeom>
          <a:noFill/>
        </p:spPr>
        <p:txBody>
          <a:bodyPr wrap="square" rtlCol="0">
            <a:spAutoFit/>
          </a:bodyPr>
          <a:lstStyle/>
          <a:p>
            <a:endParaRPr lang="en-IN" dirty="0"/>
          </a:p>
        </p:txBody>
      </p:sp>
      <p:sp>
        <p:nvSpPr>
          <p:cNvPr id="8" name="TextBox 7"/>
          <p:cNvSpPr txBox="1"/>
          <p:nvPr/>
        </p:nvSpPr>
        <p:spPr>
          <a:xfrm>
            <a:off x="1445172" y="116381"/>
            <a:ext cx="10095187" cy="830997"/>
          </a:xfrm>
          <a:prstGeom prst="rect">
            <a:avLst/>
          </a:prstGeom>
          <a:noFill/>
        </p:spPr>
        <p:txBody>
          <a:bodyPr wrap="square" rtlCol="0">
            <a:spAutoFit/>
          </a:bodyPr>
          <a:lstStyle/>
          <a:p>
            <a:pPr marL="285750" indent="-285750">
              <a:buFont typeface="Wingdings" panose="05000000000000000000" pitchFamily="2" charset="2"/>
              <a:buChar char="§"/>
            </a:pPr>
            <a:r>
              <a:rPr lang="en-US" sz="1600" b="0" i="0" dirty="0" smtClean="0">
                <a:effectLst/>
                <a:latin typeface="Arial Black" panose="020B0A04020102020204" pitchFamily="34" charset="0"/>
              </a:rPr>
              <a:t>There are </a:t>
            </a:r>
            <a:r>
              <a:rPr lang="en-US" sz="1600" dirty="0" smtClean="0">
                <a:latin typeface="Arial Black" panose="020B0A04020102020204" pitchFamily="34" charset="0"/>
              </a:rPr>
              <a:t>9 </a:t>
            </a:r>
            <a:r>
              <a:rPr lang="en-US" sz="1600" b="0" i="0" dirty="0" smtClean="0">
                <a:effectLst/>
                <a:latin typeface="Arial Black" panose="020B0A04020102020204" pitchFamily="34" charset="0"/>
              </a:rPr>
              <a:t>columns in this dataset, so it is very important to check whether or not this dataset contains null values before going any further:</a:t>
            </a:r>
          </a:p>
          <a:p>
            <a:endParaRPr lang="en-IN" sz="1600" dirty="0">
              <a:latin typeface="Arial Black" panose="020B0A04020102020204" pitchFamily="34" charset="0"/>
            </a:endParaRPr>
          </a:p>
        </p:txBody>
      </p:sp>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8591" y="842275"/>
            <a:ext cx="7299435" cy="2060027"/>
          </a:xfrm>
          <a:prstGeom prst="rect">
            <a:avLst/>
          </a:prstGeom>
          <a:ln>
            <a:noFill/>
          </a:ln>
          <a:effectLst>
            <a:outerShdw blurRad="292100" dist="139700" dir="2700000" algn="tl" rotWithShape="0">
              <a:srgbClr val="333333">
                <a:alpha val="65000"/>
              </a:srgbClr>
            </a:outerShdw>
          </a:effectLst>
        </p:spPr>
      </p:pic>
      <p:sp>
        <p:nvSpPr>
          <p:cNvPr id="14" name="TextBox 13"/>
          <p:cNvSpPr txBox="1"/>
          <p:nvPr/>
        </p:nvSpPr>
        <p:spPr>
          <a:xfrm>
            <a:off x="1445172" y="3111062"/>
            <a:ext cx="10578662" cy="584775"/>
          </a:xfrm>
          <a:prstGeom prst="rect">
            <a:avLst/>
          </a:prstGeom>
          <a:noFill/>
        </p:spPr>
        <p:txBody>
          <a:bodyPr wrap="square" rtlCol="0">
            <a:spAutoFit/>
          </a:bodyPr>
          <a:lstStyle/>
          <a:p>
            <a:pPr marL="285750" indent="-285750">
              <a:buFont typeface="Wingdings" panose="05000000000000000000" pitchFamily="2" charset="2"/>
              <a:buChar char="§"/>
            </a:pPr>
            <a:r>
              <a:rPr lang="en-US" sz="1600" b="0" i="0" dirty="0" smtClean="0">
                <a:effectLst/>
                <a:latin typeface="Arial Black" panose="020B0A04020102020204" pitchFamily="34" charset="0"/>
              </a:rPr>
              <a:t>So this dataset doesn’t have any null values, now let’s look at some of the other important insights to get an idea of what kind of data we’re dealing with:</a:t>
            </a:r>
            <a:endParaRPr lang="en-US" sz="1600" b="0" i="0" dirty="0">
              <a:effectLst/>
              <a:latin typeface="Arial Black" panose="020B0A04020102020204" pitchFamily="34" charset="0"/>
            </a:endParaRPr>
          </a:p>
        </p:txBody>
      </p:sp>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18591" y="3904597"/>
            <a:ext cx="7499131" cy="251764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220650272"/>
      </p:ext>
    </p:extLst>
  </p:cSld>
  <p:clrMapOvr>
    <a:masterClrMapping/>
  </p:clrMapOvr>
  <p:transition spd="slow">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28800" y="388883"/>
            <a:ext cx="8082455" cy="578069"/>
          </a:xfrm>
          <a:prstGeom prst="rect">
            <a:avLst/>
          </a:prstGeom>
          <a:noFill/>
        </p:spPr>
        <p:txBody>
          <a:bodyPr wrap="square" rtlCol="0">
            <a:spAutoFit/>
          </a:bodyPr>
          <a:lstStyle/>
          <a:p>
            <a:endParaRPr lang="en-IN" dirty="0"/>
          </a:p>
        </p:txBody>
      </p:sp>
      <p:sp>
        <p:nvSpPr>
          <p:cNvPr id="3" name="TextBox 2"/>
          <p:cNvSpPr txBox="1"/>
          <p:nvPr/>
        </p:nvSpPr>
        <p:spPr>
          <a:xfrm>
            <a:off x="1534510" y="388883"/>
            <a:ext cx="9112469" cy="369332"/>
          </a:xfrm>
          <a:prstGeom prst="rect">
            <a:avLst/>
          </a:prstGeom>
          <a:noFill/>
        </p:spPr>
        <p:txBody>
          <a:bodyPr wrap="square" rtlCol="0">
            <a:spAutoFit/>
          </a:bodyPr>
          <a:lstStyle/>
          <a:p>
            <a:pPr marL="285750" indent="-285750">
              <a:buFont typeface="Wingdings" panose="05000000000000000000" pitchFamily="2" charset="2"/>
              <a:buChar char="§"/>
            </a:pPr>
            <a:r>
              <a:rPr lang="en-US" b="1" smtClean="0">
                <a:latin typeface="Arial Black" panose="020B0A04020102020204" pitchFamily="34" charset="0"/>
              </a:rPr>
              <a:t>Lets check head and tail of the dataset</a:t>
            </a:r>
            <a:endParaRPr lang="en-US" b="1" dirty="0">
              <a:latin typeface="Arial Black" panose="020B0A04020102020204" pitchFamily="34" charset="0"/>
            </a:endParaRPr>
          </a:p>
        </p:txBody>
      </p:sp>
      <p:sp>
        <p:nvSpPr>
          <p:cNvPr id="4" name="TextBox 3"/>
          <p:cNvSpPr txBox="1"/>
          <p:nvPr/>
        </p:nvSpPr>
        <p:spPr>
          <a:xfrm>
            <a:off x="1534510" y="945932"/>
            <a:ext cx="9748929" cy="646331"/>
          </a:xfrm>
          <a:prstGeom prst="rect">
            <a:avLst/>
          </a:prstGeom>
          <a:noFill/>
        </p:spPr>
        <p:txBody>
          <a:bodyPr wrap="square" rtlCol="0">
            <a:spAutoFit/>
          </a:bodyPr>
          <a:lstStyle/>
          <a:p>
            <a:pPr marL="285750" indent="-285750">
              <a:buFont typeface="Wingdings" panose="05000000000000000000" pitchFamily="2" charset="2"/>
              <a:buChar char="§"/>
            </a:pPr>
            <a:r>
              <a:rPr lang="en-US" b="1" dirty="0" smtClean="0">
                <a:latin typeface="Arial Black" panose="020B0A04020102020204" pitchFamily="34" charset="0"/>
              </a:rPr>
              <a:t>With The help of head() function we can able to check our first 5 columns from our dataset</a:t>
            </a:r>
            <a:endParaRPr lang="en-IN" b="1" dirty="0">
              <a:latin typeface="Arial Black" panose="020B0A04020102020204" pitchFamily="34" charset="0"/>
            </a:endParaRPr>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963"/>
          <a:stretch/>
        </p:blipFill>
        <p:spPr>
          <a:xfrm>
            <a:off x="1650124" y="2337028"/>
            <a:ext cx="9727053" cy="4286848"/>
          </a:xfrm>
          <a:prstGeom prst="rect">
            <a:avLst/>
          </a:prstGeom>
          <a:ln>
            <a:noFill/>
          </a:ln>
          <a:effectLst>
            <a:outerShdw blurRad="292100" dist="139700" dir="2700000" algn="tl" rotWithShape="0">
              <a:srgbClr val="333333">
                <a:alpha val="65000"/>
              </a:srgbClr>
            </a:outerShdw>
          </a:effectLst>
        </p:spPr>
      </p:pic>
      <p:sp>
        <p:nvSpPr>
          <p:cNvPr id="10" name="TextBox 9"/>
          <p:cNvSpPr txBox="1"/>
          <p:nvPr/>
        </p:nvSpPr>
        <p:spPr>
          <a:xfrm>
            <a:off x="1534510" y="1711717"/>
            <a:ext cx="10142483" cy="923330"/>
          </a:xfrm>
          <a:prstGeom prst="rect">
            <a:avLst/>
          </a:prstGeom>
          <a:noFill/>
        </p:spPr>
        <p:txBody>
          <a:bodyPr wrap="square" rtlCol="0">
            <a:spAutoFit/>
          </a:bodyPr>
          <a:lstStyle/>
          <a:p>
            <a:pPr marL="285750" indent="-285750">
              <a:buFont typeface="Wingdings" panose="05000000000000000000" pitchFamily="2" charset="2"/>
              <a:buChar char="§"/>
            </a:pPr>
            <a:r>
              <a:rPr lang="en-US" b="1" dirty="0" smtClean="0">
                <a:latin typeface="Arial Black" panose="020B0A04020102020204" pitchFamily="34" charset="0"/>
              </a:rPr>
              <a:t>With The help of tail() function we can able to check our last 5 columns from our dataset</a:t>
            </a:r>
            <a:endParaRPr lang="en-IN" b="1" dirty="0" smtClean="0">
              <a:latin typeface="Arial Black" panose="020B0A04020102020204" pitchFamily="34" charset="0"/>
            </a:endParaRPr>
          </a:p>
          <a:p>
            <a:endParaRPr lang="en-IN" dirty="0"/>
          </a:p>
        </p:txBody>
      </p:sp>
    </p:spTree>
    <p:extLst>
      <p:ext uri="{BB962C8B-B14F-4D97-AF65-F5344CB8AC3E}">
        <p14:creationId xmlns:p14="http://schemas.microsoft.com/office/powerpoint/2010/main" val="367503538"/>
      </p:ext>
    </p:extLst>
  </p:cSld>
  <p:clrMapOvr>
    <a:masterClrMapping/>
  </p:clrMapOvr>
  <p:transition spd="slow">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89985" y="1709527"/>
            <a:ext cx="5349767" cy="4785867"/>
          </a:xfrm>
          <a:prstGeom prst="rect">
            <a:avLst/>
          </a:prstGeom>
          <a:ln>
            <a:noFill/>
          </a:ln>
          <a:effectLst>
            <a:outerShdw blurRad="292100" dist="139700" dir="2700000" algn="tl" rotWithShape="0">
              <a:srgbClr val="333333">
                <a:alpha val="65000"/>
              </a:srgbClr>
            </a:outerShdw>
          </a:effectLst>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0316" y="1709528"/>
            <a:ext cx="5297214" cy="4785866"/>
          </a:xfrm>
          <a:prstGeom prst="rect">
            <a:avLst/>
          </a:prstGeom>
          <a:ln>
            <a:noFill/>
          </a:ln>
          <a:effectLst>
            <a:outerShdw blurRad="292100" dist="139700" dir="2700000" algn="tl" rotWithShape="0">
              <a:srgbClr val="333333">
                <a:alpha val="65000"/>
              </a:srgbClr>
            </a:outerShdw>
          </a:effectLst>
        </p:spPr>
      </p:pic>
      <p:sp>
        <p:nvSpPr>
          <p:cNvPr id="4" name="TextBox 3"/>
          <p:cNvSpPr txBox="1"/>
          <p:nvPr/>
        </p:nvSpPr>
        <p:spPr>
          <a:xfrm>
            <a:off x="1576552" y="1063196"/>
            <a:ext cx="4424854" cy="646331"/>
          </a:xfrm>
          <a:prstGeom prst="rect">
            <a:avLst/>
          </a:prstGeom>
          <a:noFill/>
        </p:spPr>
        <p:txBody>
          <a:bodyPr wrap="square" rtlCol="0">
            <a:spAutoFit/>
          </a:bodyPr>
          <a:lstStyle/>
          <a:p>
            <a:r>
              <a:rPr lang="en-IN" dirty="0" smtClean="0"/>
              <a:t>Making a count plot for “Survival ” columns</a:t>
            </a:r>
            <a:endParaRPr lang="en-IN" dirty="0"/>
          </a:p>
        </p:txBody>
      </p:sp>
      <p:sp>
        <p:nvSpPr>
          <p:cNvPr id="5" name="TextBox 4"/>
          <p:cNvSpPr txBox="1"/>
          <p:nvPr/>
        </p:nvSpPr>
        <p:spPr>
          <a:xfrm>
            <a:off x="6589985" y="1063196"/>
            <a:ext cx="5349767" cy="646331"/>
          </a:xfrm>
          <a:prstGeom prst="rect">
            <a:avLst/>
          </a:prstGeom>
          <a:noFill/>
        </p:spPr>
        <p:txBody>
          <a:bodyPr wrap="square" rtlCol="0">
            <a:spAutoFit/>
          </a:bodyPr>
          <a:lstStyle/>
          <a:p>
            <a:r>
              <a:rPr lang="en-IN" dirty="0" smtClean="0"/>
              <a:t>Making a count plot for “Sex” </a:t>
            </a:r>
            <a:r>
              <a:rPr lang="en-IN" dirty="0" err="1" smtClean="0"/>
              <a:t>cloumns</a:t>
            </a:r>
            <a:endParaRPr lang="en-IN" dirty="0" smtClean="0"/>
          </a:p>
          <a:p>
            <a:endParaRPr lang="en-IN" dirty="0"/>
          </a:p>
        </p:txBody>
      </p:sp>
    </p:spTree>
    <p:extLst>
      <p:ext uri="{BB962C8B-B14F-4D97-AF65-F5344CB8AC3E}">
        <p14:creationId xmlns:p14="http://schemas.microsoft.com/office/powerpoint/2010/main" val="3208668419"/>
      </p:ext>
    </p:extLst>
  </p:cSld>
  <p:clrMapOvr>
    <a:masterClrMapping/>
  </p:clrMapOvr>
  <p:transition spd="slow">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4055" y="1693635"/>
            <a:ext cx="5159392" cy="4797754"/>
          </a:xfrm>
          <a:prstGeom prst="rect">
            <a:avLst/>
          </a:prstGeom>
          <a:ln>
            <a:noFill/>
          </a:ln>
          <a:effectLst>
            <a:outerShdw blurRad="292100" dist="139700" dir="2700000" algn="tl" rotWithShape="0">
              <a:srgbClr val="333333">
                <a:alpha val="65000"/>
              </a:srgbClr>
            </a:outerShdw>
          </a:effectLst>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74061" y="1693635"/>
            <a:ext cx="5192422" cy="4797755"/>
          </a:xfrm>
          <a:prstGeom prst="rect">
            <a:avLst/>
          </a:prstGeom>
          <a:ln>
            <a:noFill/>
          </a:ln>
          <a:effectLst>
            <a:outerShdw blurRad="292100" dist="139700" dir="2700000" algn="tl" rotWithShape="0">
              <a:srgbClr val="333333">
                <a:alpha val="65000"/>
              </a:srgbClr>
            </a:outerShdw>
          </a:effectLst>
        </p:spPr>
      </p:pic>
      <p:sp>
        <p:nvSpPr>
          <p:cNvPr id="4" name="TextBox 3"/>
          <p:cNvSpPr txBox="1"/>
          <p:nvPr/>
        </p:nvSpPr>
        <p:spPr>
          <a:xfrm>
            <a:off x="1351172" y="1185803"/>
            <a:ext cx="4225159" cy="646331"/>
          </a:xfrm>
          <a:prstGeom prst="rect">
            <a:avLst/>
          </a:prstGeom>
          <a:noFill/>
        </p:spPr>
        <p:txBody>
          <a:bodyPr wrap="square" rtlCol="0">
            <a:spAutoFit/>
          </a:bodyPr>
          <a:lstStyle/>
          <a:p>
            <a:r>
              <a:rPr lang="en-IN" dirty="0" smtClean="0"/>
              <a:t>Number of survival gender wise</a:t>
            </a:r>
          </a:p>
          <a:p>
            <a:endParaRPr lang="en-IN" dirty="0"/>
          </a:p>
        </p:txBody>
      </p:sp>
      <p:sp>
        <p:nvSpPr>
          <p:cNvPr id="5" name="TextBox 4"/>
          <p:cNvSpPr txBox="1"/>
          <p:nvPr/>
        </p:nvSpPr>
        <p:spPr>
          <a:xfrm>
            <a:off x="6600497" y="1185803"/>
            <a:ext cx="5065986" cy="369332"/>
          </a:xfrm>
          <a:prstGeom prst="rect">
            <a:avLst/>
          </a:prstGeom>
          <a:noFill/>
        </p:spPr>
        <p:txBody>
          <a:bodyPr wrap="square" rtlCol="0">
            <a:spAutoFit/>
          </a:bodyPr>
          <a:lstStyle/>
          <a:p>
            <a:r>
              <a:rPr lang="en-IN" dirty="0" smtClean="0"/>
              <a:t>Making a count plot for “</a:t>
            </a:r>
            <a:r>
              <a:rPr lang="en-IN" dirty="0" err="1" smtClean="0"/>
              <a:t>Pclass</a:t>
            </a:r>
            <a:r>
              <a:rPr lang="en-IN" dirty="0" smtClean="0"/>
              <a:t>” columns</a:t>
            </a:r>
            <a:endParaRPr lang="en-IN" dirty="0"/>
          </a:p>
        </p:txBody>
      </p:sp>
    </p:spTree>
    <p:extLst>
      <p:ext uri="{BB962C8B-B14F-4D97-AF65-F5344CB8AC3E}">
        <p14:creationId xmlns:p14="http://schemas.microsoft.com/office/powerpoint/2010/main" val="2647931841"/>
      </p:ext>
    </p:extLst>
  </p:cSld>
  <p:clrMapOvr>
    <a:masterClrMapping/>
  </p:clrMapOvr>
  <p:transition spd="slow">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497724" y="210207"/>
            <a:ext cx="9385738" cy="1200329"/>
          </a:xfrm>
          <a:prstGeom prst="rect">
            <a:avLst/>
          </a:prstGeom>
          <a:noFill/>
        </p:spPr>
        <p:txBody>
          <a:bodyPr wrap="square" rtlCol="0">
            <a:spAutoFit/>
          </a:bodyPr>
          <a:lstStyle/>
          <a:p>
            <a:pPr marL="285750" indent="-285750">
              <a:buFont typeface="Wingdings" panose="05000000000000000000" pitchFamily="2" charset="2"/>
              <a:buChar char="§"/>
            </a:pPr>
            <a:r>
              <a:rPr lang="en-US" b="1" dirty="0">
                <a:latin typeface="Arial Black" panose="020B0A04020102020204" pitchFamily="34" charset="0"/>
              </a:rPr>
              <a:t>With The help of shape we can able to check over all shape of our dataset</a:t>
            </a:r>
            <a:endParaRPr lang="en-IN" b="1" dirty="0">
              <a:latin typeface="Arial Black" panose="020B0A04020102020204" pitchFamily="34" charset="0"/>
            </a:endParaRPr>
          </a:p>
          <a:p>
            <a:pPr marL="285750" indent="-285750">
              <a:buFont typeface="Wingdings" panose="05000000000000000000" pitchFamily="2" charset="2"/>
              <a:buChar char="§"/>
            </a:pPr>
            <a:endParaRPr lang="en-IN" dirty="0" smtClean="0"/>
          </a:p>
          <a:p>
            <a:endParaRPr lang="en-IN"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1942"/>
          <a:stretch/>
        </p:blipFill>
        <p:spPr>
          <a:xfrm>
            <a:off x="1597573" y="985787"/>
            <a:ext cx="5838341" cy="576229"/>
          </a:xfrm>
          <a:prstGeom prst="rect">
            <a:avLst/>
          </a:prstGeom>
        </p:spPr>
      </p:pic>
      <p:sp>
        <p:nvSpPr>
          <p:cNvPr id="5" name="TextBox 4"/>
          <p:cNvSpPr txBox="1"/>
          <p:nvPr/>
        </p:nvSpPr>
        <p:spPr>
          <a:xfrm>
            <a:off x="1497724" y="1649723"/>
            <a:ext cx="10026869" cy="1200329"/>
          </a:xfrm>
          <a:prstGeom prst="rect">
            <a:avLst/>
          </a:prstGeom>
          <a:noFill/>
        </p:spPr>
        <p:txBody>
          <a:bodyPr wrap="square" rtlCol="0">
            <a:spAutoFit/>
          </a:bodyPr>
          <a:lstStyle/>
          <a:p>
            <a:pPr marL="285750" indent="-285750">
              <a:buFont typeface="Wingdings" panose="05000000000000000000" pitchFamily="2" charset="2"/>
              <a:buChar char="§"/>
            </a:pPr>
            <a:r>
              <a:rPr lang="en-US" dirty="0">
                <a:latin typeface="Arial Black" panose="020B0A04020102020204" pitchFamily="34" charset="0"/>
              </a:rPr>
              <a:t>I will use </a:t>
            </a:r>
            <a:r>
              <a:rPr lang="en-US" dirty="0" smtClean="0">
                <a:latin typeface="Arial Black" panose="020B0A04020102020204" pitchFamily="34" charset="0"/>
              </a:rPr>
              <a:t>Logistic Regression </a:t>
            </a:r>
            <a:r>
              <a:rPr lang="en-US" dirty="0">
                <a:latin typeface="Arial Black" panose="020B0A04020102020204" pitchFamily="34" charset="0"/>
              </a:rPr>
              <a:t>and the Random </a:t>
            </a:r>
            <a:r>
              <a:rPr lang="en-US" dirty="0" smtClean="0">
                <a:latin typeface="Arial Black" panose="020B0A04020102020204" pitchFamily="34" charset="0"/>
              </a:rPr>
              <a:t>Forest </a:t>
            </a:r>
            <a:r>
              <a:rPr lang="en-US" dirty="0" err="1" smtClean="0">
                <a:latin typeface="Arial Black" panose="020B0A04020102020204" pitchFamily="34" charset="0"/>
              </a:rPr>
              <a:t>clasification</a:t>
            </a:r>
            <a:r>
              <a:rPr lang="en-US" dirty="0" smtClean="0">
                <a:latin typeface="Arial Black" panose="020B0A04020102020204" pitchFamily="34" charset="0"/>
              </a:rPr>
              <a:t> </a:t>
            </a:r>
            <a:r>
              <a:rPr lang="en-US" dirty="0">
                <a:latin typeface="Arial Black" panose="020B0A04020102020204" pitchFamily="34" charset="0"/>
              </a:rPr>
              <a:t>algorithm to train a Titanic Survival Prediction model. So let’s split the data into training and test sets </a:t>
            </a:r>
            <a:endParaRPr lang="en-IN" dirty="0">
              <a:latin typeface="Arial Black" panose="020B0A04020102020204" pitchFamily="34" charset="0"/>
            </a:endParaRPr>
          </a:p>
          <a:p>
            <a:endParaRPr lang="en-IN" dirty="0"/>
          </a:p>
        </p:txBody>
      </p:sp>
      <p:sp>
        <p:nvSpPr>
          <p:cNvPr id="6" name="TextBox 5"/>
          <p:cNvSpPr txBox="1"/>
          <p:nvPr/>
        </p:nvSpPr>
        <p:spPr>
          <a:xfrm>
            <a:off x="1082566" y="3089239"/>
            <a:ext cx="5297214" cy="2862322"/>
          </a:xfrm>
          <a:prstGeom prst="rect">
            <a:avLst/>
          </a:prstGeom>
          <a:noFill/>
        </p:spPr>
        <p:txBody>
          <a:bodyPr wrap="square" rtlCol="0">
            <a:spAutoFit/>
          </a:bodyPr>
          <a:lstStyle/>
          <a:p>
            <a:pPr marL="457200" indent="-457200">
              <a:buFont typeface="Wingdings" panose="05000000000000000000" pitchFamily="2" charset="2"/>
              <a:buChar char="§"/>
            </a:pPr>
            <a:r>
              <a:rPr lang="en-GB" dirty="0">
                <a:latin typeface="Arial Black" panose="020B0A04020102020204" pitchFamily="34" charset="0"/>
              </a:rPr>
              <a:t>Logistic Regression:</a:t>
            </a:r>
          </a:p>
          <a:p>
            <a:r>
              <a:rPr lang="en-GB" dirty="0">
                <a:latin typeface="inter-regularGothic"/>
              </a:rPr>
              <a:t>Logistic Regression in Machine </a:t>
            </a:r>
            <a:r>
              <a:rPr lang="en-GB" dirty="0" err="1">
                <a:latin typeface="inter-regularGothic"/>
              </a:rPr>
              <a:t>LearningLogistic</a:t>
            </a:r>
            <a:r>
              <a:rPr lang="en-GB" dirty="0">
                <a:latin typeface="inter-regularGothic"/>
              </a:rPr>
              <a:t> regression is a supervised machine learning algorithm mainly used for classification tasks where the goal is to predict the probability that an instance of belonging to a given class or not. It is a kind of statistical algorithm, which </a:t>
            </a:r>
            <a:r>
              <a:rPr lang="en-GB" dirty="0" err="1">
                <a:latin typeface="inter-regularGothic"/>
              </a:rPr>
              <a:t>analyze</a:t>
            </a:r>
            <a:r>
              <a:rPr lang="en-GB" dirty="0">
                <a:latin typeface="inter-regularGothic"/>
              </a:rPr>
              <a:t> the relationship between a set of independent variables and the dependent binary variables</a:t>
            </a:r>
            <a:r>
              <a:rPr lang="en-GB" dirty="0"/>
              <a:t>.</a:t>
            </a:r>
            <a:endParaRPr lang="en-IN" dirty="0"/>
          </a:p>
          <a:p>
            <a:endParaRPr lang="en-IN" dirty="0"/>
          </a:p>
        </p:txBody>
      </p:sp>
      <p:sp>
        <p:nvSpPr>
          <p:cNvPr id="7" name="TextBox 6"/>
          <p:cNvSpPr txBox="1"/>
          <p:nvPr/>
        </p:nvSpPr>
        <p:spPr>
          <a:xfrm>
            <a:off x="6379780" y="3126143"/>
            <a:ext cx="5654565" cy="2585323"/>
          </a:xfrm>
          <a:prstGeom prst="rect">
            <a:avLst/>
          </a:prstGeom>
          <a:noFill/>
        </p:spPr>
        <p:txBody>
          <a:bodyPr wrap="square" rtlCol="0">
            <a:spAutoFit/>
          </a:bodyPr>
          <a:lstStyle/>
          <a:p>
            <a:pPr marL="342900" indent="-342900">
              <a:buFont typeface="Wingdings" panose="05000000000000000000" pitchFamily="2" charset="2"/>
              <a:buChar char="§"/>
            </a:pPr>
            <a:r>
              <a:rPr lang="en-GB" dirty="0">
                <a:latin typeface="Arial Black" panose="020B0A04020102020204" pitchFamily="34" charset="0"/>
              </a:rPr>
              <a:t>Random Forest Classification:</a:t>
            </a:r>
          </a:p>
          <a:p>
            <a:r>
              <a:rPr lang="en-GB" dirty="0">
                <a:latin typeface="inter-regularGothic"/>
              </a:rPr>
              <a:t>Random Forest Classification is a supervised machine learning technique that builds a collection of decision trees during training and combines their outputs to classify data points into different classes or categories. It is known for its high accuracy, robustness against overfitting, and capability to handle complex datasets with various features.</a:t>
            </a:r>
            <a:endParaRPr lang="en-IN" dirty="0">
              <a:latin typeface="inter-regularGothic"/>
            </a:endParaRPr>
          </a:p>
          <a:p>
            <a:endParaRPr lang="en-IN" dirty="0"/>
          </a:p>
        </p:txBody>
      </p:sp>
    </p:spTree>
    <p:extLst>
      <p:ext uri="{BB962C8B-B14F-4D97-AF65-F5344CB8AC3E}">
        <p14:creationId xmlns:p14="http://schemas.microsoft.com/office/powerpoint/2010/main" val="2486706659"/>
      </p:ext>
    </p:extLst>
  </p:cSld>
  <p:clrMapOvr>
    <a:masterClrMapping/>
  </p:clrMapOvr>
  <p:transition spd="slow">
    <p:wip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5833" y="735724"/>
            <a:ext cx="10731063" cy="566432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568288534"/>
      </p:ext>
    </p:extLst>
  </p:cSld>
  <p:clrMapOvr>
    <a:masterClrMapping/>
  </p:clrMapOvr>
  <p:transition spd="slow">
    <p:wipe/>
  </p:transition>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367</TotalTime>
  <Words>411</Words>
  <Application>Microsoft Office PowerPoint</Application>
  <PresentationFormat>Widescreen</PresentationFormat>
  <Paragraphs>21</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Arial Black</vt:lpstr>
      <vt:lpstr>Century Gothic</vt:lpstr>
      <vt:lpstr>inter-regularGothic</vt:lpstr>
      <vt:lpstr>Wingdings</vt:lpstr>
      <vt:lpstr>Wingdings 3</vt:lpstr>
      <vt:lpstr>Wisp</vt:lpstr>
      <vt:lpstr>TITANIC SURVIVA PREDICTION USING MACHINNE LEARING.</vt:lpstr>
      <vt:lpstr>Intoduction: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Titanic Survival Prediction Using Machinne Learing.</dc:title>
  <dc:creator>admin</dc:creator>
  <cp:lastModifiedBy>admin</cp:lastModifiedBy>
  <cp:revision>18</cp:revision>
  <dcterms:created xsi:type="dcterms:W3CDTF">2023-09-09T11:00:37Z</dcterms:created>
  <dcterms:modified xsi:type="dcterms:W3CDTF">2023-09-09T17:11:22Z</dcterms:modified>
</cp:coreProperties>
</file>