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Raleway"/>
      <p:regular r:id="rId16"/>
    </p:embeddedFont>
    <p:embeddedFont>
      <p:font typeface="Raleway"/>
      <p:regular r:id="rId17"/>
    </p:embeddedFont>
    <p:embeddedFont>
      <p:font typeface="Raleway"/>
      <p:regular r:id="rId18"/>
    </p:embeddedFont>
    <p:embeddedFont>
      <p:font typeface="Raleway"/>
      <p:regular r:id="rId19"/>
    </p:embeddedFont>
    <p:embeddedFont>
      <p:font typeface="Roboto"/>
      <p:regular r:id="rId20"/>
    </p:embeddedFont>
    <p:embeddedFont>
      <p:font typeface="Roboto"/>
      <p:regular r:id="rId21"/>
    </p:embeddedFont>
    <p:embeddedFont>
      <p:font typeface="Roboto"/>
      <p:regular r:id="rId22"/>
    </p:embeddedFont>
    <p:embeddedFont>
      <p:font typeface="Roboto"/>
      <p:regular r:id="rId23"/>
    </p:embeddedFont>
    <p:embeddedFont>
      <p:font typeface="Roboto"/>
      <p:regular r:id="rId24"/>
    </p:embeddedFont>
    <p:embeddedFont>
      <p:font typeface="Roboto"/>
      <p:regular r:id="rId25"/>
    </p:embeddedFont>
    <p:embeddedFont>
      <p:font typeface="Roboto"/>
      <p:regular r:id="rId26"/>
    </p:embeddedFont>
    <p:embeddedFont>
      <p:font typeface="Roboto"/>
      <p:regular r:id="rId27"/>
    </p:embeddedFont>
    <p:embeddedFont>
      <p:font typeface="Roboto"/>
      <p:regular r:id="rId28"/>
    </p:embeddedFont>
    <p:embeddedFont>
      <p:font typeface="Roboto"/>
      <p:regular r:id="rId29"/>
    </p:embeddedFont>
    <p:embeddedFont>
      <p:font typeface="Roboto"/>
      <p:regular r:id="rId30"/>
    </p:embeddedFont>
    <p:embeddedFont>
      <p:font typeface="Roboto"/>
      <p:regular r:id="rId31"/>
    </p:embeddedFont>
    <p:embeddedFont>
      <p:font typeface="Roboto"/>
      <p:regular r:id="rId32"/>
    </p:embeddedFont>
    <p:embeddedFont>
      <p:font typeface="Roboto"/>
      <p:regular r:id="rId3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font" Target="fonts/font9.fntdata"/><Relationship Id="rId25" Type="http://schemas.openxmlformats.org/officeDocument/2006/relationships/font" Target="fonts/font10.fntdata"/><Relationship Id="rId26" Type="http://schemas.openxmlformats.org/officeDocument/2006/relationships/font" Target="fonts/font11.fntdata"/><Relationship Id="rId27" Type="http://schemas.openxmlformats.org/officeDocument/2006/relationships/font" Target="fonts/font12.fntdata"/><Relationship Id="rId28" Type="http://schemas.openxmlformats.org/officeDocument/2006/relationships/font" Target="fonts/font13.fntdata"/><Relationship Id="rId29" Type="http://schemas.openxmlformats.org/officeDocument/2006/relationships/font" Target="fonts/font14.fntdata"/><Relationship Id="rId30" Type="http://schemas.openxmlformats.org/officeDocument/2006/relationships/font" Target="fonts/font15.fntdata"/><Relationship Id="rId31" Type="http://schemas.openxmlformats.org/officeDocument/2006/relationships/font" Target="fonts/font16.fntdata"/><Relationship Id="rId32" Type="http://schemas.openxmlformats.org/officeDocument/2006/relationships/font" Target="fonts/font17.fntdata"/><Relationship Id="rId33" Type="http://schemas.openxmlformats.org/officeDocument/2006/relationships/font" Target="fonts/font1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1345049"/>
            <a:ext cx="12902327" cy="3193971"/>
          </a:xfrm>
          <a:prstGeom prst="rect">
            <a:avLst/>
          </a:prstGeom>
          <a:noFill/>
          <a:ln/>
        </p:spPr>
        <p:txBody>
          <a:bodyPr wrap="square" lIns="0" tIns="0" rIns="0" bIns="0" rtlCol="0" anchor="t"/>
          <a:lstStyle/>
          <a:p>
            <a:pPr indent="0" marL="0">
              <a:lnSpc>
                <a:spcPts val="8350"/>
              </a:lnSpc>
              <a:buNone/>
            </a:pPr>
            <a:r>
              <a:rPr lang="en-US" sz="6700" dirty="0">
                <a:solidFill>
                  <a:srgbClr val="1B1B27"/>
                </a:solidFill>
                <a:latin typeface="Raleway" pitchFamily="34" charset="0"/>
                <a:ea typeface="Raleway" pitchFamily="34" charset="-122"/>
                <a:cs typeface="Raleway" pitchFamily="34" charset="-120"/>
              </a:rPr>
              <a:t>Project Proposal: Advanced Biomedical Extractive Question Answering System</a:t>
            </a:r>
            <a:endParaRPr lang="en-US" sz="6700" dirty="0"/>
          </a:p>
        </p:txBody>
      </p:sp>
      <p:sp>
        <p:nvSpPr>
          <p:cNvPr id="3" name="Text 1"/>
          <p:cNvSpPr/>
          <p:nvPr/>
        </p:nvSpPr>
        <p:spPr>
          <a:xfrm>
            <a:off x="864037" y="4909304"/>
            <a:ext cx="12902327"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Biomedical Extractive Question Answering (BEQA) is a specialized area of Natural Language Processing (NLP) that focuses on extracting precise answers from complex biomedical literature. BEQA systems are critical for information retrieval and decision-making in healthcare and biomedical fields, where large volumes of data need to be processed quickly and accurately. However, BEQA faces significant challenges due to the domain-specific terminology, intricate scientific concepts, and the need for up-to-date knowledge.</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17126" y="827723"/>
            <a:ext cx="5837039" cy="729615"/>
          </a:xfrm>
          <a:prstGeom prst="rect">
            <a:avLst/>
          </a:prstGeom>
          <a:noFill/>
          <a:ln/>
        </p:spPr>
        <p:txBody>
          <a:bodyPr wrap="none" lIns="0" tIns="0" rIns="0" bIns="0" rtlCol="0" anchor="t"/>
          <a:lstStyle/>
          <a:p>
            <a:pPr indent="0" marL="0">
              <a:lnSpc>
                <a:spcPts val="5700"/>
              </a:lnSpc>
              <a:buNone/>
            </a:pPr>
            <a:r>
              <a:rPr lang="en-US" sz="4550" dirty="0">
                <a:solidFill>
                  <a:srgbClr val="1B1B27"/>
                </a:solidFill>
                <a:latin typeface="Raleway" pitchFamily="34" charset="0"/>
                <a:ea typeface="Raleway" pitchFamily="34" charset="-122"/>
                <a:cs typeface="Raleway" pitchFamily="34" charset="-120"/>
              </a:rPr>
              <a:t>Project Objectives</a:t>
            </a:r>
            <a:endParaRPr lang="en-US" sz="4550" dirty="0"/>
          </a:p>
        </p:txBody>
      </p:sp>
      <p:sp>
        <p:nvSpPr>
          <p:cNvPr id="3" name="Shape 1"/>
          <p:cNvSpPr/>
          <p:nvPr/>
        </p:nvSpPr>
        <p:spPr>
          <a:xfrm>
            <a:off x="817126" y="2170152"/>
            <a:ext cx="525304" cy="525304"/>
          </a:xfrm>
          <a:prstGeom prst="roundRect">
            <a:avLst>
              <a:gd name="adj" fmla="val 18668"/>
            </a:avLst>
          </a:prstGeom>
          <a:solidFill>
            <a:srgbClr val="E1E1EA"/>
          </a:solidFill>
          <a:ln w="7620">
            <a:solidFill>
              <a:srgbClr val="C7C7D0"/>
            </a:solidFill>
            <a:prstDash val="solid"/>
          </a:ln>
        </p:spPr>
      </p:sp>
      <p:sp>
        <p:nvSpPr>
          <p:cNvPr id="4" name="Text 2"/>
          <p:cNvSpPr/>
          <p:nvPr/>
        </p:nvSpPr>
        <p:spPr>
          <a:xfrm>
            <a:off x="1004768" y="2257663"/>
            <a:ext cx="149900" cy="350282"/>
          </a:xfrm>
          <a:prstGeom prst="rect">
            <a:avLst/>
          </a:prstGeom>
          <a:noFill/>
          <a:ln/>
        </p:spPr>
        <p:txBody>
          <a:bodyPr wrap="none" lIns="0" tIns="0" rIns="0" bIns="0" rtlCol="0" anchor="t"/>
          <a:lstStyle/>
          <a:p>
            <a:pPr algn="ctr" indent="0" marL="0">
              <a:lnSpc>
                <a:spcPts val="2750"/>
              </a:lnSpc>
              <a:buNone/>
            </a:pPr>
            <a:r>
              <a:rPr lang="en-US" sz="2750" dirty="0">
                <a:solidFill>
                  <a:srgbClr val="3C3939"/>
                </a:solidFill>
                <a:latin typeface="Raleway" pitchFamily="34" charset="0"/>
                <a:ea typeface="Raleway" pitchFamily="34" charset="-122"/>
                <a:cs typeface="Raleway" pitchFamily="34" charset="-120"/>
              </a:rPr>
              <a:t>1</a:t>
            </a:r>
            <a:endParaRPr lang="en-US" sz="2750" dirty="0"/>
          </a:p>
        </p:txBody>
      </p:sp>
      <p:sp>
        <p:nvSpPr>
          <p:cNvPr id="5" name="Text 3"/>
          <p:cNvSpPr/>
          <p:nvPr/>
        </p:nvSpPr>
        <p:spPr>
          <a:xfrm>
            <a:off x="1575911" y="2170152"/>
            <a:ext cx="3417570" cy="729377"/>
          </a:xfrm>
          <a:prstGeom prst="rect">
            <a:avLst/>
          </a:prstGeom>
          <a:noFill/>
          <a:ln/>
        </p:spPr>
        <p:txBody>
          <a:bodyPr wrap="square" lIns="0" tIns="0" rIns="0" bIns="0" rtlCol="0" anchor="t"/>
          <a:lstStyle/>
          <a:p>
            <a:pPr indent="0" marL="0">
              <a:lnSpc>
                <a:spcPts val="2850"/>
              </a:lnSpc>
              <a:buNone/>
            </a:pPr>
            <a:r>
              <a:rPr lang="en-US" sz="2250" dirty="0">
                <a:solidFill>
                  <a:srgbClr val="3C3939"/>
                </a:solidFill>
                <a:latin typeface="Raleway" pitchFamily="34" charset="0"/>
                <a:ea typeface="Raleway" pitchFamily="34" charset="-122"/>
                <a:cs typeface="Raleway" pitchFamily="34" charset="-120"/>
              </a:rPr>
              <a:t>Develop and Fine-tune Models</a:t>
            </a:r>
            <a:endParaRPr lang="en-US" sz="2250" dirty="0"/>
          </a:p>
        </p:txBody>
      </p:sp>
      <p:sp>
        <p:nvSpPr>
          <p:cNvPr id="6" name="Text 4"/>
          <p:cNvSpPr/>
          <p:nvPr/>
        </p:nvSpPr>
        <p:spPr>
          <a:xfrm>
            <a:off x="1575911" y="3039547"/>
            <a:ext cx="3417570" cy="2614493"/>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Fine-tune six pre-trained transformer models (BERT, BioBERT, PubMedBERT, ClinicalBERT, Bio+ClinicalBERT, BioLinkBERT) for the BEQA task using the BioASQ factoid training set.</a:t>
            </a:r>
            <a:endParaRPr lang="en-US" sz="1800" dirty="0"/>
          </a:p>
        </p:txBody>
      </p:sp>
      <p:sp>
        <p:nvSpPr>
          <p:cNvPr id="7" name="Shape 5"/>
          <p:cNvSpPr/>
          <p:nvPr/>
        </p:nvSpPr>
        <p:spPr>
          <a:xfrm>
            <a:off x="5226963" y="2170152"/>
            <a:ext cx="525304" cy="525304"/>
          </a:xfrm>
          <a:prstGeom prst="roundRect">
            <a:avLst>
              <a:gd name="adj" fmla="val 18668"/>
            </a:avLst>
          </a:prstGeom>
          <a:solidFill>
            <a:srgbClr val="E1E1EA"/>
          </a:solidFill>
          <a:ln w="7620">
            <a:solidFill>
              <a:srgbClr val="C7C7D0"/>
            </a:solidFill>
            <a:prstDash val="solid"/>
          </a:ln>
        </p:spPr>
      </p:sp>
      <p:sp>
        <p:nvSpPr>
          <p:cNvPr id="8" name="Text 6"/>
          <p:cNvSpPr/>
          <p:nvPr/>
        </p:nvSpPr>
        <p:spPr>
          <a:xfrm>
            <a:off x="5398294" y="2257663"/>
            <a:ext cx="182523" cy="350282"/>
          </a:xfrm>
          <a:prstGeom prst="rect">
            <a:avLst/>
          </a:prstGeom>
          <a:noFill/>
          <a:ln/>
        </p:spPr>
        <p:txBody>
          <a:bodyPr wrap="none" lIns="0" tIns="0" rIns="0" bIns="0" rtlCol="0" anchor="t"/>
          <a:lstStyle/>
          <a:p>
            <a:pPr algn="ctr" indent="0" marL="0">
              <a:lnSpc>
                <a:spcPts val="2750"/>
              </a:lnSpc>
              <a:buNone/>
            </a:pPr>
            <a:r>
              <a:rPr lang="en-US" sz="2750" dirty="0">
                <a:solidFill>
                  <a:srgbClr val="3C3939"/>
                </a:solidFill>
                <a:latin typeface="Raleway" pitchFamily="34" charset="0"/>
                <a:ea typeface="Raleway" pitchFamily="34" charset="-122"/>
                <a:cs typeface="Raleway" pitchFamily="34" charset="-120"/>
              </a:rPr>
              <a:t>2</a:t>
            </a:r>
            <a:endParaRPr lang="en-US" sz="2750" dirty="0"/>
          </a:p>
        </p:txBody>
      </p:sp>
      <p:sp>
        <p:nvSpPr>
          <p:cNvPr id="9" name="Text 7"/>
          <p:cNvSpPr/>
          <p:nvPr/>
        </p:nvSpPr>
        <p:spPr>
          <a:xfrm>
            <a:off x="5985748" y="2170152"/>
            <a:ext cx="3417570" cy="1094065"/>
          </a:xfrm>
          <a:prstGeom prst="rect">
            <a:avLst/>
          </a:prstGeom>
          <a:noFill/>
          <a:ln/>
        </p:spPr>
        <p:txBody>
          <a:bodyPr wrap="square" lIns="0" tIns="0" rIns="0" bIns="0" rtlCol="0" anchor="t"/>
          <a:lstStyle/>
          <a:p>
            <a:pPr indent="0" marL="0">
              <a:lnSpc>
                <a:spcPts val="2850"/>
              </a:lnSpc>
              <a:buNone/>
            </a:pPr>
            <a:r>
              <a:rPr lang="en-US" sz="2250" dirty="0">
                <a:solidFill>
                  <a:srgbClr val="3C3939"/>
                </a:solidFill>
                <a:latin typeface="Raleway" pitchFamily="34" charset="0"/>
                <a:ea typeface="Raleway" pitchFamily="34" charset="-122"/>
                <a:cs typeface="Raleway" pitchFamily="34" charset="-120"/>
              </a:rPr>
              <a:t>Enhance Entity Recognition and Relationship Modeling</a:t>
            </a:r>
            <a:endParaRPr lang="en-US" sz="2250" dirty="0"/>
          </a:p>
        </p:txBody>
      </p:sp>
      <p:sp>
        <p:nvSpPr>
          <p:cNvPr id="10" name="Text 8"/>
          <p:cNvSpPr/>
          <p:nvPr/>
        </p:nvSpPr>
        <p:spPr>
          <a:xfrm>
            <a:off x="5985748" y="3404235"/>
            <a:ext cx="3417570" cy="2240994"/>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Incorporate Named Entity Recognition (NER) and Relation Extraction (RE) techniques to improve the identification of biomedical entities and their relationships.</a:t>
            </a:r>
            <a:endParaRPr lang="en-US" sz="1800" dirty="0"/>
          </a:p>
        </p:txBody>
      </p:sp>
      <p:sp>
        <p:nvSpPr>
          <p:cNvPr id="11" name="Shape 9"/>
          <p:cNvSpPr/>
          <p:nvPr/>
        </p:nvSpPr>
        <p:spPr>
          <a:xfrm>
            <a:off x="9636800" y="2170152"/>
            <a:ext cx="525304" cy="525304"/>
          </a:xfrm>
          <a:prstGeom prst="roundRect">
            <a:avLst>
              <a:gd name="adj" fmla="val 18668"/>
            </a:avLst>
          </a:prstGeom>
          <a:solidFill>
            <a:srgbClr val="E1E1EA"/>
          </a:solidFill>
          <a:ln w="7620">
            <a:solidFill>
              <a:srgbClr val="C7C7D0"/>
            </a:solidFill>
            <a:prstDash val="solid"/>
          </a:ln>
        </p:spPr>
      </p:sp>
      <p:sp>
        <p:nvSpPr>
          <p:cNvPr id="12" name="Text 10"/>
          <p:cNvSpPr/>
          <p:nvPr/>
        </p:nvSpPr>
        <p:spPr>
          <a:xfrm>
            <a:off x="9805868" y="2257663"/>
            <a:ext cx="187047" cy="350282"/>
          </a:xfrm>
          <a:prstGeom prst="rect">
            <a:avLst/>
          </a:prstGeom>
          <a:noFill/>
          <a:ln/>
        </p:spPr>
        <p:txBody>
          <a:bodyPr wrap="none" lIns="0" tIns="0" rIns="0" bIns="0" rtlCol="0" anchor="t"/>
          <a:lstStyle/>
          <a:p>
            <a:pPr algn="ctr" indent="0" marL="0">
              <a:lnSpc>
                <a:spcPts val="2750"/>
              </a:lnSpc>
              <a:buNone/>
            </a:pPr>
            <a:r>
              <a:rPr lang="en-US" sz="2750" dirty="0">
                <a:solidFill>
                  <a:srgbClr val="3C3939"/>
                </a:solidFill>
                <a:latin typeface="Raleway" pitchFamily="34" charset="0"/>
                <a:ea typeface="Raleway" pitchFamily="34" charset="-122"/>
                <a:cs typeface="Raleway" pitchFamily="34" charset="-120"/>
              </a:rPr>
              <a:t>3</a:t>
            </a:r>
            <a:endParaRPr lang="en-US" sz="2750" dirty="0"/>
          </a:p>
        </p:txBody>
      </p:sp>
      <p:sp>
        <p:nvSpPr>
          <p:cNvPr id="13" name="Text 11"/>
          <p:cNvSpPr/>
          <p:nvPr/>
        </p:nvSpPr>
        <p:spPr>
          <a:xfrm>
            <a:off x="10395585" y="2170152"/>
            <a:ext cx="3293626" cy="364688"/>
          </a:xfrm>
          <a:prstGeom prst="rect">
            <a:avLst/>
          </a:prstGeom>
          <a:noFill/>
          <a:ln/>
        </p:spPr>
        <p:txBody>
          <a:bodyPr wrap="none" lIns="0" tIns="0" rIns="0" bIns="0" rtlCol="0" anchor="t"/>
          <a:lstStyle/>
          <a:p>
            <a:pPr indent="0" marL="0">
              <a:lnSpc>
                <a:spcPts val="2850"/>
              </a:lnSpc>
              <a:buNone/>
            </a:pPr>
            <a:r>
              <a:rPr lang="en-US" sz="2250" dirty="0">
                <a:solidFill>
                  <a:srgbClr val="3C3939"/>
                </a:solidFill>
                <a:latin typeface="Raleway" pitchFamily="34" charset="0"/>
                <a:ea typeface="Raleway" pitchFamily="34" charset="-122"/>
                <a:cs typeface="Raleway" pitchFamily="34" charset="-120"/>
              </a:rPr>
              <a:t>Integrate BiLSTM Layers</a:t>
            </a:r>
            <a:endParaRPr lang="en-US" sz="2250" dirty="0"/>
          </a:p>
        </p:txBody>
      </p:sp>
      <p:sp>
        <p:nvSpPr>
          <p:cNvPr id="14" name="Text 12"/>
          <p:cNvSpPr/>
          <p:nvPr/>
        </p:nvSpPr>
        <p:spPr>
          <a:xfrm>
            <a:off x="10395585" y="2674858"/>
            <a:ext cx="3417570" cy="1867495"/>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Add Bidirectional Long Short-Term Memory (BiLSTM) layers to better capture sequential information and contextual relationships.</a:t>
            </a:r>
            <a:endParaRPr lang="en-US" sz="1800" dirty="0"/>
          </a:p>
        </p:txBody>
      </p:sp>
      <p:sp>
        <p:nvSpPr>
          <p:cNvPr id="15" name="Shape 13"/>
          <p:cNvSpPr/>
          <p:nvPr/>
        </p:nvSpPr>
        <p:spPr>
          <a:xfrm>
            <a:off x="817126" y="6150173"/>
            <a:ext cx="525304" cy="525304"/>
          </a:xfrm>
          <a:prstGeom prst="roundRect">
            <a:avLst>
              <a:gd name="adj" fmla="val 18668"/>
            </a:avLst>
          </a:prstGeom>
          <a:solidFill>
            <a:srgbClr val="E1E1EA"/>
          </a:solidFill>
          <a:ln w="7620">
            <a:solidFill>
              <a:srgbClr val="C7C7D0"/>
            </a:solidFill>
            <a:prstDash val="solid"/>
          </a:ln>
        </p:spPr>
      </p:sp>
      <p:sp>
        <p:nvSpPr>
          <p:cNvPr id="16" name="Text 14"/>
          <p:cNvSpPr/>
          <p:nvPr/>
        </p:nvSpPr>
        <p:spPr>
          <a:xfrm>
            <a:off x="984171" y="6237684"/>
            <a:ext cx="191214" cy="350282"/>
          </a:xfrm>
          <a:prstGeom prst="rect">
            <a:avLst/>
          </a:prstGeom>
          <a:noFill/>
          <a:ln/>
        </p:spPr>
        <p:txBody>
          <a:bodyPr wrap="none" lIns="0" tIns="0" rIns="0" bIns="0" rtlCol="0" anchor="t"/>
          <a:lstStyle/>
          <a:p>
            <a:pPr algn="ctr" indent="0" marL="0">
              <a:lnSpc>
                <a:spcPts val="2750"/>
              </a:lnSpc>
              <a:buNone/>
            </a:pPr>
            <a:r>
              <a:rPr lang="en-US" sz="2750" dirty="0">
                <a:solidFill>
                  <a:srgbClr val="3C3939"/>
                </a:solidFill>
                <a:latin typeface="Raleway" pitchFamily="34" charset="0"/>
                <a:ea typeface="Raleway" pitchFamily="34" charset="-122"/>
                <a:cs typeface="Raleway" pitchFamily="34" charset="-120"/>
              </a:rPr>
              <a:t>4</a:t>
            </a:r>
            <a:endParaRPr lang="en-US" sz="2750" dirty="0"/>
          </a:p>
        </p:txBody>
      </p:sp>
      <p:sp>
        <p:nvSpPr>
          <p:cNvPr id="17" name="Text 15"/>
          <p:cNvSpPr/>
          <p:nvPr/>
        </p:nvSpPr>
        <p:spPr>
          <a:xfrm>
            <a:off x="1575911" y="6150173"/>
            <a:ext cx="3947517" cy="364688"/>
          </a:xfrm>
          <a:prstGeom prst="rect">
            <a:avLst/>
          </a:prstGeom>
          <a:noFill/>
          <a:ln/>
        </p:spPr>
        <p:txBody>
          <a:bodyPr wrap="none" lIns="0" tIns="0" rIns="0" bIns="0" rtlCol="0" anchor="t"/>
          <a:lstStyle/>
          <a:p>
            <a:pPr indent="0" marL="0">
              <a:lnSpc>
                <a:spcPts val="2850"/>
              </a:lnSpc>
              <a:buNone/>
            </a:pPr>
            <a:r>
              <a:rPr lang="en-US" sz="2250" dirty="0">
                <a:solidFill>
                  <a:srgbClr val="3C3939"/>
                </a:solidFill>
                <a:latin typeface="Raleway" pitchFamily="34" charset="0"/>
                <a:ea typeface="Raleway" pitchFamily="34" charset="-122"/>
                <a:cs typeface="Raleway" pitchFamily="34" charset="-120"/>
              </a:rPr>
              <a:t>Optimize Model Performance</a:t>
            </a:r>
            <a:endParaRPr lang="en-US" sz="2250" dirty="0"/>
          </a:p>
        </p:txBody>
      </p:sp>
      <p:sp>
        <p:nvSpPr>
          <p:cNvPr id="18" name="Text 16"/>
          <p:cNvSpPr/>
          <p:nvPr/>
        </p:nvSpPr>
        <p:spPr>
          <a:xfrm>
            <a:off x="1575911" y="6654879"/>
            <a:ext cx="12237363" cy="746998"/>
          </a:xfrm>
          <a:prstGeom prst="rect">
            <a:avLst/>
          </a:prstGeom>
          <a:noFill/>
          <a:ln/>
        </p:spPr>
        <p:txBody>
          <a:bodyPr wrap="square" lIns="0" tIns="0" rIns="0" bIns="0" rtlCol="0" anchor="t"/>
          <a:lstStyle/>
          <a:p>
            <a:pPr indent="0" marL="0">
              <a:lnSpc>
                <a:spcPts val="2900"/>
              </a:lnSpc>
              <a:buNone/>
            </a:pPr>
            <a:r>
              <a:rPr lang="en-US" sz="1800" dirty="0">
                <a:solidFill>
                  <a:srgbClr val="3C3939"/>
                </a:solidFill>
                <a:latin typeface="Roboto" pitchFamily="34" charset="0"/>
                <a:ea typeface="Roboto" pitchFamily="34" charset="-122"/>
                <a:cs typeface="Roboto" pitchFamily="34" charset="-120"/>
              </a:rPr>
              <a:t>Use ensemble learning techniques, such as bootstrap sampling and majority voting, to further enhance the accuracy and reliability of the system.</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2005489"/>
            <a:ext cx="7821454"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Background and Motivation</a:t>
            </a:r>
            <a:endParaRPr lang="en-US" sz="4850" dirty="0"/>
          </a:p>
        </p:txBody>
      </p:sp>
      <p:sp>
        <p:nvSpPr>
          <p:cNvPr id="3" name="Text 1"/>
          <p:cNvSpPr/>
          <p:nvPr/>
        </p:nvSpPr>
        <p:spPr>
          <a:xfrm>
            <a:off x="864037" y="3394115"/>
            <a:ext cx="4657844"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Advancements in Deep Learning</a:t>
            </a:r>
            <a:endParaRPr lang="en-US" sz="2400" dirty="0"/>
          </a:p>
        </p:txBody>
      </p:sp>
      <p:sp>
        <p:nvSpPr>
          <p:cNvPr id="4" name="Text 2"/>
          <p:cNvSpPr/>
          <p:nvPr/>
        </p:nvSpPr>
        <p:spPr>
          <a:xfrm>
            <a:off x="864037" y="4026694"/>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Recent innovations in transformer-based models such as BERT, BioBERT, and ClinicalBERT have significantly improved the capabilities of NLP systems, particularly in extracting meaning from complex texts.</a:t>
            </a:r>
            <a:endParaRPr lang="en-US" sz="1900" dirty="0"/>
          </a:p>
        </p:txBody>
      </p:sp>
      <p:sp>
        <p:nvSpPr>
          <p:cNvPr id="5" name="Text 3"/>
          <p:cNvSpPr/>
          <p:nvPr/>
        </p:nvSpPr>
        <p:spPr>
          <a:xfrm>
            <a:off x="7623929" y="3394115"/>
            <a:ext cx="5145524" cy="385763"/>
          </a:xfrm>
          <a:prstGeom prst="rect">
            <a:avLst/>
          </a:prstGeom>
          <a:noFill/>
          <a:ln/>
        </p:spPr>
        <p:txBody>
          <a:bodyPr wrap="none" lIns="0" tIns="0" rIns="0" bIns="0" rtlCol="0" anchor="t"/>
          <a:lstStyle/>
          <a:p>
            <a:pPr indent="0" marL="0">
              <a:lnSpc>
                <a:spcPts val="3000"/>
              </a:lnSpc>
              <a:buNone/>
            </a:pPr>
            <a:r>
              <a:rPr lang="en-US" sz="2400" dirty="0">
                <a:solidFill>
                  <a:srgbClr val="1B1B27"/>
                </a:solidFill>
                <a:latin typeface="Raleway" pitchFamily="34" charset="0"/>
                <a:ea typeface="Raleway" pitchFamily="34" charset="-122"/>
                <a:cs typeface="Raleway" pitchFamily="34" charset="-120"/>
              </a:rPr>
              <a:t>Need for Specialized BEQA Systems</a:t>
            </a:r>
            <a:endParaRPr lang="en-US" sz="2400" dirty="0"/>
          </a:p>
        </p:txBody>
      </p:sp>
      <p:sp>
        <p:nvSpPr>
          <p:cNvPr id="6" name="Text 4"/>
          <p:cNvSpPr/>
          <p:nvPr/>
        </p:nvSpPr>
        <p:spPr>
          <a:xfrm>
            <a:off x="7623929" y="4026694"/>
            <a:ext cx="6150054"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Existing BEQA systems are not fully optimized for factoid-type questions that require precision and accuracy in fields like biomedicine. This project aims to close this gap by developing a system tailored for biomedical texts.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29364" y="494467"/>
            <a:ext cx="4496038" cy="561975"/>
          </a:xfrm>
          <a:prstGeom prst="rect">
            <a:avLst/>
          </a:prstGeom>
          <a:noFill/>
          <a:ln/>
        </p:spPr>
        <p:txBody>
          <a:bodyPr wrap="none" lIns="0" tIns="0" rIns="0" bIns="0" rtlCol="0" anchor="t"/>
          <a:lstStyle/>
          <a:p>
            <a:pPr indent="0" marL="0">
              <a:lnSpc>
                <a:spcPts val="4400"/>
              </a:lnSpc>
              <a:buNone/>
            </a:pPr>
            <a:r>
              <a:rPr lang="en-US" sz="3500" dirty="0">
                <a:solidFill>
                  <a:srgbClr val="1B1B27"/>
                </a:solidFill>
                <a:latin typeface="Raleway" pitchFamily="34" charset="0"/>
                <a:ea typeface="Raleway" pitchFamily="34" charset="-122"/>
                <a:cs typeface="Raleway" pitchFamily="34" charset="-120"/>
              </a:rPr>
              <a:t>Methodology</a:t>
            </a:r>
            <a:endParaRPr lang="en-US" sz="3500" dirty="0"/>
          </a:p>
        </p:txBody>
      </p:sp>
      <p:sp>
        <p:nvSpPr>
          <p:cNvPr id="3" name="Shape 1"/>
          <p:cNvSpPr/>
          <p:nvPr/>
        </p:nvSpPr>
        <p:spPr>
          <a:xfrm>
            <a:off x="887611" y="1326118"/>
            <a:ext cx="22860" cy="6409611"/>
          </a:xfrm>
          <a:prstGeom prst="roundRect">
            <a:avLst>
              <a:gd name="adj" fmla="val 330420"/>
            </a:avLst>
          </a:prstGeom>
          <a:solidFill>
            <a:srgbClr val="C7C7D0"/>
          </a:solidFill>
          <a:ln/>
        </p:spPr>
      </p:sp>
      <p:sp>
        <p:nvSpPr>
          <p:cNvPr id="4" name="Shape 2"/>
          <p:cNvSpPr/>
          <p:nvPr/>
        </p:nvSpPr>
        <p:spPr>
          <a:xfrm>
            <a:off x="1078468" y="1719263"/>
            <a:ext cx="629364" cy="22860"/>
          </a:xfrm>
          <a:prstGeom prst="roundRect">
            <a:avLst>
              <a:gd name="adj" fmla="val 330420"/>
            </a:avLst>
          </a:prstGeom>
          <a:solidFill>
            <a:srgbClr val="C7C7D0"/>
          </a:solidFill>
          <a:ln/>
        </p:spPr>
      </p:sp>
      <p:sp>
        <p:nvSpPr>
          <p:cNvPr id="5" name="Shape 3"/>
          <p:cNvSpPr/>
          <p:nvPr/>
        </p:nvSpPr>
        <p:spPr>
          <a:xfrm>
            <a:off x="696754" y="1528405"/>
            <a:ext cx="404574" cy="404574"/>
          </a:xfrm>
          <a:prstGeom prst="roundRect">
            <a:avLst>
              <a:gd name="adj" fmla="val 18670"/>
            </a:avLst>
          </a:prstGeom>
          <a:solidFill>
            <a:srgbClr val="E1E1EA"/>
          </a:solidFill>
          <a:ln w="7620">
            <a:solidFill>
              <a:srgbClr val="C7C7D0"/>
            </a:solidFill>
            <a:prstDash val="solid"/>
          </a:ln>
        </p:spPr>
      </p:sp>
      <p:sp>
        <p:nvSpPr>
          <p:cNvPr id="6" name="Text 4"/>
          <p:cNvSpPr/>
          <p:nvPr/>
        </p:nvSpPr>
        <p:spPr>
          <a:xfrm>
            <a:off x="841296" y="1595795"/>
            <a:ext cx="115491" cy="269796"/>
          </a:xfrm>
          <a:prstGeom prst="rect">
            <a:avLst/>
          </a:prstGeom>
          <a:noFill/>
          <a:ln/>
        </p:spPr>
        <p:txBody>
          <a:bodyPr wrap="none" lIns="0" tIns="0" rIns="0" bIns="0" rtlCol="0" anchor="t"/>
          <a:lstStyle/>
          <a:p>
            <a:pPr algn="ctr" indent="0" marL="0">
              <a:lnSpc>
                <a:spcPts val="2100"/>
              </a:lnSpc>
              <a:buNone/>
            </a:pPr>
            <a:r>
              <a:rPr lang="en-US" sz="2100" dirty="0">
                <a:solidFill>
                  <a:srgbClr val="3C3939"/>
                </a:solidFill>
                <a:latin typeface="Raleway" pitchFamily="34" charset="0"/>
                <a:ea typeface="Raleway" pitchFamily="34" charset="-122"/>
                <a:cs typeface="Raleway" pitchFamily="34" charset="-120"/>
              </a:rPr>
              <a:t>1</a:t>
            </a:r>
            <a:endParaRPr lang="en-US" sz="2100" dirty="0"/>
          </a:p>
        </p:txBody>
      </p:sp>
      <p:sp>
        <p:nvSpPr>
          <p:cNvPr id="7" name="Text 5"/>
          <p:cNvSpPr/>
          <p:nvPr/>
        </p:nvSpPr>
        <p:spPr>
          <a:xfrm>
            <a:off x="1888093" y="1505903"/>
            <a:ext cx="3833455" cy="280988"/>
          </a:xfrm>
          <a:prstGeom prst="rect">
            <a:avLst/>
          </a:prstGeom>
          <a:noFill/>
          <a:ln/>
        </p:spPr>
        <p:txBody>
          <a:bodyPr wrap="none" lIns="0" tIns="0" rIns="0" bIns="0" rtlCol="0" anchor="t"/>
          <a:lstStyle/>
          <a:p>
            <a:pPr algn="l" indent="0" marL="0">
              <a:lnSpc>
                <a:spcPts val="2200"/>
              </a:lnSpc>
              <a:buNone/>
            </a:pPr>
            <a:r>
              <a:rPr lang="en-US" sz="1750" dirty="0">
                <a:solidFill>
                  <a:srgbClr val="3C3939"/>
                </a:solidFill>
                <a:latin typeface="Raleway" pitchFamily="34" charset="0"/>
                <a:ea typeface="Raleway" pitchFamily="34" charset="-122"/>
                <a:cs typeface="Raleway" pitchFamily="34" charset="-120"/>
              </a:rPr>
              <a:t>Model Development and Fine-tuning</a:t>
            </a:r>
            <a:endParaRPr lang="en-US" sz="1750" dirty="0"/>
          </a:p>
        </p:txBody>
      </p:sp>
      <p:sp>
        <p:nvSpPr>
          <p:cNvPr id="8" name="Text 6"/>
          <p:cNvSpPr/>
          <p:nvPr/>
        </p:nvSpPr>
        <p:spPr>
          <a:xfrm>
            <a:off x="1888093" y="1894761"/>
            <a:ext cx="12112943" cy="862965"/>
          </a:xfrm>
          <a:prstGeom prst="rect">
            <a:avLst/>
          </a:prstGeom>
          <a:noFill/>
          <a:ln/>
        </p:spPr>
        <p:txBody>
          <a:bodyPr wrap="square" lIns="0" tIns="0" rIns="0" bIns="0" rtlCol="0" anchor="t"/>
          <a:lstStyle/>
          <a:p>
            <a:pPr algn="l" indent="0" marL="0">
              <a:lnSpc>
                <a:spcPts val="2250"/>
              </a:lnSpc>
              <a:buNone/>
            </a:pPr>
            <a:r>
              <a:rPr lang="en-US" sz="1400" dirty="0">
                <a:solidFill>
                  <a:srgbClr val="3C3939"/>
                </a:solidFill>
                <a:latin typeface="Roboto" pitchFamily="34" charset="0"/>
                <a:ea typeface="Roboto" pitchFamily="34" charset="-122"/>
                <a:cs typeface="Roboto" pitchFamily="34" charset="-120"/>
              </a:rPr>
              <a:t>The project will fine-tune six pre-trained models—BERT, BioBERT, PubMedBERT, ClinicalBERT, Bio+ClinicalBERT, and BioLinkBERT—on the BioASQ factoid dataset. Each model will be evaluated based on F1 and Exact Match (EM) scores. The Bio+ClinicalBERT model, which combines both biomedical and clinical text, is expected to perform well due to its comprehensive training on mixed datasets.</a:t>
            </a:r>
            <a:endParaRPr lang="en-US" sz="1400" dirty="0"/>
          </a:p>
        </p:txBody>
      </p:sp>
      <p:sp>
        <p:nvSpPr>
          <p:cNvPr id="9" name="Shape 7"/>
          <p:cNvSpPr/>
          <p:nvPr/>
        </p:nvSpPr>
        <p:spPr>
          <a:xfrm>
            <a:off x="1078468" y="3510439"/>
            <a:ext cx="629364" cy="22860"/>
          </a:xfrm>
          <a:prstGeom prst="roundRect">
            <a:avLst>
              <a:gd name="adj" fmla="val 330420"/>
            </a:avLst>
          </a:prstGeom>
          <a:solidFill>
            <a:srgbClr val="C7C7D0"/>
          </a:solidFill>
          <a:ln/>
        </p:spPr>
      </p:sp>
      <p:sp>
        <p:nvSpPr>
          <p:cNvPr id="10" name="Shape 8"/>
          <p:cNvSpPr/>
          <p:nvPr/>
        </p:nvSpPr>
        <p:spPr>
          <a:xfrm>
            <a:off x="696754" y="3319582"/>
            <a:ext cx="404574" cy="404574"/>
          </a:xfrm>
          <a:prstGeom prst="roundRect">
            <a:avLst>
              <a:gd name="adj" fmla="val 18670"/>
            </a:avLst>
          </a:prstGeom>
          <a:solidFill>
            <a:srgbClr val="E1E1EA"/>
          </a:solidFill>
          <a:ln w="7620">
            <a:solidFill>
              <a:srgbClr val="C7C7D0"/>
            </a:solidFill>
            <a:prstDash val="solid"/>
          </a:ln>
        </p:spPr>
      </p:sp>
      <p:sp>
        <p:nvSpPr>
          <p:cNvPr id="11" name="Text 9"/>
          <p:cNvSpPr/>
          <p:nvPr/>
        </p:nvSpPr>
        <p:spPr>
          <a:xfrm>
            <a:off x="828675" y="3386971"/>
            <a:ext cx="140613" cy="269796"/>
          </a:xfrm>
          <a:prstGeom prst="rect">
            <a:avLst/>
          </a:prstGeom>
          <a:noFill/>
          <a:ln/>
        </p:spPr>
        <p:txBody>
          <a:bodyPr wrap="none" lIns="0" tIns="0" rIns="0" bIns="0" rtlCol="0" anchor="t"/>
          <a:lstStyle/>
          <a:p>
            <a:pPr algn="ctr" indent="0" marL="0">
              <a:lnSpc>
                <a:spcPts val="2100"/>
              </a:lnSpc>
              <a:buNone/>
            </a:pPr>
            <a:r>
              <a:rPr lang="en-US" sz="2100" dirty="0">
                <a:solidFill>
                  <a:srgbClr val="3C3939"/>
                </a:solidFill>
                <a:latin typeface="Raleway" pitchFamily="34" charset="0"/>
                <a:ea typeface="Raleway" pitchFamily="34" charset="-122"/>
                <a:cs typeface="Raleway" pitchFamily="34" charset="-120"/>
              </a:rPr>
              <a:t>2</a:t>
            </a:r>
            <a:endParaRPr lang="en-US" sz="2100" dirty="0"/>
          </a:p>
        </p:txBody>
      </p:sp>
      <p:sp>
        <p:nvSpPr>
          <p:cNvPr id="12" name="Text 10"/>
          <p:cNvSpPr/>
          <p:nvPr/>
        </p:nvSpPr>
        <p:spPr>
          <a:xfrm>
            <a:off x="1888093" y="3297079"/>
            <a:ext cx="4189928" cy="280988"/>
          </a:xfrm>
          <a:prstGeom prst="rect">
            <a:avLst/>
          </a:prstGeom>
          <a:noFill/>
          <a:ln/>
        </p:spPr>
        <p:txBody>
          <a:bodyPr wrap="none" lIns="0" tIns="0" rIns="0" bIns="0" rtlCol="0" anchor="t"/>
          <a:lstStyle/>
          <a:p>
            <a:pPr algn="l" indent="0" marL="0">
              <a:lnSpc>
                <a:spcPts val="2200"/>
              </a:lnSpc>
              <a:buNone/>
            </a:pPr>
            <a:r>
              <a:rPr lang="en-US" sz="1750" dirty="0">
                <a:solidFill>
                  <a:srgbClr val="3C3939"/>
                </a:solidFill>
                <a:latin typeface="Raleway" pitchFamily="34" charset="0"/>
                <a:ea typeface="Raleway" pitchFamily="34" charset="-122"/>
                <a:cs typeface="Raleway" pitchFamily="34" charset="-120"/>
              </a:rPr>
              <a:t>Incorporation of NER and RE Techniques</a:t>
            </a:r>
            <a:endParaRPr lang="en-US" sz="1750" dirty="0"/>
          </a:p>
        </p:txBody>
      </p:sp>
      <p:sp>
        <p:nvSpPr>
          <p:cNvPr id="13" name="Text 11"/>
          <p:cNvSpPr/>
          <p:nvPr/>
        </p:nvSpPr>
        <p:spPr>
          <a:xfrm>
            <a:off x="1888093" y="3685937"/>
            <a:ext cx="12112943" cy="862965"/>
          </a:xfrm>
          <a:prstGeom prst="rect">
            <a:avLst/>
          </a:prstGeom>
          <a:noFill/>
          <a:ln/>
        </p:spPr>
        <p:txBody>
          <a:bodyPr wrap="square" lIns="0" tIns="0" rIns="0" bIns="0" rtlCol="0" anchor="t"/>
          <a:lstStyle/>
          <a:p>
            <a:pPr algn="l" indent="0" marL="0">
              <a:lnSpc>
                <a:spcPts val="2250"/>
              </a:lnSpc>
              <a:buNone/>
            </a:pPr>
            <a:r>
              <a:rPr lang="en-US" sz="1400" dirty="0">
                <a:solidFill>
                  <a:srgbClr val="3C3939"/>
                </a:solidFill>
                <a:latin typeface="Roboto" pitchFamily="34" charset="0"/>
                <a:ea typeface="Roboto" pitchFamily="34" charset="-122"/>
                <a:cs typeface="Roboto" pitchFamily="34" charset="-120"/>
              </a:rPr>
              <a:t>To enhance the model’s ability to extract precise answers, Named Entity Recognition (NER) and Relation Extraction (RE) tasks will be implemented. NER will identify biomedical entities such as diseases, drugs, and proteins, while RE will model the relationships between these entities, improving context comprehension.</a:t>
            </a:r>
            <a:endParaRPr lang="en-US" sz="1400" dirty="0"/>
          </a:p>
        </p:txBody>
      </p:sp>
      <p:sp>
        <p:nvSpPr>
          <p:cNvPr id="14" name="Shape 12"/>
          <p:cNvSpPr/>
          <p:nvPr/>
        </p:nvSpPr>
        <p:spPr>
          <a:xfrm>
            <a:off x="1078468" y="5301615"/>
            <a:ext cx="629364" cy="22860"/>
          </a:xfrm>
          <a:prstGeom prst="roundRect">
            <a:avLst>
              <a:gd name="adj" fmla="val 330420"/>
            </a:avLst>
          </a:prstGeom>
          <a:solidFill>
            <a:srgbClr val="C7C7D0"/>
          </a:solidFill>
          <a:ln/>
        </p:spPr>
      </p:sp>
      <p:sp>
        <p:nvSpPr>
          <p:cNvPr id="15" name="Shape 13"/>
          <p:cNvSpPr/>
          <p:nvPr/>
        </p:nvSpPr>
        <p:spPr>
          <a:xfrm>
            <a:off x="696754" y="5110758"/>
            <a:ext cx="404574" cy="404574"/>
          </a:xfrm>
          <a:prstGeom prst="roundRect">
            <a:avLst>
              <a:gd name="adj" fmla="val 18670"/>
            </a:avLst>
          </a:prstGeom>
          <a:solidFill>
            <a:srgbClr val="E1E1EA"/>
          </a:solidFill>
          <a:ln w="7620">
            <a:solidFill>
              <a:srgbClr val="C7C7D0"/>
            </a:solidFill>
            <a:prstDash val="solid"/>
          </a:ln>
        </p:spPr>
      </p:sp>
      <p:sp>
        <p:nvSpPr>
          <p:cNvPr id="16" name="Text 14"/>
          <p:cNvSpPr/>
          <p:nvPr/>
        </p:nvSpPr>
        <p:spPr>
          <a:xfrm>
            <a:off x="827008" y="5178147"/>
            <a:ext cx="144066" cy="269796"/>
          </a:xfrm>
          <a:prstGeom prst="rect">
            <a:avLst/>
          </a:prstGeom>
          <a:noFill/>
          <a:ln/>
        </p:spPr>
        <p:txBody>
          <a:bodyPr wrap="none" lIns="0" tIns="0" rIns="0" bIns="0" rtlCol="0" anchor="t"/>
          <a:lstStyle/>
          <a:p>
            <a:pPr algn="ctr" indent="0" marL="0">
              <a:lnSpc>
                <a:spcPts val="2100"/>
              </a:lnSpc>
              <a:buNone/>
            </a:pPr>
            <a:r>
              <a:rPr lang="en-US" sz="2100" dirty="0">
                <a:solidFill>
                  <a:srgbClr val="3C3939"/>
                </a:solidFill>
                <a:latin typeface="Raleway" pitchFamily="34" charset="0"/>
                <a:ea typeface="Raleway" pitchFamily="34" charset="-122"/>
                <a:cs typeface="Raleway" pitchFamily="34" charset="-120"/>
              </a:rPr>
              <a:t>3</a:t>
            </a:r>
            <a:endParaRPr lang="en-US" sz="2100" dirty="0"/>
          </a:p>
        </p:txBody>
      </p:sp>
      <p:sp>
        <p:nvSpPr>
          <p:cNvPr id="17" name="Text 15"/>
          <p:cNvSpPr/>
          <p:nvPr/>
        </p:nvSpPr>
        <p:spPr>
          <a:xfrm>
            <a:off x="1888093" y="5088255"/>
            <a:ext cx="2726531" cy="280988"/>
          </a:xfrm>
          <a:prstGeom prst="rect">
            <a:avLst/>
          </a:prstGeom>
          <a:noFill/>
          <a:ln/>
        </p:spPr>
        <p:txBody>
          <a:bodyPr wrap="none" lIns="0" tIns="0" rIns="0" bIns="0" rtlCol="0" anchor="t"/>
          <a:lstStyle/>
          <a:p>
            <a:pPr algn="l" indent="0" marL="0">
              <a:lnSpc>
                <a:spcPts val="2200"/>
              </a:lnSpc>
              <a:buNone/>
            </a:pPr>
            <a:r>
              <a:rPr lang="en-US" sz="1750" dirty="0">
                <a:solidFill>
                  <a:srgbClr val="3C3939"/>
                </a:solidFill>
                <a:latin typeface="Raleway" pitchFamily="34" charset="0"/>
                <a:ea typeface="Raleway" pitchFamily="34" charset="-122"/>
                <a:cs typeface="Raleway" pitchFamily="34" charset="-120"/>
              </a:rPr>
              <a:t>Addition of BiLSTM Layers</a:t>
            </a:r>
            <a:endParaRPr lang="en-US" sz="1750" dirty="0"/>
          </a:p>
        </p:txBody>
      </p:sp>
      <p:sp>
        <p:nvSpPr>
          <p:cNvPr id="18" name="Text 16"/>
          <p:cNvSpPr/>
          <p:nvPr/>
        </p:nvSpPr>
        <p:spPr>
          <a:xfrm>
            <a:off x="1888093" y="5477113"/>
            <a:ext cx="12112943" cy="575310"/>
          </a:xfrm>
          <a:prstGeom prst="rect">
            <a:avLst/>
          </a:prstGeom>
          <a:noFill/>
          <a:ln/>
        </p:spPr>
        <p:txBody>
          <a:bodyPr wrap="square" lIns="0" tIns="0" rIns="0" bIns="0" rtlCol="0" anchor="t"/>
          <a:lstStyle/>
          <a:p>
            <a:pPr algn="l" indent="0" marL="0">
              <a:lnSpc>
                <a:spcPts val="2250"/>
              </a:lnSpc>
              <a:buNone/>
            </a:pPr>
            <a:r>
              <a:rPr lang="en-US" sz="1400" dirty="0">
                <a:solidFill>
                  <a:srgbClr val="3C3939"/>
                </a:solidFill>
                <a:latin typeface="Roboto" pitchFamily="34" charset="0"/>
                <a:ea typeface="Roboto" pitchFamily="34" charset="-122"/>
                <a:cs typeface="Roboto" pitchFamily="34" charset="-120"/>
              </a:rPr>
              <a:t>Bidirectional LSTMs will be added to the model to capture sequential dependencies and long-range relationships between words. This will improve the model's ability to understand the context of biomedical texts, especially in lengthy passages.</a:t>
            </a:r>
            <a:endParaRPr lang="en-US" sz="1400" dirty="0"/>
          </a:p>
        </p:txBody>
      </p:sp>
      <p:sp>
        <p:nvSpPr>
          <p:cNvPr id="19" name="Shape 17"/>
          <p:cNvSpPr/>
          <p:nvPr/>
        </p:nvSpPr>
        <p:spPr>
          <a:xfrm>
            <a:off x="1078468" y="6805136"/>
            <a:ext cx="629364" cy="22860"/>
          </a:xfrm>
          <a:prstGeom prst="roundRect">
            <a:avLst>
              <a:gd name="adj" fmla="val 330420"/>
            </a:avLst>
          </a:prstGeom>
          <a:solidFill>
            <a:srgbClr val="C7C7D0"/>
          </a:solidFill>
          <a:ln/>
        </p:spPr>
      </p:sp>
      <p:sp>
        <p:nvSpPr>
          <p:cNvPr id="20" name="Shape 18"/>
          <p:cNvSpPr/>
          <p:nvPr/>
        </p:nvSpPr>
        <p:spPr>
          <a:xfrm>
            <a:off x="696754" y="6614279"/>
            <a:ext cx="404574" cy="404574"/>
          </a:xfrm>
          <a:prstGeom prst="roundRect">
            <a:avLst>
              <a:gd name="adj" fmla="val 18670"/>
            </a:avLst>
          </a:prstGeom>
          <a:solidFill>
            <a:srgbClr val="E1E1EA"/>
          </a:solidFill>
          <a:ln w="7620">
            <a:solidFill>
              <a:srgbClr val="C7C7D0"/>
            </a:solidFill>
            <a:prstDash val="solid"/>
          </a:ln>
        </p:spPr>
      </p:sp>
      <p:sp>
        <p:nvSpPr>
          <p:cNvPr id="21" name="Text 19"/>
          <p:cNvSpPr/>
          <p:nvPr/>
        </p:nvSpPr>
        <p:spPr>
          <a:xfrm>
            <a:off x="825341" y="6681668"/>
            <a:ext cx="147280" cy="269796"/>
          </a:xfrm>
          <a:prstGeom prst="rect">
            <a:avLst/>
          </a:prstGeom>
          <a:noFill/>
          <a:ln/>
        </p:spPr>
        <p:txBody>
          <a:bodyPr wrap="none" lIns="0" tIns="0" rIns="0" bIns="0" rtlCol="0" anchor="t"/>
          <a:lstStyle/>
          <a:p>
            <a:pPr algn="ctr" indent="0" marL="0">
              <a:lnSpc>
                <a:spcPts val="2100"/>
              </a:lnSpc>
              <a:buNone/>
            </a:pPr>
            <a:r>
              <a:rPr lang="en-US" sz="2100" dirty="0">
                <a:solidFill>
                  <a:srgbClr val="3C3939"/>
                </a:solidFill>
                <a:latin typeface="Raleway" pitchFamily="34" charset="0"/>
                <a:ea typeface="Raleway" pitchFamily="34" charset="-122"/>
                <a:cs typeface="Raleway" pitchFamily="34" charset="-120"/>
              </a:rPr>
              <a:t>4</a:t>
            </a:r>
            <a:endParaRPr lang="en-US" sz="2100" dirty="0"/>
          </a:p>
        </p:txBody>
      </p:sp>
      <p:sp>
        <p:nvSpPr>
          <p:cNvPr id="22" name="Text 20"/>
          <p:cNvSpPr/>
          <p:nvPr/>
        </p:nvSpPr>
        <p:spPr>
          <a:xfrm>
            <a:off x="1888093" y="6591776"/>
            <a:ext cx="5117187" cy="280988"/>
          </a:xfrm>
          <a:prstGeom prst="rect">
            <a:avLst/>
          </a:prstGeom>
          <a:noFill/>
          <a:ln/>
        </p:spPr>
        <p:txBody>
          <a:bodyPr wrap="none" lIns="0" tIns="0" rIns="0" bIns="0" rtlCol="0" anchor="t"/>
          <a:lstStyle/>
          <a:p>
            <a:pPr algn="l" indent="0" marL="0">
              <a:lnSpc>
                <a:spcPts val="2200"/>
              </a:lnSpc>
              <a:buNone/>
            </a:pPr>
            <a:r>
              <a:rPr lang="en-US" sz="1750" dirty="0">
                <a:solidFill>
                  <a:srgbClr val="3C3939"/>
                </a:solidFill>
                <a:latin typeface="Raleway" pitchFamily="34" charset="0"/>
                <a:ea typeface="Raleway" pitchFamily="34" charset="-122"/>
                <a:cs typeface="Raleway" pitchFamily="34" charset="-120"/>
              </a:rPr>
              <a:t>Ensemble Learning for Performance Optimization</a:t>
            </a:r>
            <a:endParaRPr lang="en-US" sz="1750" dirty="0"/>
          </a:p>
        </p:txBody>
      </p:sp>
      <p:sp>
        <p:nvSpPr>
          <p:cNvPr id="23" name="Text 21"/>
          <p:cNvSpPr/>
          <p:nvPr/>
        </p:nvSpPr>
        <p:spPr>
          <a:xfrm>
            <a:off x="1888093" y="6980634"/>
            <a:ext cx="12112943" cy="575310"/>
          </a:xfrm>
          <a:prstGeom prst="rect">
            <a:avLst/>
          </a:prstGeom>
          <a:noFill/>
          <a:ln/>
        </p:spPr>
        <p:txBody>
          <a:bodyPr wrap="square" lIns="0" tIns="0" rIns="0" bIns="0" rtlCol="0" anchor="t"/>
          <a:lstStyle/>
          <a:p>
            <a:pPr algn="l" indent="0" marL="0">
              <a:lnSpc>
                <a:spcPts val="2250"/>
              </a:lnSpc>
              <a:buNone/>
            </a:pPr>
            <a:r>
              <a:rPr lang="en-US" sz="1400" dirty="0">
                <a:solidFill>
                  <a:srgbClr val="3C3939"/>
                </a:solidFill>
                <a:latin typeface="Roboto" pitchFamily="34" charset="0"/>
                <a:ea typeface="Roboto" pitchFamily="34" charset="-122"/>
                <a:cs typeface="Roboto" pitchFamily="34" charset="-120"/>
              </a:rPr>
              <a:t>To increase the accuracy and reliability of the system, ensemble learning techniques will be applied. The outputs of multiple models will be combined using bootstrap sampling and majority voting to create a more robust model.</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367314"/>
            <a:ext cx="9319498"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Evaluation and Expected Results</a:t>
            </a:r>
            <a:endParaRPr lang="en-US" sz="4850" dirty="0"/>
          </a:p>
        </p:txBody>
      </p:sp>
      <p:sp>
        <p:nvSpPr>
          <p:cNvPr id="3" name="Shape 1"/>
          <p:cNvSpPr/>
          <p:nvPr/>
        </p:nvSpPr>
        <p:spPr>
          <a:xfrm>
            <a:off x="864037" y="2509123"/>
            <a:ext cx="12902327" cy="4353163"/>
          </a:xfrm>
          <a:prstGeom prst="roundRect">
            <a:avLst>
              <a:gd name="adj" fmla="val 2382"/>
            </a:avLst>
          </a:prstGeom>
          <a:noFill/>
          <a:ln w="15240">
            <a:solidFill>
              <a:srgbClr val="000000">
                <a:alpha val="8000"/>
              </a:srgbClr>
            </a:solidFill>
            <a:prstDash val="solid"/>
          </a:ln>
        </p:spPr>
      </p:sp>
      <p:sp>
        <p:nvSpPr>
          <p:cNvPr id="4" name="Shape 2"/>
          <p:cNvSpPr/>
          <p:nvPr/>
        </p:nvSpPr>
        <p:spPr>
          <a:xfrm>
            <a:off x="879277" y="2524363"/>
            <a:ext cx="12871847" cy="706517"/>
          </a:xfrm>
          <a:prstGeom prst="rect">
            <a:avLst/>
          </a:prstGeom>
          <a:solidFill>
            <a:srgbClr val="FFFFFF">
              <a:alpha val="4000"/>
            </a:srgbClr>
          </a:solidFill>
          <a:ln/>
        </p:spPr>
      </p:sp>
      <p:sp>
        <p:nvSpPr>
          <p:cNvPr id="5" name="Text 3"/>
          <p:cNvSpPr/>
          <p:nvPr/>
        </p:nvSpPr>
        <p:spPr>
          <a:xfrm>
            <a:off x="1126093" y="2680097"/>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Metric</a:t>
            </a:r>
            <a:endParaRPr lang="en-US" sz="1900" dirty="0"/>
          </a:p>
        </p:txBody>
      </p:sp>
      <p:sp>
        <p:nvSpPr>
          <p:cNvPr id="6" name="Text 4"/>
          <p:cNvSpPr/>
          <p:nvPr/>
        </p:nvSpPr>
        <p:spPr>
          <a:xfrm>
            <a:off x="7565827" y="2680097"/>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Expected Result</a:t>
            </a:r>
            <a:endParaRPr lang="en-US" sz="1900" dirty="0"/>
          </a:p>
        </p:txBody>
      </p:sp>
      <p:sp>
        <p:nvSpPr>
          <p:cNvPr id="7" name="Shape 5"/>
          <p:cNvSpPr/>
          <p:nvPr/>
        </p:nvSpPr>
        <p:spPr>
          <a:xfrm>
            <a:off x="879277" y="3230880"/>
            <a:ext cx="12871847" cy="706517"/>
          </a:xfrm>
          <a:prstGeom prst="rect">
            <a:avLst/>
          </a:prstGeom>
          <a:solidFill>
            <a:srgbClr val="000000">
              <a:alpha val="4000"/>
            </a:srgbClr>
          </a:solidFill>
          <a:ln/>
        </p:spPr>
      </p:sp>
      <p:sp>
        <p:nvSpPr>
          <p:cNvPr id="8" name="Text 6"/>
          <p:cNvSpPr/>
          <p:nvPr/>
        </p:nvSpPr>
        <p:spPr>
          <a:xfrm>
            <a:off x="1126093" y="3386614"/>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F1 Score</a:t>
            </a:r>
            <a:endParaRPr lang="en-US" sz="1900" dirty="0"/>
          </a:p>
        </p:txBody>
      </p:sp>
      <p:sp>
        <p:nvSpPr>
          <p:cNvPr id="9" name="Text 7"/>
          <p:cNvSpPr/>
          <p:nvPr/>
        </p:nvSpPr>
        <p:spPr>
          <a:xfrm>
            <a:off x="7565827" y="3386614"/>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Higher F1 score compared to baseline models</a:t>
            </a:r>
            <a:endParaRPr lang="en-US" sz="1900" dirty="0"/>
          </a:p>
        </p:txBody>
      </p:sp>
      <p:sp>
        <p:nvSpPr>
          <p:cNvPr id="10" name="Shape 8"/>
          <p:cNvSpPr/>
          <p:nvPr/>
        </p:nvSpPr>
        <p:spPr>
          <a:xfrm>
            <a:off x="879277" y="3937397"/>
            <a:ext cx="12871847" cy="706517"/>
          </a:xfrm>
          <a:prstGeom prst="rect">
            <a:avLst/>
          </a:prstGeom>
          <a:solidFill>
            <a:srgbClr val="FFFFFF">
              <a:alpha val="4000"/>
            </a:srgbClr>
          </a:solidFill>
          <a:ln/>
        </p:spPr>
      </p:sp>
      <p:sp>
        <p:nvSpPr>
          <p:cNvPr id="11" name="Text 9"/>
          <p:cNvSpPr/>
          <p:nvPr/>
        </p:nvSpPr>
        <p:spPr>
          <a:xfrm>
            <a:off x="1126093" y="4093131"/>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Exact Match (EM)</a:t>
            </a:r>
            <a:endParaRPr lang="en-US" sz="1900" dirty="0"/>
          </a:p>
        </p:txBody>
      </p:sp>
      <p:sp>
        <p:nvSpPr>
          <p:cNvPr id="12" name="Text 10"/>
          <p:cNvSpPr/>
          <p:nvPr/>
        </p:nvSpPr>
        <p:spPr>
          <a:xfrm>
            <a:off x="7565827" y="4093131"/>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Higher EM score compared to baseline models</a:t>
            </a:r>
            <a:endParaRPr lang="en-US" sz="1900" dirty="0"/>
          </a:p>
        </p:txBody>
      </p:sp>
      <p:sp>
        <p:nvSpPr>
          <p:cNvPr id="13" name="Shape 11"/>
          <p:cNvSpPr/>
          <p:nvPr/>
        </p:nvSpPr>
        <p:spPr>
          <a:xfrm>
            <a:off x="879277" y="4643914"/>
            <a:ext cx="12871847" cy="1101566"/>
          </a:xfrm>
          <a:prstGeom prst="rect">
            <a:avLst/>
          </a:prstGeom>
          <a:solidFill>
            <a:srgbClr val="000000">
              <a:alpha val="4000"/>
            </a:srgbClr>
          </a:solidFill>
          <a:ln/>
        </p:spPr>
      </p:sp>
      <p:sp>
        <p:nvSpPr>
          <p:cNvPr id="14" name="Text 12"/>
          <p:cNvSpPr/>
          <p:nvPr/>
        </p:nvSpPr>
        <p:spPr>
          <a:xfrm>
            <a:off x="1126093" y="4799648"/>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Comprehension</a:t>
            </a:r>
            <a:endParaRPr lang="en-US" sz="1900" dirty="0"/>
          </a:p>
        </p:txBody>
      </p:sp>
      <p:sp>
        <p:nvSpPr>
          <p:cNvPr id="15" name="Text 13"/>
          <p:cNvSpPr/>
          <p:nvPr/>
        </p:nvSpPr>
        <p:spPr>
          <a:xfrm>
            <a:off x="7565827" y="4799648"/>
            <a:ext cx="5938480" cy="790099"/>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Better understanding of complex biomedical relationships</a:t>
            </a:r>
            <a:endParaRPr lang="en-US" sz="1900" dirty="0"/>
          </a:p>
        </p:txBody>
      </p:sp>
      <p:sp>
        <p:nvSpPr>
          <p:cNvPr id="16" name="Shape 14"/>
          <p:cNvSpPr/>
          <p:nvPr/>
        </p:nvSpPr>
        <p:spPr>
          <a:xfrm>
            <a:off x="879277" y="5745480"/>
            <a:ext cx="12871847" cy="1101566"/>
          </a:xfrm>
          <a:prstGeom prst="rect">
            <a:avLst/>
          </a:prstGeom>
          <a:solidFill>
            <a:srgbClr val="FFFFFF">
              <a:alpha val="4000"/>
            </a:srgbClr>
          </a:solidFill>
          <a:ln/>
        </p:spPr>
      </p:sp>
      <p:sp>
        <p:nvSpPr>
          <p:cNvPr id="17" name="Text 15"/>
          <p:cNvSpPr/>
          <p:nvPr/>
        </p:nvSpPr>
        <p:spPr>
          <a:xfrm>
            <a:off x="1126093" y="5901214"/>
            <a:ext cx="5938480" cy="395049"/>
          </a:xfrm>
          <a:prstGeom prst="rect">
            <a:avLst/>
          </a:prstGeom>
          <a:noFill/>
          <a:ln/>
        </p:spPr>
        <p:txBody>
          <a:bodyPr wrap="non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Reliability</a:t>
            </a:r>
            <a:endParaRPr lang="en-US" sz="1900" dirty="0"/>
          </a:p>
        </p:txBody>
      </p:sp>
      <p:sp>
        <p:nvSpPr>
          <p:cNvPr id="18" name="Text 16"/>
          <p:cNvSpPr/>
          <p:nvPr/>
        </p:nvSpPr>
        <p:spPr>
          <a:xfrm>
            <a:off x="7565827" y="5901214"/>
            <a:ext cx="5938480" cy="790099"/>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Improved reliability in extracting precise factoid answers due to ensemble learning techniques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92110" y="543758"/>
            <a:ext cx="5568910" cy="618053"/>
          </a:xfrm>
          <a:prstGeom prst="rect">
            <a:avLst/>
          </a:prstGeom>
          <a:noFill/>
          <a:ln/>
        </p:spPr>
        <p:txBody>
          <a:bodyPr wrap="none" lIns="0" tIns="0" rIns="0" bIns="0" rtlCol="0" anchor="t"/>
          <a:lstStyle/>
          <a:p>
            <a:pPr indent="0" marL="0">
              <a:lnSpc>
                <a:spcPts val="4850"/>
              </a:lnSpc>
              <a:buNone/>
            </a:pPr>
            <a:r>
              <a:rPr lang="en-US" sz="3850" dirty="0">
                <a:solidFill>
                  <a:srgbClr val="1B1B27"/>
                </a:solidFill>
                <a:latin typeface="Raleway" pitchFamily="34" charset="0"/>
                <a:ea typeface="Raleway" pitchFamily="34" charset="-122"/>
                <a:cs typeface="Raleway" pitchFamily="34" charset="-120"/>
              </a:rPr>
              <a:t>Timeline and Milestones</a:t>
            </a:r>
            <a:endParaRPr lang="en-US" sz="3850" dirty="0"/>
          </a:p>
        </p:txBody>
      </p:sp>
      <p:sp>
        <p:nvSpPr>
          <p:cNvPr id="3" name="Shape 1"/>
          <p:cNvSpPr/>
          <p:nvPr/>
        </p:nvSpPr>
        <p:spPr>
          <a:xfrm>
            <a:off x="7303770" y="1557338"/>
            <a:ext cx="22860" cy="6130885"/>
          </a:xfrm>
          <a:prstGeom prst="roundRect">
            <a:avLst>
              <a:gd name="adj" fmla="val 363356"/>
            </a:avLst>
          </a:prstGeom>
          <a:solidFill>
            <a:srgbClr val="C7C7D0"/>
          </a:solidFill>
          <a:ln/>
        </p:spPr>
      </p:sp>
      <p:sp>
        <p:nvSpPr>
          <p:cNvPr id="4" name="Shape 2"/>
          <p:cNvSpPr/>
          <p:nvPr/>
        </p:nvSpPr>
        <p:spPr>
          <a:xfrm>
            <a:off x="6423481" y="1990725"/>
            <a:ext cx="692110" cy="22860"/>
          </a:xfrm>
          <a:prstGeom prst="roundRect">
            <a:avLst>
              <a:gd name="adj" fmla="val 363356"/>
            </a:avLst>
          </a:prstGeom>
          <a:solidFill>
            <a:srgbClr val="C7C7D0"/>
          </a:solidFill>
          <a:ln/>
        </p:spPr>
      </p:sp>
      <p:sp>
        <p:nvSpPr>
          <p:cNvPr id="5" name="Shape 3"/>
          <p:cNvSpPr/>
          <p:nvPr/>
        </p:nvSpPr>
        <p:spPr>
          <a:xfrm>
            <a:off x="7092732" y="1779746"/>
            <a:ext cx="444937" cy="444937"/>
          </a:xfrm>
          <a:prstGeom prst="roundRect">
            <a:avLst>
              <a:gd name="adj" fmla="val 18669"/>
            </a:avLst>
          </a:prstGeom>
          <a:solidFill>
            <a:srgbClr val="E1E1EA"/>
          </a:solidFill>
          <a:ln w="7620">
            <a:solidFill>
              <a:srgbClr val="C7C7D0"/>
            </a:solidFill>
            <a:prstDash val="solid"/>
          </a:ln>
        </p:spPr>
      </p:sp>
      <p:sp>
        <p:nvSpPr>
          <p:cNvPr id="6" name="Text 4"/>
          <p:cNvSpPr/>
          <p:nvPr/>
        </p:nvSpPr>
        <p:spPr>
          <a:xfrm>
            <a:off x="7251680" y="1853803"/>
            <a:ext cx="127040" cy="296704"/>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1</a:t>
            </a:r>
            <a:endParaRPr lang="en-US" sz="2300" dirty="0"/>
          </a:p>
        </p:txBody>
      </p:sp>
      <p:sp>
        <p:nvSpPr>
          <p:cNvPr id="7" name="Text 5"/>
          <p:cNvSpPr/>
          <p:nvPr/>
        </p:nvSpPr>
        <p:spPr>
          <a:xfrm>
            <a:off x="1934528" y="1755100"/>
            <a:ext cx="4293037" cy="308967"/>
          </a:xfrm>
          <a:prstGeom prst="rect">
            <a:avLst/>
          </a:prstGeom>
          <a:noFill/>
          <a:ln/>
        </p:spPr>
        <p:txBody>
          <a:bodyPr wrap="none" lIns="0" tIns="0" rIns="0" bIns="0" rtlCol="0" anchor="t"/>
          <a:lstStyle/>
          <a:p>
            <a:pPr algn="r" indent="0" marL="0">
              <a:lnSpc>
                <a:spcPts val="2400"/>
              </a:lnSpc>
              <a:buNone/>
            </a:pPr>
            <a:r>
              <a:rPr lang="en-US" sz="1900" dirty="0">
                <a:solidFill>
                  <a:srgbClr val="3C3939"/>
                </a:solidFill>
                <a:latin typeface="Raleway" pitchFamily="34" charset="0"/>
                <a:ea typeface="Raleway" pitchFamily="34" charset="-122"/>
                <a:cs typeface="Raleway" pitchFamily="34" charset="-120"/>
              </a:rPr>
              <a:t>Literature Review and Data Collection</a:t>
            </a:r>
            <a:endParaRPr lang="en-US" sz="1900" dirty="0"/>
          </a:p>
        </p:txBody>
      </p:sp>
      <p:sp>
        <p:nvSpPr>
          <p:cNvPr id="8" name="Text 6"/>
          <p:cNvSpPr/>
          <p:nvPr/>
        </p:nvSpPr>
        <p:spPr>
          <a:xfrm>
            <a:off x="692110" y="2182654"/>
            <a:ext cx="5535454" cy="316349"/>
          </a:xfrm>
          <a:prstGeom prst="rect">
            <a:avLst/>
          </a:prstGeom>
          <a:noFill/>
          <a:ln/>
        </p:spPr>
        <p:txBody>
          <a:bodyPr wrap="none" lIns="0" tIns="0" rIns="0" bIns="0" rtlCol="0" anchor="t"/>
          <a:lstStyle/>
          <a:p>
            <a:pPr algn="r" indent="0" marL="0">
              <a:lnSpc>
                <a:spcPts val="2450"/>
              </a:lnSpc>
              <a:buNone/>
            </a:pPr>
            <a:r>
              <a:rPr lang="en-US" sz="1550" dirty="0">
                <a:solidFill>
                  <a:srgbClr val="3C3939"/>
                </a:solidFill>
                <a:latin typeface="Roboto" pitchFamily="34" charset="0"/>
                <a:ea typeface="Roboto" pitchFamily="34" charset="-122"/>
                <a:cs typeface="Roboto" pitchFamily="34" charset="-120"/>
              </a:rPr>
              <a:t>Week 1</a:t>
            </a:r>
            <a:endParaRPr lang="en-US" sz="1550" dirty="0"/>
          </a:p>
        </p:txBody>
      </p:sp>
      <p:sp>
        <p:nvSpPr>
          <p:cNvPr id="9" name="Shape 7"/>
          <p:cNvSpPr/>
          <p:nvPr/>
        </p:nvSpPr>
        <p:spPr>
          <a:xfrm>
            <a:off x="7514808" y="2979539"/>
            <a:ext cx="692110" cy="22860"/>
          </a:xfrm>
          <a:prstGeom prst="roundRect">
            <a:avLst>
              <a:gd name="adj" fmla="val 363356"/>
            </a:avLst>
          </a:prstGeom>
          <a:solidFill>
            <a:srgbClr val="C7C7D0"/>
          </a:solidFill>
          <a:ln/>
        </p:spPr>
      </p:sp>
      <p:sp>
        <p:nvSpPr>
          <p:cNvPr id="10" name="Shape 8"/>
          <p:cNvSpPr/>
          <p:nvPr/>
        </p:nvSpPr>
        <p:spPr>
          <a:xfrm>
            <a:off x="7092732" y="2768560"/>
            <a:ext cx="444937" cy="444937"/>
          </a:xfrm>
          <a:prstGeom prst="roundRect">
            <a:avLst>
              <a:gd name="adj" fmla="val 18669"/>
            </a:avLst>
          </a:prstGeom>
          <a:solidFill>
            <a:srgbClr val="E1E1EA"/>
          </a:solidFill>
          <a:ln w="7620">
            <a:solidFill>
              <a:srgbClr val="C7C7D0"/>
            </a:solidFill>
            <a:prstDash val="solid"/>
          </a:ln>
        </p:spPr>
      </p:sp>
      <p:sp>
        <p:nvSpPr>
          <p:cNvPr id="11" name="Text 9"/>
          <p:cNvSpPr/>
          <p:nvPr/>
        </p:nvSpPr>
        <p:spPr>
          <a:xfrm>
            <a:off x="7237869" y="2842617"/>
            <a:ext cx="154543" cy="296704"/>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2</a:t>
            </a:r>
            <a:endParaRPr lang="en-US" sz="2300" dirty="0"/>
          </a:p>
        </p:txBody>
      </p:sp>
      <p:sp>
        <p:nvSpPr>
          <p:cNvPr id="12" name="Text 10"/>
          <p:cNvSpPr/>
          <p:nvPr/>
        </p:nvSpPr>
        <p:spPr>
          <a:xfrm>
            <a:off x="8402836" y="2743914"/>
            <a:ext cx="4215170" cy="308967"/>
          </a:xfrm>
          <a:prstGeom prst="rect">
            <a:avLst/>
          </a:prstGeom>
          <a:noFill/>
          <a:ln/>
        </p:spPr>
        <p:txBody>
          <a:bodyPr wrap="none" lIns="0" tIns="0" rIns="0" bIns="0" rtlCol="0" anchor="t"/>
          <a:lstStyle/>
          <a:p>
            <a:pPr algn="l" indent="0" marL="0">
              <a:lnSpc>
                <a:spcPts val="2400"/>
              </a:lnSpc>
              <a:buNone/>
            </a:pPr>
            <a:r>
              <a:rPr lang="en-US" sz="1900" dirty="0">
                <a:solidFill>
                  <a:srgbClr val="3C3939"/>
                </a:solidFill>
                <a:latin typeface="Raleway" pitchFamily="34" charset="0"/>
                <a:ea typeface="Raleway" pitchFamily="34" charset="-122"/>
                <a:cs typeface="Raleway" pitchFamily="34" charset="-120"/>
              </a:rPr>
              <a:t>Model Development and Fine-tuning</a:t>
            </a:r>
            <a:endParaRPr lang="en-US" sz="1900" dirty="0"/>
          </a:p>
        </p:txBody>
      </p:sp>
      <p:sp>
        <p:nvSpPr>
          <p:cNvPr id="13" name="Text 11"/>
          <p:cNvSpPr/>
          <p:nvPr/>
        </p:nvSpPr>
        <p:spPr>
          <a:xfrm>
            <a:off x="8402836" y="3171468"/>
            <a:ext cx="5535454" cy="316349"/>
          </a:xfrm>
          <a:prstGeom prst="rect">
            <a:avLst/>
          </a:prstGeom>
          <a:noFill/>
          <a:ln/>
        </p:spPr>
        <p:txBody>
          <a:bodyPr wrap="none" lIns="0" tIns="0" rIns="0" bIns="0" rtlCol="0" anchor="t"/>
          <a:lstStyle/>
          <a:p>
            <a:pPr algn="l" indent="0" marL="0">
              <a:lnSpc>
                <a:spcPts val="2450"/>
              </a:lnSpc>
              <a:buNone/>
            </a:pPr>
            <a:r>
              <a:rPr lang="en-US" sz="1550" dirty="0">
                <a:solidFill>
                  <a:srgbClr val="3C3939"/>
                </a:solidFill>
                <a:latin typeface="Roboto" pitchFamily="34" charset="0"/>
                <a:ea typeface="Roboto" pitchFamily="34" charset="-122"/>
                <a:cs typeface="Roboto" pitchFamily="34" charset="-120"/>
              </a:rPr>
              <a:t>Week 2 - Week 4</a:t>
            </a:r>
            <a:endParaRPr lang="en-US" sz="1550" dirty="0"/>
          </a:p>
        </p:txBody>
      </p:sp>
      <p:sp>
        <p:nvSpPr>
          <p:cNvPr id="14" name="Shape 12"/>
          <p:cNvSpPr/>
          <p:nvPr/>
        </p:nvSpPr>
        <p:spPr>
          <a:xfrm>
            <a:off x="6423481" y="3869412"/>
            <a:ext cx="692110" cy="22860"/>
          </a:xfrm>
          <a:prstGeom prst="roundRect">
            <a:avLst>
              <a:gd name="adj" fmla="val 363356"/>
            </a:avLst>
          </a:prstGeom>
          <a:solidFill>
            <a:srgbClr val="C7C7D0"/>
          </a:solidFill>
          <a:ln/>
        </p:spPr>
      </p:sp>
      <p:sp>
        <p:nvSpPr>
          <p:cNvPr id="15" name="Shape 13"/>
          <p:cNvSpPr/>
          <p:nvPr/>
        </p:nvSpPr>
        <p:spPr>
          <a:xfrm>
            <a:off x="7092732" y="3658433"/>
            <a:ext cx="444937" cy="444937"/>
          </a:xfrm>
          <a:prstGeom prst="roundRect">
            <a:avLst>
              <a:gd name="adj" fmla="val 18669"/>
            </a:avLst>
          </a:prstGeom>
          <a:solidFill>
            <a:srgbClr val="E1E1EA"/>
          </a:solidFill>
          <a:ln w="7620">
            <a:solidFill>
              <a:srgbClr val="C7C7D0"/>
            </a:solidFill>
            <a:prstDash val="solid"/>
          </a:ln>
        </p:spPr>
      </p:sp>
      <p:sp>
        <p:nvSpPr>
          <p:cNvPr id="16" name="Text 14"/>
          <p:cNvSpPr/>
          <p:nvPr/>
        </p:nvSpPr>
        <p:spPr>
          <a:xfrm>
            <a:off x="7235964" y="3732490"/>
            <a:ext cx="158472" cy="296704"/>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3</a:t>
            </a:r>
            <a:endParaRPr lang="en-US" sz="2300" dirty="0"/>
          </a:p>
        </p:txBody>
      </p:sp>
      <p:sp>
        <p:nvSpPr>
          <p:cNvPr id="17" name="Text 15"/>
          <p:cNvSpPr/>
          <p:nvPr/>
        </p:nvSpPr>
        <p:spPr>
          <a:xfrm>
            <a:off x="3560683" y="3633788"/>
            <a:ext cx="2666881" cy="308967"/>
          </a:xfrm>
          <a:prstGeom prst="rect">
            <a:avLst/>
          </a:prstGeom>
          <a:noFill/>
          <a:ln/>
        </p:spPr>
        <p:txBody>
          <a:bodyPr wrap="none" lIns="0" tIns="0" rIns="0" bIns="0" rtlCol="0" anchor="t"/>
          <a:lstStyle/>
          <a:p>
            <a:pPr algn="r" indent="0" marL="0">
              <a:lnSpc>
                <a:spcPts val="2400"/>
              </a:lnSpc>
              <a:buNone/>
            </a:pPr>
            <a:r>
              <a:rPr lang="en-US" sz="1900" dirty="0">
                <a:solidFill>
                  <a:srgbClr val="3C3939"/>
                </a:solidFill>
                <a:latin typeface="Raleway" pitchFamily="34" charset="0"/>
                <a:ea typeface="Raleway" pitchFamily="34" charset="-122"/>
                <a:cs typeface="Raleway" pitchFamily="34" charset="-120"/>
              </a:rPr>
              <a:t>NER and RE Integration</a:t>
            </a:r>
            <a:endParaRPr lang="en-US" sz="1900" dirty="0"/>
          </a:p>
        </p:txBody>
      </p:sp>
      <p:sp>
        <p:nvSpPr>
          <p:cNvPr id="18" name="Text 16"/>
          <p:cNvSpPr/>
          <p:nvPr/>
        </p:nvSpPr>
        <p:spPr>
          <a:xfrm>
            <a:off x="692110" y="4061341"/>
            <a:ext cx="5535454" cy="316349"/>
          </a:xfrm>
          <a:prstGeom prst="rect">
            <a:avLst/>
          </a:prstGeom>
          <a:noFill/>
          <a:ln/>
        </p:spPr>
        <p:txBody>
          <a:bodyPr wrap="none" lIns="0" tIns="0" rIns="0" bIns="0" rtlCol="0" anchor="t"/>
          <a:lstStyle/>
          <a:p>
            <a:pPr algn="r" indent="0" marL="0">
              <a:lnSpc>
                <a:spcPts val="2450"/>
              </a:lnSpc>
              <a:buNone/>
            </a:pPr>
            <a:r>
              <a:rPr lang="en-US" sz="1550" dirty="0">
                <a:solidFill>
                  <a:srgbClr val="3C3939"/>
                </a:solidFill>
                <a:latin typeface="Roboto" pitchFamily="34" charset="0"/>
                <a:ea typeface="Roboto" pitchFamily="34" charset="-122"/>
                <a:cs typeface="Roboto" pitchFamily="34" charset="-120"/>
              </a:rPr>
              <a:t>Week 5 - Week 6</a:t>
            </a:r>
            <a:endParaRPr lang="en-US" sz="1550" dirty="0"/>
          </a:p>
        </p:txBody>
      </p:sp>
      <p:sp>
        <p:nvSpPr>
          <p:cNvPr id="19" name="Shape 17"/>
          <p:cNvSpPr/>
          <p:nvPr/>
        </p:nvSpPr>
        <p:spPr>
          <a:xfrm>
            <a:off x="7514808" y="4759404"/>
            <a:ext cx="692110" cy="22860"/>
          </a:xfrm>
          <a:prstGeom prst="roundRect">
            <a:avLst>
              <a:gd name="adj" fmla="val 363356"/>
            </a:avLst>
          </a:prstGeom>
          <a:solidFill>
            <a:srgbClr val="C7C7D0"/>
          </a:solidFill>
          <a:ln/>
        </p:spPr>
      </p:sp>
      <p:sp>
        <p:nvSpPr>
          <p:cNvPr id="20" name="Shape 18"/>
          <p:cNvSpPr/>
          <p:nvPr/>
        </p:nvSpPr>
        <p:spPr>
          <a:xfrm>
            <a:off x="7092732" y="4548426"/>
            <a:ext cx="444937" cy="444937"/>
          </a:xfrm>
          <a:prstGeom prst="roundRect">
            <a:avLst>
              <a:gd name="adj" fmla="val 18669"/>
            </a:avLst>
          </a:prstGeom>
          <a:solidFill>
            <a:srgbClr val="E1E1EA"/>
          </a:solidFill>
          <a:ln w="7620">
            <a:solidFill>
              <a:srgbClr val="C7C7D0"/>
            </a:solidFill>
            <a:prstDash val="solid"/>
          </a:ln>
        </p:spPr>
      </p:sp>
      <p:sp>
        <p:nvSpPr>
          <p:cNvPr id="21" name="Text 19"/>
          <p:cNvSpPr/>
          <p:nvPr/>
        </p:nvSpPr>
        <p:spPr>
          <a:xfrm>
            <a:off x="7234178" y="4622483"/>
            <a:ext cx="162044" cy="296704"/>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4</a:t>
            </a:r>
            <a:endParaRPr lang="en-US" sz="2300" dirty="0"/>
          </a:p>
        </p:txBody>
      </p:sp>
      <p:sp>
        <p:nvSpPr>
          <p:cNvPr id="22" name="Text 20"/>
          <p:cNvSpPr/>
          <p:nvPr/>
        </p:nvSpPr>
        <p:spPr>
          <a:xfrm>
            <a:off x="8402836" y="4523780"/>
            <a:ext cx="2581275" cy="308967"/>
          </a:xfrm>
          <a:prstGeom prst="rect">
            <a:avLst/>
          </a:prstGeom>
          <a:noFill/>
          <a:ln/>
        </p:spPr>
        <p:txBody>
          <a:bodyPr wrap="none" lIns="0" tIns="0" rIns="0" bIns="0" rtlCol="0" anchor="t"/>
          <a:lstStyle/>
          <a:p>
            <a:pPr algn="l" indent="0" marL="0">
              <a:lnSpc>
                <a:spcPts val="2400"/>
              </a:lnSpc>
              <a:buNone/>
            </a:pPr>
            <a:r>
              <a:rPr lang="en-US" sz="1900" dirty="0">
                <a:solidFill>
                  <a:srgbClr val="3C3939"/>
                </a:solidFill>
                <a:latin typeface="Raleway" pitchFamily="34" charset="0"/>
                <a:ea typeface="Raleway" pitchFamily="34" charset="-122"/>
                <a:cs typeface="Raleway" pitchFamily="34" charset="-120"/>
              </a:rPr>
              <a:t>BiLSTM Layer Addition</a:t>
            </a:r>
            <a:endParaRPr lang="en-US" sz="1900" dirty="0"/>
          </a:p>
        </p:txBody>
      </p:sp>
      <p:sp>
        <p:nvSpPr>
          <p:cNvPr id="23" name="Text 21"/>
          <p:cNvSpPr/>
          <p:nvPr/>
        </p:nvSpPr>
        <p:spPr>
          <a:xfrm>
            <a:off x="8402836" y="4951333"/>
            <a:ext cx="5535454" cy="316349"/>
          </a:xfrm>
          <a:prstGeom prst="rect">
            <a:avLst/>
          </a:prstGeom>
          <a:noFill/>
          <a:ln/>
        </p:spPr>
        <p:txBody>
          <a:bodyPr wrap="none" lIns="0" tIns="0" rIns="0" bIns="0" rtlCol="0" anchor="t"/>
          <a:lstStyle/>
          <a:p>
            <a:pPr algn="l" indent="0" marL="0">
              <a:lnSpc>
                <a:spcPts val="2450"/>
              </a:lnSpc>
              <a:buNone/>
            </a:pPr>
            <a:r>
              <a:rPr lang="en-US" sz="1550" dirty="0">
                <a:solidFill>
                  <a:srgbClr val="3C3939"/>
                </a:solidFill>
                <a:latin typeface="Roboto" pitchFamily="34" charset="0"/>
                <a:ea typeface="Roboto" pitchFamily="34" charset="-122"/>
                <a:cs typeface="Roboto" pitchFamily="34" charset="-120"/>
              </a:rPr>
              <a:t>Week 7 - Week 8</a:t>
            </a:r>
            <a:endParaRPr lang="en-US" sz="1550" dirty="0"/>
          </a:p>
        </p:txBody>
      </p:sp>
      <p:sp>
        <p:nvSpPr>
          <p:cNvPr id="24" name="Shape 22"/>
          <p:cNvSpPr/>
          <p:nvPr/>
        </p:nvSpPr>
        <p:spPr>
          <a:xfrm>
            <a:off x="6423481" y="5649397"/>
            <a:ext cx="692110" cy="22860"/>
          </a:xfrm>
          <a:prstGeom prst="roundRect">
            <a:avLst>
              <a:gd name="adj" fmla="val 363356"/>
            </a:avLst>
          </a:prstGeom>
          <a:solidFill>
            <a:srgbClr val="C7C7D0"/>
          </a:solidFill>
          <a:ln/>
        </p:spPr>
      </p:sp>
      <p:sp>
        <p:nvSpPr>
          <p:cNvPr id="25" name="Shape 23"/>
          <p:cNvSpPr/>
          <p:nvPr/>
        </p:nvSpPr>
        <p:spPr>
          <a:xfrm>
            <a:off x="7092732" y="5438418"/>
            <a:ext cx="444937" cy="444937"/>
          </a:xfrm>
          <a:prstGeom prst="roundRect">
            <a:avLst>
              <a:gd name="adj" fmla="val 18669"/>
            </a:avLst>
          </a:prstGeom>
          <a:solidFill>
            <a:srgbClr val="E1E1EA"/>
          </a:solidFill>
          <a:ln w="7620">
            <a:solidFill>
              <a:srgbClr val="C7C7D0"/>
            </a:solidFill>
            <a:prstDash val="solid"/>
          </a:ln>
        </p:spPr>
      </p:sp>
      <p:sp>
        <p:nvSpPr>
          <p:cNvPr id="26" name="Text 24"/>
          <p:cNvSpPr/>
          <p:nvPr/>
        </p:nvSpPr>
        <p:spPr>
          <a:xfrm>
            <a:off x="7234297" y="5512475"/>
            <a:ext cx="161687" cy="296704"/>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5</a:t>
            </a:r>
            <a:endParaRPr lang="en-US" sz="2300" dirty="0"/>
          </a:p>
        </p:txBody>
      </p:sp>
      <p:sp>
        <p:nvSpPr>
          <p:cNvPr id="27" name="Text 25"/>
          <p:cNvSpPr/>
          <p:nvPr/>
        </p:nvSpPr>
        <p:spPr>
          <a:xfrm>
            <a:off x="1855708" y="5413772"/>
            <a:ext cx="4371856" cy="308967"/>
          </a:xfrm>
          <a:prstGeom prst="rect">
            <a:avLst/>
          </a:prstGeom>
          <a:noFill/>
          <a:ln/>
        </p:spPr>
        <p:txBody>
          <a:bodyPr wrap="none" lIns="0" tIns="0" rIns="0" bIns="0" rtlCol="0" anchor="t"/>
          <a:lstStyle/>
          <a:p>
            <a:pPr algn="r" indent="0" marL="0">
              <a:lnSpc>
                <a:spcPts val="2400"/>
              </a:lnSpc>
              <a:buNone/>
            </a:pPr>
            <a:r>
              <a:rPr lang="en-US" sz="1900" dirty="0">
                <a:solidFill>
                  <a:srgbClr val="3C3939"/>
                </a:solidFill>
                <a:latin typeface="Raleway" pitchFamily="34" charset="0"/>
                <a:ea typeface="Raleway" pitchFamily="34" charset="-122"/>
                <a:cs typeface="Raleway" pitchFamily="34" charset="-120"/>
              </a:rPr>
              <a:t>Model Testing and Ensemble Learning</a:t>
            </a:r>
            <a:endParaRPr lang="en-US" sz="1900" dirty="0"/>
          </a:p>
        </p:txBody>
      </p:sp>
      <p:sp>
        <p:nvSpPr>
          <p:cNvPr id="28" name="Text 26"/>
          <p:cNvSpPr/>
          <p:nvPr/>
        </p:nvSpPr>
        <p:spPr>
          <a:xfrm>
            <a:off x="692110" y="5841325"/>
            <a:ext cx="5535454" cy="316349"/>
          </a:xfrm>
          <a:prstGeom prst="rect">
            <a:avLst/>
          </a:prstGeom>
          <a:noFill/>
          <a:ln/>
        </p:spPr>
        <p:txBody>
          <a:bodyPr wrap="none" lIns="0" tIns="0" rIns="0" bIns="0" rtlCol="0" anchor="t"/>
          <a:lstStyle/>
          <a:p>
            <a:pPr algn="r" indent="0" marL="0">
              <a:lnSpc>
                <a:spcPts val="2450"/>
              </a:lnSpc>
              <a:buNone/>
            </a:pPr>
            <a:r>
              <a:rPr lang="en-US" sz="1550" dirty="0">
                <a:solidFill>
                  <a:srgbClr val="3C3939"/>
                </a:solidFill>
                <a:latin typeface="Roboto" pitchFamily="34" charset="0"/>
                <a:ea typeface="Roboto" pitchFamily="34" charset="-122"/>
                <a:cs typeface="Roboto" pitchFamily="34" charset="-120"/>
              </a:rPr>
              <a:t>Week 9 - Week 10</a:t>
            </a:r>
            <a:endParaRPr lang="en-US" sz="1550" dirty="0"/>
          </a:p>
        </p:txBody>
      </p:sp>
      <p:sp>
        <p:nvSpPr>
          <p:cNvPr id="29" name="Shape 27"/>
          <p:cNvSpPr/>
          <p:nvPr/>
        </p:nvSpPr>
        <p:spPr>
          <a:xfrm>
            <a:off x="7514808" y="6539389"/>
            <a:ext cx="692110" cy="22860"/>
          </a:xfrm>
          <a:prstGeom prst="roundRect">
            <a:avLst>
              <a:gd name="adj" fmla="val 363356"/>
            </a:avLst>
          </a:prstGeom>
          <a:solidFill>
            <a:srgbClr val="C7C7D0"/>
          </a:solidFill>
          <a:ln/>
        </p:spPr>
      </p:sp>
      <p:sp>
        <p:nvSpPr>
          <p:cNvPr id="30" name="Shape 28"/>
          <p:cNvSpPr/>
          <p:nvPr/>
        </p:nvSpPr>
        <p:spPr>
          <a:xfrm>
            <a:off x="7092732" y="6328410"/>
            <a:ext cx="444937" cy="444937"/>
          </a:xfrm>
          <a:prstGeom prst="roundRect">
            <a:avLst>
              <a:gd name="adj" fmla="val 18669"/>
            </a:avLst>
          </a:prstGeom>
          <a:solidFill>
            <a:srgbClr val="E1E1EA"/>
          </a:solidFill>
          <a:ln w="7620">
            <a:solidFill>
              <a:srgbClr val="C7C7D0"/>
            </a:solidFill>
            <a:prstDash val="solid"/>
          </a:ln>
        </p:spPr>
      </p:sp>
      <p:sp>
        <p:nvSpPr>
          <p:cNvPr id="31" name="Text 29"/>
          <p:cNvSpPr/>
          <p:nvPr/>
        </p:nvSpPr>
        <p:spPr>
          <a:xfrm>
            <a:off x="7225725" y="6402467"/>
            <a:ext cx="178951" cy="296704"/>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6</a:t>
            </a:r>
            <a:endParaRPr lang="en-US" sz="2300" dirty="0"/>
          </a:p>
        </p:txBody>
      </p:sp>
      <p:sp>
        <p:nvSpPr>
          <p:cNvPr id="32" name="Text 30"/>
          <p:cNvSpPr/>
          <p:nvPr/>
        </p:nvSpPr>
        <p:spPr>
          <a:xfrm>
            <a:off x="8402836" y="6303764"/>
            <a:ext cx="4495681" cy="308967"/>
          </a:xfrm>
          <a:prstGeom prst="rect">
            <a:avLst/>
          </a:prstGeom>
          <a:noFill/>
          <a:ln/>
        </p:spPr>
        <p:txBody>
          <a:bodyPr wrap="none" lIns="0" tIns="0" rIns="0" bIns="0" rtlCol="0" anchor="t"/>
          <a:lstStyle/>
          <a:p>
            <a:pPr algn="l" indent="0" marL="0">
              <a:lnSpc>
                <a:spcPts val="2400"/>
              </a:lnSpc>
              <a:buNone/>
            </a:pPr>
            <a:r>
              <a:rPr lang="en-US" sz="1900" dirty="0">
                <a:solidFill>
                  <a:srgbClr val="3C3939"/>
                </a:solidFill>
                <a:latin typeface="Raleway" pitchFamily="34" charset="0"/>
                <a:ea typeface="Raleway" pitchFamily="34" charset="-122"/>
                <a:cs typeface="Raleway" pitchFamily="34" charset="-120"/>
              </a:rPr>
              <a:t>Final Evaluation and Report Preparation</a:t>
            </a:r>
            <a:endParaRPr lang="en-US" sz="1900" dirty="0"/>
          </a:p>
        </p:txBody>
      </p:sp>
      <p:sp>
        <p:nvSpPr>
          <p:cNvPr id="33" name="Text 31"/>
          <p:cNvSpPr/>
          <p:nvPr/>
        </p:nvSpPr>
        <p:spPr>
          <a:xfrm>
            <a:off x="8402836" y="6731318"/>
            <a:ext cx="5535454" cy="316349"/>
          </a:xfrm>
          <a:prstGeom prst="rect">
            <a:avLst/>
          </a:prstGeom>
          <a:noFill/>
          <a:ln/>
        </p:spPr>
        <p:txBody>
          <a:bodyPr wrap="none" lIns="0" tIns="0" rIns="0" bIns="0" rtlCol="0" anchor="t"/>
          <a:lstStyle/>
          <a:p>
            <a:pPr algn="l" indent="0" marL="0">
              <a:lnSpc>
                <a:spcPts val="2450"/>
              </a:lnSpc>
              <a:buNone/>
            </a:pPr>
            <a:r>
              <a:rPr lang="en-US" sz="1550" dirty="0">
                <a:solidFill>
                  <a:srgbClr val="3C3939"/>
                </a:solidFill>
                <a:latin typeface="Roboto" pitchFamily="34" charset="0"/>
                <a:ea typeface="Roboto" pitchFamily="34" charset="-122"/>
                <a:cs typeface="Roboto" pitchFamily="34" charset="-120"/>
              </a:rPr>
              <a:t>Week 11 - Week 12</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443990"/>
            <a:ext cx="7197447"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Impact and Contributions</a:t>
            </a:r>
            <a:endParaRPr lang="en-US" sz="4850" dirty="0"/>
          </a:p>
        </p:txBody>
      </p:sp>
      <p:sp>
        <p:nvSpPr>
          <p:cNvPr id="3" name="Shape 1"/>
          <p:cNvSpPr/>
          <p:nvPr/>
        </p:nvSpPr>
        <p:spPr>
          <a:xfrm>
            <a:off x="864037" y="2585799"/>
            <a:ext cx="4136231" cy="4199811"/>
          </a:xfrm>
          <a:prstGeom prst="roundRect">
            <a:avLst>
              <a:gd name="adj" fmla="val 2507"/>
            </a:avLst>
          </a:prstGeom>
          <a:solidFill>
            <a:srgbClr val="E1E1EA"/>
          </a:solidFill>
          <a:ln w="15240">
            <a:solidFill>
              <a:srgbClr val="C7C7D0"/>
            </a:solidFill>
            <a:prstDash val="solid"/>
          </a:ln>
        </p:spPr>
      </p:sp>
      <p:sp>
        <p:nvSpPr>
          <p:cNvPr id="4" name="Text 2"/>
          <p:cNvSpPr/>
          <p:nvPr/>
        </p:nvSpPr>
        <p:spPr>
          <a:xfrm>
            <a:off x="1126093" y="2847856"/>
            <a:ext cx="3612118" cy="771525"/>
          </a:xfrm>
          <a:prstGeom prst="rect">
            <a:avLst/>
          </a:prstGeom>
          <a:noFill/>
          <a:ln/>
        </p:spPr>
        <p:txBody>
          <a:bodyPr wrap="squar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State-of-the-Art BEQA System</a:t>
            </a:r>
            <a:endParaRPr lang="en-US" sz="2400" dirty="0"/>
          </a:p>
        </p:txBody>
      </p:sp>
      <p:sp>
        <p:nvSpPr>
          <p:cNvPr id="5" name="Text 3"/>
          <p:cNvSpPr/>
          <p:nvPr/>
        </p:nvSpPr>
        <p:spPr>
          <a:xfrm>
            <a:off x="1126093" y="3767495"/>
            <a:ext cx="3612118"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Developing a state-of-the-art BEQA system that outperforms existing models in handling factoid-type biomedical questions.</a:t>
            </a:r>
            <a:endParaRPr lang="en-US" sz="1900" dirty="0"/>
          </a:p>
        </p:txBody>
      </p:sp>
      <p:sp>
        <p:nvSpPr>
          <p:cNvPr id="6" name="Shape 4"/>
          <p:cNvSpPr/>
          <p:nvPr/>
        </p:nvSpPr>
        <p:spPr>
          <a:xfrm>
            <a:off x="5247084" y="2585799"/>
            <a:ext cx="4136231" cy="4199811"/>
          </a:xfrm>
          <a:prstGeom prst="roundRect">
            <a:avLst>
              <a:gd name="adj" fmla="val 2507"/>
            </a:avLst>
          </a:prstGeom>
          <a:solidFill>
            <a:srgbClr val="E1E1EA"/>
          </a:solidFill>
          <a:ln w="15240">
            <a:solidFill>
              <a:srgbClr val="C7C7D0"/>
            </a:solidFill>
            <a:prstDash val="solid"/>
          </a:ln>
        </p:spPr>
      </p:sp>
      <p:sp>
        <p:nvSpPr>
          <p:cNvPr id="7" name="Text 5"/>
          <p:cNvSpPr/>
          <p:nvPr/>
        </p:nvSpPr>
        <p:spPr>
          <a:xfrm>
            <a:off x="5509141" y="2847856"/>
            <a:ext cx="3612118" cy="771525"/>
          </a:xfrm>
          <a:prstGeom prst="rect">
            <a:avLst/>
          </a:prstGeom>
          <a:noFill/>
          <a:ln/>
        </p:spPr>
        <p:txBody>
          <a:bodyPr wrap="squar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Framework for Future Research</a:t>
            </a:r>
            <a:endParaRPr lang="en-US" sz="2400" dirty="0"/>
          </a:p>
        </p:txBody>
      </p:sp>
      <p:sp>
        <p:nvSpPr>
          <p:cNvPr id="8" name="Text 6"/>
          <p:cNvSpPr/>
          <p:nvPr/>
        </p:nvSpPr>
        <p:spPr>
          <a:xfrm>
            <a:off x="5509141" y="3767495"/>
            <a:ext cx="3612118"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Providing a framework for future research in applying transformer models and deep learning techniques to domain-specific question-answering tasks.</a:t>
            </a:r>
            <a:endParaRPr lang="en-US" sz="1900" dirty="0"/>
          </a:p>
        </p:txBody>
      </p:sp>
      <p:sp>
        <p:nvSpPr>
          <p:cNvPr id="9" name="Shape 7"/>
          <p:cNvSpPr/>
          <p:nvPr/>
        </p:nvSpPr>
        <p:spPr>
          <a:xfrm>
            <a:off x="9630132" y="2585799"/>
            <a:ext cx="4136231" cy="4199811"/>
          </a:xfrm>
          <a:prstGeom prst="roundRect">
            <a:avLst>
              <a:gd name="adj" fmla="val 2507"/>
            </a:avLst>
          </a:prstGeom>
          <a:solidFill>
            <a:srgbClr val="E1E1EA"/>
          </a:solidFill>
          <a:ln w="15240">
            <a:solidFill>
              <a:srgbClr val="C7C7D0"/>
            </a:solidFill>
            <a:prstDash val="solid"/>
          </a:ln>
        </p:spPr>
      </p:sp>
      <p:sp>
        <p:nvSpPr>
          <p:cNvPr id="10" name="Text 8"/>
          <p:cNvSpPr/>
          <p:nvPr/>
        </p:nvSpPr>
        <p:spPr>
          <a:xfrm>
            <a:off x="9892189" y="2847856"/>
            <a:ext cx="3612118" cy="1157288"/>
          </a:xfrm>
          <a:prstGeom prst="rect">
            <a:avLst/>
          </a:prstGeom>
          <a:noFill/>
          <a:ln/>
        </p:spPr>
        <p:txBody>
          <a:bodyPr wrap="square" lIns="0" tIns="0" rIns="0" bIns="0" rtlCol="0" anchor="t"/>
          <a:lstStyle/>
          <a:p>
            <a:pPr indent="0" marL="0">
              <a:lnSpc>
                <a:spcPts val="3000"/>
              </a:lnSpc>
              <a:buNone/>
            </a:pPr>
            <a:r>
              <a:rPr lang="en-US" sz="2400" dirty="0">
                <a:solidFill>
                  <a:srgbClr val="3C3939"/>
                </a:solidFill>
                <a:latin typeface="Raleway" pitchFamily="34" charset="0"/>
                <a:ea typeface="Raleway" pitchFamily="34" charset="-122"/>
                <a:cs typeface="Raleway" pitchFamily="34" charset="-120"/>
              </a:rPr>
              <a:t>Enhanced Information Retrieval and Decision Support</a:t>
            </a:r>
            <a:endParaRPr lang="en-US" sz="2400" dirty="0"/>
          </a:p>
        </p:txBody>
      </p:sp>
      <p:sp>
        <p:nvSpPr>
          <p:cNvPr id="11" name="Text 9"/>
          <p:cNvSpPr/>
          <p:nvPr/>
        </p:nvSpPr>
        <p:spPr>
          <a:xfrm>
            <a:off x="9892189" y="4153257"/>
            <a:ext cx="3612118" cy="2370296"/>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Enhancing information retrieval and decision support systems in healthcare, potentially aiding clinicians and researchers in accessing critical information more efficiently.</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43677" y="664488"/>
            <a:ext cx="6027063" cy="753308"/>
          </a:xfrm>
          <a:prstGeom prst="rect">
            <a:avLst/>
          </a:prstGeom>
          <a:noFill/>
          <a:ln/>
        </p:spPr>
        <p:txBody>
          <a:bodyPr wrap="none" lIns="0" tIns="0" rIns="0" bIns="0" rtlCol="0" anchor="t"/>
          <a:lstStyle/>
          <a:p>
            <a:pPr indent="0" marL="0">
              <a:lnSpc>
                <a:spcPts val="5900"/>
              </a:lnSpc>
              <a:buNone/>
            </a:pPr>
            <a:r>
              <a:rPr lang="en-US" sz="4700" dirty="0">
                <a:solidFill>
                  <a:srgbClr val="1B1B27"/>
                </a:solidFill>
                <a:latin typeface="Raleway" pitchFamily="34" charset="0"/>
                <a:ea typeface="Raleway" pitchFamily="34" charset="-122"/>
                <a:cs typeface="Raleway" pitchFamily="34" charset="-120"/>
              </a:rPr>
              <a:t>Future Directions</a:t>
            </a:r>
            <a:endParaRPr lang="en-US" sz="4700" dirty="0"/>
          </a:p>
        </p:txBody>
      </p:sp>
      <p:pic>
        <p:nvPicPr>
          <p:cNvPr id="3" name="Image 0" descr="preencoded.png">    </p:cNvPr>
          <p:cNvPicPr>
            <a:picLocks noChangeAspect="1"/>
          </p:cNvPicPr>
          <p:nvPr/>
        </p:nvPicPr>
        <p:blipFill>
          <a:blip r:embed="rId1"/>
          <a:stretch>
            <a:fillRect/>
          </a:stretch>
        </p:blipFill>
        <p:spPr>
          <a:xfrm>
            <a:off x="843677" y="1779389"/>
            <a:ext cx="1205389" cy="1928574"/>
          </a:xfrm>
          <a:prstGeom prst="rect">
            <a:avLst/>
          </a:prstGeom>
        </p:spPr>
      </p:pic>
      <p:sp>
        <p:nvSpPr>
          <p:cNvPr id="4" name="Text 1"/>
          <p:cNvSpPr/>
          <p:nvPr/>
        </p:nvSpPr>
        <p:spPr>
          <a:xfrm>
            <a:off x="2410658" y="2020372"/>
            <a:ext cx="3699748" cy="376595"/>
          </a:xfrm>
          <a:prstGeom prst="rect">
            <a:avLst/>
          </a:prstGeom>
          <a:noFill/>
          <a:ln/>
        </p:spPr>
        <p:txBody>
          <a:bodyPr wrap="none" lIns="0" tIns="0" rIns="0" bIns="0" rtlCol="0" anchor="t"/>
          <a:lstStyle/>
          <a:p>
            <a:pPr algn="l" indent="0" marL="0">
              <a:lnSpc>
                <a:spcPts val="2950"/>
              </a:lnSpc>
              <a:buNone/>
            </a:pPr>
            <a:r>
              <a:rPr lang="en-US" sz="2350" dirty="0">
                <a:solidFill>
                  <a:srgbClr val="3C3939"/>
                </a:solidFill>
                <a:latin typeface="Raleway" pitchFamily="34" charset="0"/>
                <a:ea typeface="Raleway" pitchFamily="34" charset="-122"/>
                <a:cs typeface="Raleway" pitchFamily="34" charset="-120"/>
              </a:rPr>
              <a:t>Expanding Question Types</a:t>
            </a:r>
            <a:endParaRPr lang="en-US" sz="2350" dirty="0"/>
          </a:p>
        </p:txBody>
      </p:sp>
      <p:sp>
        <p:nvSpPr>
          <p:cNvPr id="5" name="Text 2"/>
          <p:cNvSpPr/>
          <p:nvPr/>
        </p:nvSpPr>
        <p:spPr>
          <a:xfrm>
            <a:off x="2410658" y="2541508"/>
            <a:ext cx="11376065" cy="385763"/>
          </a:xfrm>
          <a:prstGeom prst="rect">
            <a:avLst/>
          </a:prstGeom>
          <a:noFill/>
          <a:ln/>
        </p:spPr>
        <p:txBody>
          <a:bodyPr wrap="none" lIns="0" tIns="0" rIns="0" bIns="0" rtlCol="0" anchor="t"/>
          <a:lstStyle/>
          <a:p>
            <a:pPr algn="l" indent="0" marL="0">
              <a:lnSpc>
                <a:spcPts val="3000"/>
              </a:lnSpc>
              <a:buNone/>
            </a:pPr>
            <a:r>
              <a:rPr lang="en-US" sz="1850" dirty="0">
                <a:solidFill>
                  <a:srgbClr val="3C3939"/>
                </a:solidFill>
                <a:latin typeface="Roboto" pitchFamily="34" charset="0"/>
                <a:ea typeface="Roboto" pitchFamily="34" charset="-122"/>
                <a:cs typeface="Roboto" pitchFamily="34" charset="-120"/>
              </a:rPr>
              <a:t>Expanding the system to handle other types of biomedical questions (e.g., yes/no, list, or summary).</a:t>
            </a:r>
            <a:endParaRPr lang="en-US" sz="1850" dirty="0"/>
          </a:p>
        </p:txBody>
      </p:sp>
      <p:pic>
        <p:nvPicPr>
          <p:cNvPr id="6" name="Image 1" descr="preencoded.png">    </p:cNvPr>
          <p:cNvPicPr>
            <a:picLocks noChangeAspect="1"/>
          </p:cNvPicPr>
          <p:nvPr/>
        </p:nvPicPr>
        <p:blipFill>
          <a:blip r:embed="rId2"/>
          <a:stretch>
            <a:fillRect/>
          </a:stretch>
        </p:blipFill>
        <p:spPr>
          <a:xfrm>
            <a:off x="843677" y="3707963"/>
            <a:ext cx="1205389" cy="1928574"/>
          </a:xfrm>
          <a:prstGeom prst="rect">
            <a:avLst/>
          </a:prstGeom>
        </p:spPr>
      </p:pic>
      <p:sp>
        <p:nvSpPr>
          <p:cNvPr id="7" name="Text 3"/>
          <p:cNvSpPr/>
          <p:nvPr/>
        </p:nvSpPr>
        <p:spPr>
          <a:xfrm>
            <a:off x="2410658" y="3948946"/>
            <a:ext cx="7507843" cy="376595"/>
          </a:xfrm>
          <a:prstGeom prst="rect">
            <a:avLst/>
          </a:prstGeom>
          <a:noFill/>
          <a:ln/>
        </p:spPr>
        <p:txBody>
          <a:bodyPr wrap="none" lIns="0" tIns="0" rIns="0" bIns="0" rtlCol="0" anchor="t"/>
          <a:lstStyle/>
          <a:p>
            <a:pPr algn="l" indent="0" marL="0">
              <a:lnSpc>
                <a:spcPts val="2950"/>
              </a:lnSpc>
              <a:buNone/>
            </a:pPr>
            <a:r>
              <a:rPr lang="en-US" sz="2350" dirty="0">
                <a:solidFill>
                  <a:srgbClr val="3C3939"/>
                </a:solidFill>
                <a:latin typeface="Raleway" pitchFamily="34" charset="0"/>
                <a:ea typeface="Raleway" pitchFamily="34" charset="-122"/>
                <a:cs typeface="Raleway" pitchFamily="34" charset="-120"/>
              </a:rPr>
              <a:t>Refining Entity Recognition and Relationship Modeling</a:t>
            </a:r>
            <a:endParaRPr lang="en-US" sz="2350" dirty="0"/>
          </a:p>
        </p:txBody>
      </p:sp>
      <p:sp>
        <p:nvSpPr>
          <p:cNvPr id="8" name="Text 4"/>
          <p:cNvSpPr/>
          <p:nvPr/>
        </p:nvSpPr>
        <p:spPr>
          <a:xfrm>
            <a:off x="2410658" y="4470082"/>
            <a:ext cx="11376065" cy="385763"/>
          </a:xfrm>
          <a:prstGeom prst="rect">
            <a:avLst/>
          </a:prstGeom>
          <a:noFill/>
          <a:ln/>
        </p:spPr>
        <p:txBody>
          <a:bodyPr wrap="none" lIns="0" tIns="0" rIns="0" bIns="0" rtlCol="0" anchor="t"/>
          <a:lstStyle/>
          <a:p>
            <a:pPr algn="l" indent="0" marL="0">
              <a:lnSpc>
                <a:spcPts val="3000"/>
              </a:lnSpc>
              <a:buNone/>
            </a:pPr>
            <a:r>
              <a:rPr lang="en-US" sz="1850" dirty="0">
                <a:solidFill>
                  <a:srgbClr val="3C3939"/>
                </a:solidFill>
                <a:latin typeface="Roboto" pitchFamily="34" charset="0"/>
                <a:ea typeface="Roboto" pitchFamily="34" charset="-122"/>
                <a:cs typeface="Roboto" pitchFamily="34" charset="-120"/>
              </a:rPr>
              <a:t>Further refining entity recognition and relationship modeling through more advanced techniques.</a:t>
            </a:r>
            <a:endParaRPr lang="en-US" sz="1850" dirty="0"/>
          </a:p>
        </p:txBody>
      </p:sp>
      <p:pic>
        <p:nvPicPr>
          <p:cNvPr id="9" name="Image 2" descr="preencoded.png">    </p:cNvPr>
          <p:cNvPicPr>
            <a:picLocks noChangeAspect="1"/>
          </p:cNvPicPr>
          <p:nvPr/>
        </p:nvPicPr>
        <p:blipFill>
          <a:blip r:embed="rId3"/>
          <a:stretch>
            <a:fillRect/>
          </a:stretch>
        </p:blipFill>
        <p:spPr>
          <a:xfrm>
            <a:off x="843677" y="5636538"/>
            <a:ext cx="1205389" cy="1928574"/>
          </a:xfrm>
          <a:prstGeom prst="rect">
            <a:avLst/>
          </a:prstGeom>
        </p:spPr>
      </p:pic>
      <p:sp>
        <p:nvSpPr>
          <p:cNvPr id="10" name="Text 5"/>
          <p:cNvSpPr/>
          <p:nvPr/>
        </p:nvSpPr>
        <p:spPr>
          <a:xfrm>
            <a:off x="2410658" y="5877520"/>
            <a:ext cx="3202067" cy="376595"/>
          </a:xfrm>
          <a:prstGeom prst="rect">
            <a:avLst/>
          </a:prstGeom>
          <a:noFill/>
          <a:ln/>
        </p:spPr>
        <p:txBody>
          <a:bodyPr wrap="none" lIns="0" tIns="0" rIns="0" bIns="0" rtlCol="0" anchor="t"/>
          <a:lstStyle/>
          <a:p>
            <a:pPr algn="l" indent="0" marL="0">
              <a:lnSpc>
                <a:spcPts val="2950"/>
              </a:lnSpc>
              <a:buNone/>
            </a:pPr>
            <a:r>
              <a:rPr lang="en-US" sz="2350" dirty="0">
                <a:solidFill>
                  <a:srgbClr val="3C3939"/>
                </a:solidFill>
                <a:latin typeface="Raleway" pitchFamily="34" charset="0"/>
                <a:ea typeface="Raleway" pitchFamily="34" charset="-122"/>
                <a:cs typeface="Raleway" pitchFamily="34" charset="-120"/>
              </a:rPr>
              <a:t>Scaling and Integration</a:t>
            </a:r>
            <a:endParaRPr lang="en-US" sz="2350" dirty="0"/>
          </a:p>
        </p:txBody>
      </p:sp>
      <p:sp>
        <p:nvSpPr>
          <p:cNvPr id="11" name="Text 6"/>
          <p:cNvSpPr/>
          <p:nvPr/>
        </p:nvSpPr>
        <p:spPr>
          <a:xfrm>
            <a:off x="2410658" y="6398657"/>
            <a:ext cx="11376065" cy="385763"/>
          </a:xfrm>
          <a:prstGeom prst="rect">
            <a:avLst/>
          </a:prstGeom>
          <a:noFill/>
          <a:ln/>
        </p:spPr>
        <p:txBody>
          <a:bodyPr wrap="none" lIns="0" tIns="0" rIns="0" bIns="0" rtlCol="0" anchor="t"/>
          <a:lstStyle/>
          <a:p>
            <a:pPr algn="l" indent="0" marL="0">
              <a:lnSpc>
                <a:spcPts val="3000"/>
              </a:lnSpc>
              <a:buNone/>
            </a:pPr>
            <a:r>
              <a:rPr lang="en-US" sz="1850" dirty="0">
                <a:solidFill>
                  <a:srgbClr val="3C3939"/>
                </a:solidFill>
                <a:latin typeface="Roboto" pitchFamily="34" charset="0"/>
                <a:ea typeface="Roboto" pitchFamily="34" charset="-122"/>
                <a:cs typeface="Roboto" pitchFamily="34" charset="-120"/>
              </a:rPr>
              <a:t>Scaling the system to work on larger datasets and integrating it into real-world healthcare applications.</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2556272"/>
            <a:ext cx="6172200" cy="771525"/>
          </a:xfrm>
          <a:prstGeom prst="rect">
            <a:avLst/>
          </a:prstGeom>
          <a:noFill/>
          <a:ln/>
        </p:spPr>
        <p:txBody>
          <a:bodyPr wrap="none" lIns="0" tIns="0" rIns="0" bIns="0" rtlCol="0" anchor="t"/>
          <a:lstStyle/>
          <a:p>
            <a:pPr indent="0" marL="0">
              <a:lnSpc>
                <a:spcPts val="6050"/>
              </a:lnSpc>
              <a:buNone/>
            </a:pPr>
            <a:r>
              <a:rPr lang="en-US" sz="4850" dirty="0">
                <a:solidFill>
                  <a:srgbClr val="1B1B27"/>
                </a:solidFill>
                <a:latin typeface="Raleway" pitchFamily="34" charset="0"/>
                <a:ea typeface="Raleway" pitchFamily="34" charset="-122"/>
                <a:cs typeface="Raleway" pitchFamily="34" charset="-120"/>
              </a:rPr>
              <a:t>Conclusion</a:t>
            </a:r>
            <a:endParaRPr lang="en-US" sz="4850" dirty="0"/>
          </a:p>
        </p:txBody>
      </p:sp>
      <p:sp>
        <p:nvSpPr>
          <p:cNvPr id="3" name="Text 1"/>
          <p:cNvSpPr/>
          <p:nvPr/>
        </p:nvSpPr>
        <p:spPr>
          <a:xfrm>
            <a:off x="864037" y="3698081"/>
            <a:ext cx="12902327" cy="1975247"/>
          </a:xfrm>
          <a:prstGeom prst="rect">
            <a:avLst/>
          </a:prstGeom>
          <a:noFill/>
          <a:ln/>
        </p:spPr>
        <p:txBody>
          <a:bodyPr wrap="square" lIns="0" tIns="0" rIns="0" bIns="0" rtlCol="0" anchor="t"/>
          <a:lstStyle/>
          <a:p>
            <a:pPr indent="0" marL="0">
              <a:lnSpc>
                <a:spcPts val="3100"/>
              </a:lnSpc>
              <a:buNone/>
            </a:pPr>
            <a:r>
              <a:rPr lang="en-US" sz="1900" dirty="0">
                <a:solidFill>
                  <a:srgbClr val="3C3939"/>
                </a:solidFill>
                <a:latin typeface="Roboto" pitchFamily="34" charset="0"/>
                <a:ea typeface="Roboto" pitchFamily="34" charset="-122"/>
                <a:cs typeface="Roboto" pitchFamily="34" charset="-120"/>
              </a:rPr>
              <a:t>This project aims to push the boundaries of Biomedical Extractive Question Answering by leveraging the latest advancements in deep learning and transformer models. By fine-tuning pre-trained models and integrating advanced techniques like NER, RE, and BiLSTM layers, the proposed system has the potential to set new benchmarks in BEQA performance. The ultimate goal is to create a reliable, accurate, and efficient QA system that supports the rapidly growing demands of the biomedical field.</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2024-09-24T18:31:58Z</dcterms:created>
  <dcterms:modified xsi:type="dcterms:W3CDTF">2024-09-24T18:31:58Z</dcterms:modified>
</cp:coreProperties>
</file>