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Raleway"/>
      <p:regular r:id="rId17"/>
    </p:embeddedFont>
    <p:embeddedFont>
      <p:font typeface="Raleway"/>
      <p:regular r:id="rId18"/>
    </p:embeddedFont>
    <p:embeddedFont>
      <p:font typeface="Raleway"/>
      <p:regular r:id="rId19"/>
    </p:embeddedFont>
    <p:embeddedFont>
      <p:font typeface="Raleway"/>
      <p:regular r:id="rId20"/>
    </p:embeddedFont>
    <p:embeddedFont>
      <p:font typeface="Roboto"/>
      <p:regular r:id="rId21"/>
    </p:embeddedFont>
    <p:embeddedFont>
      <p:font typeface="Roboto"/>
      <p:regular r:id="rId22"/>
    </p:embeddedFont>
    <p:embeddedFont>
      <p:font typeface="Roboto"/>
      <p:regular r:id="rId23"/>
    </p:embeddedFont>
    <p:embeddedFont>
      <p:font typeface="Roboto"/>
      <p:regular r:id="rId24"/>
    </p:embeddedFont>
    <p:embeddedFont>
      <p:font typeface="Roboto"/>
      <p:regular r:id="rId25"/>
    </p:embeddedFont>
    <p:embeddedFont>
      <p:font typeface="Roboto"/>
      <p:regular r:id="rId26"/>
    </p:embeddedFont>
    <p:embeddedFont>
      <p:font typeface="Roboto"/>
      <p:regular r:id="rId27"/>
    </p:embeddedFont>
    <p:embeddedFont>
      <p:font typeface="Roboto"/>
      <p:regular r:id="rId28"/>
    </p:embeddedFont>
    <p:embeddedFont>
      <p:font typeface="Roboto"/>
      <p:regular r:id="rId29"/>
    </p:embeddedFont>
    <p:embeddedFont>
      <p:font typeface="Roboto"/>
      <p:regular r:id="rId30"/>
    </p:embeddedFont>
    <p:embeddedFont>
      <p:font typeface="Roboto"/>
      <p:regular r:id="rId31"/>
    </p:embeddedFont>
    <p:embeddedFont>
      <p:font typeface="Roboto"/>
      <p:regular r:id="rId32"/>
    </p:embeddedFont>
    <p:embeddedFont>
      <p:font typeface="Roboto"/>
      <p:regular r:id="rId33"/>
    </p:embeddedFont>
    <p:embeddedFont>
      <p:font typeface="Roboto"/>
      <p:regular r:id="rId3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 Id="rId25" Type="http://schemas.openxmlformats.org/officeDocument/2006/relationships/font" Target="fonts/font9.fntdata"/><Relationship Id="rId26" Type="http://schemas.openxmlformats.org/officeDocument/2006/relationships/font" Target="fonts/font10.fntdata"/><Relationship Id="rId27" Type="http://schemas.openxmlformats.org/officeDocument/2006/relationships/font" Target="fonts/font11.fntdata"/><Relationship Id="rId28" Type="http://schemas.openxmlformats.org/officeDocument/2006/relationships/font" Target="fonts/font12.fntdata"/><Relationship Id="rId29" Type="http://schemas.openxmlformats.org/officeDocument/2006/relationships/font" Target="fonts/font13.fntdata"/><Relationship Id="rId30" Type="http://schemas.openxmlformats.org/officeDocument/2006/relationships/font" Target="fonts/font14.fntdata"/><Relationship Id="rId31" Type="http://schemas.openxmlformats.org/officeDocument/2006/relationships/font" Target="fonts/font15.fntdata"/><Relationship Id="rId32" Type="http://schemas.openxmlformats.org/officeDocument/2006/relationships/font" Target="fonts/font16.fntdata"/><Relationship Id="rId33" Type="http://schemas.openxmlformats.org/officeDocument/2006/relationships/font" Target="fonts/font17.fntdata"/><Relationship Id="rId34" Type="http://schemas.openxmlformats.org/officeDocument/2006/relationships/font" Target="fonts/font1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4037" y="2272427"/>
            <a:ext cx="12902327" cy="2129314"/>
          </a:xfrm>
          <a:prstGeom prst="rect">
            <a:avLst/>
          </a:prstGeom>
          <a:noFill/>
          <a:ln/>
        </p:spPr>
        <p:txBody>
          <a:bodyPr wrap="square" lIns="0" tIns="0" rIns="0" bIns="0" rtlCol="0" anchor="t"/>
          <a:lstStyle/>
          <a:p>
            <a:pPr indent="0" marL="0">
              <a:lnSpc>
                <a:spcPts val="8350"/>
              </a:lnSpc>
              <a:buNone/>
            </a:pPr>
            <a:r>
              <a:rPr lang="en-US" sz="6700" dirty="0">
                <a:solidFill>
                  <a:srgbClr val="1B1B27"/>
                </a:solidFill>
                <a:latin typeface="Raleway" pitchFamily="34" charset="0"/>
                <a:ea typeface="Raleway" pitchFamily="34" charset="-122"/>
                <a:cs typeface="Raleway" pitchFamily="34" charset="-120"/>
              </a:rPr>
              <a:t>Dataset Overview: BioASQ Question Answering Dataset</a:t>
            </a:r>
            <a:endParaRPr lang="en-US" sz="6700" dirty="0"/>
          </a:p>
        </p:txBody>
      </p:sp>
      <p:sp>
        <p:nvSpPr>
          <p:cNvPr id="3" name="Text 1"/>
          <p:cNvSpPr/>
          <p:nvPr/>
        </p:nvSpPr>
        <p:spPr>
          <a:xfrm>
            <a:off x="864037" y="4772025"/>
            <a:ext cx="12902327"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This presentation provides an in-depth analysis of the BioASQ Question Answering (BioASQ-QA) dataset, a valuable resource for factoid question answering in the biomedical area. The dataset simulates the information needs of biomedical researchers, making it a crucial tool for developing accurate and efficient question answering systems.</a:t>
            </a: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64037" y="1607344"/>
            <a:ext cx="7419023"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Importance of the Dataset</a:t>
            </a:r>
            <a:endParaRPr lang="en-US" sz="4850" dirty="0"/>
          </a:p>
        </p:txBody>
      </p:sp>
      <p:sp>
        <p:nvSpPr>
          <p:cNvPr id="3" name="Text 1"/>
          <p:cNvSpPr/>
          <p:nvPr/>
        </p:nvSpPr>
        <p:spPr>
          <a:xfrm>
            <a:off x="864037" y="2872621"/>
            <a:ext cx="12902327"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BioASQ-QA dataset plays a crucial role in advancing biomedical research and improving healthcare outcomes. Its applications extend to various areas, including the development of advanced question answering systems, the support of healthcare decision-making, and the facilitation of efficient and accurate information retrieval.</a:t>
            </a:r>
            <a:endParaRPr lang="en-US" sz="1900" dirty="0"/>
          </a:p>
        </p:txBody>
      </p:sp>
      <p:sp>
        <p:nvSpPr>
          <p:cNvPr id="4" name="Text 2"/>
          <p:cNvSpPr/>
          <p:nvPr/>
        </p:nvSpPr>
        <p:spPr>
          <a:xfrm>
            <a:off x="864037" y="4582239"/>
            <a:ext cx="3729038" cy="385763"/>
          </a:xfrm>
          <a:prstGeom prst="rect">
            <a:avLst/>
          </a:prstGeom>
          <a:noFill/>
          <a:ln/>
        </p:spPr>
        <p:txBody>
          <a:bodyPr wrap="none" lIns="0" tIns="0" rIns="0" bIns="0" rtlCol="0" anchor="t"/>
          <a:lstStyle/>
          <a:p>
            <a:pPr indent="0" marL="0">
              <a:lnSpc>
                <a:spcPts val="3000"/>
              </a:lnSpc>
              <a:buNone/>
            </a:pPr>
            <a:r>
              <a:rPr lang="en-US" sz="2400" dirty="0">
                <a:solidFill>
                  <a:srgbClr val="1B1B27"/>
                </a:solidFill>
                <a:latin typeface="Raleway" pitchFamily="34" charset="0"/>
                <a:ea typeface="Raleway" pitchFamily="34" charset="-122"/>
                <a:cs typeface="Raleway" pitchFamily="34" charset="-120"/>
              </a:rPr>
              <a:t>Applications in Healthcare</a:t>
            </a:r>
            <a:endParaRPr lang="en-US" sz="2400" dirty="0"/>
          </a:p>
        </p:txBody>
      </p:sp>
      <p:sp>
        <p:nvSpPr>
          <p:cNvPr id="5" name="Text 3"/>
          <p:cNvSpPr/>
          <p:nvPr/>
        </p:nvSpPr>
        <p:spPr>
          <a:xfrm>
            <a:off x="864037" y="5214818"/>
            <a:ext cx="6150054"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BioASQ-QA dataset enables quick access to critical biomedical information, supporting decision-making and treatment strategies in healthcare settings.</a:t>
            </a:r>
            <a:endParaRPr lang="en-US" sz="1900" dirty="0"/>
          </a:p>
        </p:txBody>
      </p:sp>
      <p:sp>
        <p:nvSpPr>
          <p:cNvPr id="6" name="Text 4"/>
          <p:cNvSpPr/>
          <p:nvPr/>
        </p:nvSpPr>
        <p:spPr>
          <a:xfrm>
            <a:off x="7623929" y="4582239"/>
            <a:ext cx="4034790" cy="385763"/>
          </a:xfrm>
          <a:prstGeom prst="rect">
            <a:avLst/>
          </a:prstGeom>
          <a:noFill/>
          <a:ln/>
        </p:spPr>
        <p:txBody>
          <a:bodyPr wrap="none" lIns="0" tIns="0" rIns="0" bIns="0" rtlCol="0" anchor="t"/>
          <a:lstStyle/>
          <a:p>
            <a:pPr indent="0" marL="0">
              <a:lnSpc>
                <a:spcPts val="3000"/>
              </a:lnSpc>
              <a:buNone/>
            </a:pPr>
            <a:r>
              <a:rPr lang="en-US" sz="2400" dirty="0">
                <a:solidFill>
                  <a:srgbClr val="1B1B27"/>
                </a:solidFill>
                <a:latin typeface="Raleway" pitchFamily="34" charset="0"/>
                <a:ea typeface="Raleway" pitchFamily="34" charset="-122"/>
                <a:cs typeface="Raleway" pitchFamily="34" charset="-120"/>
              </a:rPr>
              <a:t>Significance for Researchers</a:t>
            </a:r>
            <a:endParaRPr lang="en-US" sz="2400" dirty="0"/>
          </a:p>
        </p:txBody>
      </p:sp>
      <p:sp>
        <p:nvSpPr>
          <p:cNvPr id="7" name="Text 5"/>
          <p:cNvSpPr/>
          <p:nvPr/>
        </p:nvSpPr>
        <p:spPr>
          <a:xfrm>
            <a:off x="7623929" y="5214818"/>
            <a:ext cx="6150054"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dataset facilitates efficient and accurate question answering, empowering researchers to quickly access and analyze relevant information for their studies.</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826532"/>
            <a:ext cx="7611666"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Introduction to BioASQ-QA</a:t>
            </a:r>
            <a:endParaRPr lang="en-US" sz="4850" dirty="0"/>
          </a:p>
        </p:txBody>
      </p:sp>
      <p:sp>
        <p:nvSpPr>
          <p:cNvPr id="3" name="Text 1"/>
          <p:cNvSpPr/>
          <p:nvPr/>
        </p:nvSpPr>
        <p:spPr>
          <a:xfrm>
            <a:off x="864037" y="1968341"/>
            <a:ext cx="12902327" cy="158019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BioASQ-QA dataset is a specialized resource designed to address the information needs of biomedical researchers. It serves as a valuable tool for developing systems that can accurately retrieve and present factual answers to questions related to the biomedical field. The dataset simulates real-world inquiry scenarios, making it a highly relevant resource for researchers working in this domain.</a:t>
            </a:r>
            <a:endParaRPr lang="en-US" sz="1900" dirty="0"/>
          </a:p>
        </p:txBody>
      </p:sp>
      <p:sp>
        <p:nvSpPr>
          <p:cNvPr id="4" name="Shape 2"/>
          <p:cNvSpPr/>
          <p:nvPr/>
        </p:nvSpPr>
        <p:spPr>
          <a:xfrm>
            <a:off x="864037" y="4103846"/>
            <a:ext cx="555427" cy="555427"/>
          </a:xfrm>
          <a:prstGeom prst="roundRect">
            <a:avLst>
              <a:gd name="adj" fmla="val 18669"/>
            </a:avLst>
          </a:prstGeom>
          <a:solidFill>
            <a:srgbClr val="E1E1EA"/>
          </a:solidFill>
          <a:ln w="15240">
            <a:solidFill>
              <a:srgbClr val="C7C7D0"/>
            </a:solidFill>
            <a:prstDash val="solid"/>
          </a:ln>
        </p:spPr>
      </p:sp>
      <p:sp>
        <p:nvSpPr>
          <p:cNvPr id="5" name="Text 3"/>
          <p:cNvSpPr/>
          <p:nvPr/>
        </p:nvSpPr>
        <p:spPr>
          <a:xfrm>
            <a:off x="1062395" y="4196358"/>
            <a:ext cx="158591"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1</a:t>
            </a:r>
            <a:endParaRPr lang="en-US" sz="2900" dirty="0"/>
          </a:p>
        </p:txBody>
      </p:sp>
      <p:sp>
        <p:nvSpPr>
          <p:cNvPr id="6" name="Text 4"/>
          <p:cNvSpPr/>
          <p:nvPr/>
        </p:nvSpPr>
        <p:spPr>
          <a:xfrm>
            <a:off x="1666280" y="4103846"/>
            <a:ext cx="3333988" cy="771525"/>
          </a:xfrm>
          <a:prstGeom prst="rect">
            <a:avLst/>
          </a:prstGeom>
          <a:noFill/>
          <a:ln/>
        </p:spPr>
        <p:txBody>
          <a:bodyPr wrap="squar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Factoid Question Answering</a:t>
            </a:r>
            <a:endParaRPr lang="en-US" sz="2400" dirty="0"/>
          </a:p>
        </p:txBody>
      </p:sp>
      <p:sp>
        <p:nvSpPr>
          <p:cNvPr id="7" name="Text 5"/>
          <p:cNvSpPr/>
          <p:nvPr/>
        </p:nvSpPr>
        <p:spPr>
          <a:xfrm>
            <a:off x="1666280" y="5023485"/>
            <a:ext cx="3333988" cy="2370296"/>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BioASQ-QA dataset focuses on factoid question answering, which involves retrieving concise, objectively verifiable answers from biomedical literature.</a:t>
            </a:r>
            <a:endParaRPr lang="en-US" sz="1900" dirty="0"/>
          </a:p>
        </p:txBody>
      </p:sp>
      <p:sp>
        <p:nvSpPr>
          <p:cNvPr id="8" name="Shape 6"/>
          <p:cNvSpPr/>
          <p:nvPr/>
        </p:nvSpPr>
        <p:spPr>
          <a:xfrm>
            <a:off x="5247084" y="4103846"/>
            <a:ext cx="555427" cy="555427"/>
          </a:xfrm>
          <a:prstGeom prst="roundRect">
            <a:avLst>
              <a:gd name="adj" fmla="val 18669"/>
            </a:avLst>
          </a:prstGeom>
          <a:solidFill>
            <a:srgbClr val="E1E1EA"/>
          </a:solidFill>
          <a:ln w="15240">
            <a:solidFill>
              <a:srgbClr val="C7C7D0"/>
            </a:solidFill>
            <a:prstDash val="solid"/>
          </a:ln>
        </p:spPr>
      </p:sp>
      <p:sp>
        <p:nvSpPr>
          <p:cNvPr id="9" name="Text 7"/>
          <p:cNvSpPr/>
          <p:nvPr/>
        </p:nvSpPr>
        <p:spPr>
          <a:xfrm>
            <a:off x="5428298" y="4196358"/>
            <a:ext cx="193000"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2</a:t>
            </a:r>
            <a:endParaRPr lang="en-US" sz="2900" dirty="0"/>
          </a:p>
        </p:txBody>
      </p:sp>
      <p:sp>
        <p:nvSpPr>
          <p:cNvPr id="10" name="Text 8"/>
          <p:cNvSpPr/>
          <p:nvPr/>
        </p:nvSpPr>
        <p:spPr>
          <a:xfrm>
            <a:off x="6049328" y="4103846"/>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Biomedical Research</a:t>
            </a:r>
            <a:endParaRPr lang="en-US" sz="2400" dirty="0"/>
          </a:p>
        </p:txBody>
      </p:sp>
      <p:sp>
        <p:nvSpPr>
          <p:cNvPr id="11" name="Text 9"/>
          <p:cNvSpPr/>
          <p:nvPr/>
        </p:nvSpPr>
        <p:spPr>
          <a:xfrm>
            <a:off x="6049328" y="4637722"/>
            <a:ext cx="3333988" cy="2765346"/>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dataset is designed to improve efficiency and accuracy in biomedical literature retrieval, supporting the work of researchers in various areas of biomedical science.</a:t>
            </a:r>
            <a:endParaRPr lang="en-US" sz="1900" dirty="0"/>
          </a:p>
        </p:txBody>
      </p:sp>
      <p:sp>
        <p:nvSpPr>
          <p:cNvPr id="12" name="Shape 10"/>
          <p:cNvSpPr/>
          <p:nvPr/>
        </p:nvSpPr>
        <p:spPr>
          <a:xfrm>
            <a:off x="9630132" y="4103846"/>
            <a:ext cx="555427" cy="555427"/>
          </a:xfrm>
          <a:prstGeom prst="roundRect">
            <a:avLst>
              <a:gd name="adj" fmla="val 18669"/>
            </a:avLst>
          </a:prstGeom>
          <a:solidFill>
            <a:srgbClr val="E1E1EA"/>
          </a:solidFill>
          <a:ln w="15240">
            <a:solidFill>
              <a:srgbClr val="C7C7D0"/>
            </a:solidFill>
            <a:prstDash val="solid"/>
          </a:ln>
        </p:spPr>
      </p:sp>
      <p:sp>
        <p:nvSpPr>
          <p:cNvPr id="13" name="Text 11"/>
          <p:cNvSpPr/>
          <p:nvPr/>
        </p:nvSpPr>
        <p:spPr>
          <a:xfrm>
            <a:off x="9808964" y="4196358"/>
            <a:ext cx="197763"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3</a:t>
            </a:r>
            <a:endParaRPr lang="en-US" sz="2900" dirty="0"/>
          </a:p>
        </p:txBody>
      </p:sp>
      <p:sp>
        <p:nvSpPr>
          <p:cNvPr id="14" name="Text 12"/>
          <p:cNvSpPr/>
          <p:nvPr/>
        </p:nvSpPr>
        <p:spPr>
          <a:xfrm>
            <a:off x="10432375" y="4103846"/>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Annual Expansion</a:t>
            </a:r>
            <a:endParaRPr lang="en-US" sz="2400" dirty="0"/>
          </a:p>
        </p:txBody>
      </p:sp>
      <p:sp>
        <p:nvSpPr>
          <p:cNvPr id="15" name="Text 13"/>
          <p:cNvSpPr/>
          <p:nvPr/>
        </p:nvSpPr>
        <p:spPr>
          <a:xfrm>
            <a:off x="10432375" y="4637722"/>
            <a:ext cx="3333988" cy="2765346"/>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BioASQ-QA dataset is continuously expanded with approximately 500 new questions added each year, ensuring its relevance to current research trends and developments.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1351121"/>
            <a:ext cx="6172200"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Dataset Evolution</a:t>
            </a:r>
            <a:endParaRPr lang="en-US" sz="4850" dirty="0"/>
          </a:p>
        </p:txBody>
      </p:sp>
      <p:sp>
        <p:nvSpPr>
          <p:cNvPr id="3" name="Shape 1"/>
          <p:cNvSpPr/>
          <p:nvPr/>
        </p:nvSpPr>
        <p:spPr>
          <a:xfrm>
            <a:off x="864037" y="2863215"/>
            <a:ext cx="12902327" cy="30480"/>
          </a:xfrm>
          <a:prstGeom prst="roundRect">
            <a:avLst>
              <a:gd name="adj" fmla="val 340200"/>
            </a:avLst>
          </a:prstGeom>
          <a:solidFill>
            <a:srgbClr val="C7C7D0"/>
          </a:solidFill>
          <a:ln/>
        </p:spPr>
      </p:sp>
      <p:sp>
        <p:nvSpPr>
          <p:cNvPr id="4" name="Shape 2"/>
          <p:cNvSpPr/>
          <p:nvPr/>
        </p:nvSpPr>
        <p:spPr>
          <a:xfrm>
            <a:off x="2916793" y="2863155"/>
            <a:ext cx="30480" cy="864037"/>
          </a:xfrm>
          <a:prstGeom prst="roundRect">
            <a:avLst>
              <a:gd name="adj" fmla="val 340200"/>
            </a:avLst>
          </a:prstGeom>
          <a:solidFill>
            <a:srgbClr val="C7C7D0"/>
          </a:solidFill>
          <a:ln/>
        </p:spPr>
      </p:sp>
      <p:sp>
        <p:nvSpPr>
          <p:cNvPr id="5" name="Shape 3"/>
          <p:cNvSpPr/>
          <p:nvPr/>
        </p:nvSpPr>
        <p:spPr>
          <a:xfrm>
            <a:off x="2654379" y="2585502"/>
            <a:ext cx="555427" cy="555427"/>
          </a:xfrm>
          <a:prstGeom prst="roundRect">
            <a:avLst>
              <a:gd name="adj" fmla="val 18669"/>
            </a:avLst>
          </a:prstGeom>
          <a:solidFill>
            <a:srgbClr val="E1E1EA"/>
          </a:solidFill>
          <a:ln w="15240">
            <a:solidFill>
              <a:srgbClr val="C7C7D0"/>
            </a:solidFill>
            <a:prstDash val="solid"/>
          </a:ln>
        </p:spPr>
      </p:sp>
      <p:sp>
        <p:nvSpPr>
          <p:cNvPr id="6" name="Text 4"/>
          <p:cNvSpPr/>
          <p:nvPr/>
        </p:nvSpPr>
        <p:spPr>
          <a:xfrm>
            <a:off x="2852738" y="2678013"/>
            <a:ext cx="158591"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1</a:t>
            </a:r>
            <a:endParaRPr lang="en-US" sz="2900" dirty="0"/>
          </a:p>
        </p:txBody>
      </p:sp>
      <p:sp>
        <p:nvSpPr>
          <p:cNvPr id="7" name="Text 5"/>
          <p:cNvSpPr/>
          <p:nvPr/>
        </p:nvSpPr>
        <p:spPr>
          <a:xfrm>
            <a:off x="1389102" y="3974187"/>
            <a:ext cx="3086100" cy="385763"/>
          </a:xfrm>
          <a:prstGeom prst="rect">
            <a:avLst/>
          </a:prstGeom>
          <a:noFill/>
          <a:ln/>
        </p:spPr>
        <p:txBody>
          <a:bodyPr wrap="none" lIns="0" tIns="0" rIns="0" bIns="0" rtlCol="0" anchor="t"/>
          <a:lstStyle/>
          <a:p>
            <a:pPr algn="ctr" indent="0" marL="0">
              <a:lnSpc>
                <a:spcPts val="3000"/>
              </a:lnSpc>
              <a:buNone/>
            </a:pPr>
            <a:r>
              <a:rPr lang="en-US" sz="2400" dirty="0">
                <a:solidFill>
                  <a:srgbClr val="3C3939"/>
                </a:solidFill>
                <a:latin typeface="Raleway" pitchFamily="34" charset="0"/>
                <a:ea typeface="Raleway" pitchFamily="34" charset="-122"/>
                <a:cs typeface="Raleway" pitchFamily="34" charset="-120"/>
              </a:rPr>
              <a:t>Initial Version</a:t>
            </a:r>
            <a:endParaRPr lang="en-US" sz="2400" dirty="0"/>
          </a:p>
        </p:txBody>
      </p:sp>
      <p:sp>
        <p:nvSpPr>
          <p:cNvPr id="8" name="Text 6"/>
          <p:cNvSpPr/>
          <p:nvPr/>
        </p:nvSpPr>
        <p:spPr>
          <a:xfrm>
            <a:off x="1110853" y="4508063"/>
            <a:ext cx="3642598" cy="2370296"/>
          </a:xfrm>
          <a:prstGeom prst="rect">
            <a:avLst/>
          </a:prstGeom>
          <a:noFill/>
          <a:ln/>
        </p:spPr>
        <p:txBody>
          <a:bodyPr wrap="square" lIns="0" tIns="0" rIns="0" bIns="0" rtlCol="0" anchor="t"/>
          <a:lstStyle/>
          <a:p>
            <a:pPr algn="ctr" indent="0" marL="0">
              <a:lnSpc>
                <a:spcPts val="3100"/>
              </a:lnSpc>
              <a:buNone/>
            </a:pPr>
            <a:r>
              <a:rPr lang="en-US" sz="1900" dirty="0">
                <a:solidFill>
                  <a:srgbClr val="3C3939"/>
                </a:solidFill>
                <a:latin typeface="Roboto" pitchFamily="34" charset="0"/>
                <a:ea typeface="Roboto" pitchFamily="34" charset="-122"/>
                <a:cs typeface="Roboto" pitchFamily="34" charset="-120"/>
              </a:rPr>
              <a:t>The initial version of the BioASQ-QA dataset, known as BioASQ 4b, was released with a collection of 327 unique questions and 3266 question-answer pairs.</a:t>
            </a:r>
            <a:endParaRPr lang="en-US" sz="1900" dirty="0"/>
          </a:p>
        </p:txBody>
      </p:sp>
      <p:sp>
        <p:nvSpPr>
          <p:cNvPr id="9" name="Shape 7"/>
          <p:cNvSpPr/>
          <p:nvPr/>
        </p:nvSpPr>
        <p:spPr>
          <a:xfrm>
            <a:off x="7299841" y="2863155"/>
            <a:ext cx="30480" cy="864037"/>
          </a:xfrm>
          <a:prstGeom prst="roundRect">
            <a:avLst>
              <a:gd name="adj" fmla="val 340200"/>
            </a:avLst>
          </a:prstGeom>
          <a:solidFill>
            <a:srgbClr val="C7C7D0"/>
          </a:solidFill>
          <a:ln/>
        </p:spPr>
      </p:sp>
      <p:sp>
        <p:nvSpPr>
          <p:cNvPr id="10" name="Shape 8"/>
          <p:cNvSpPr/>
          <p:nvPr/>
        </p:nvSpPr>
        <p:spPr>
          <a:xfrm>
            <a:off x="7037427" y="2585502"/>
            <a:ext cx="555427" cy="555427"/>
          </a:xfrm>
          <a:prstGeom prst="roundRect">
            <a:avLst>
              <a:gd name="adj" fmla="val 18669"/>
            </a:avLst>
          </a:prstGeom>
          <a:solidFill>
            <a:srgbClr val="E1E1EA"/>
          </a:solidFill>
          <a:ln w="15240">
            <a:solidFill>
              <a:srgbClr val="C7C7D0"/>
            </a:solidFill>
            <a:prstDash val="solid"/>
          </a:ln>
        </p:spPr>
      </p:sp>
      <p:sp>
        <p:nvSpPr>
          <p:cNvPr id="11" name="Text 9"/>
          <p:cNvSpPr/>
          <p:nvPr/>
        </p:nvSpPr>
        <p:spPr>
          <a:xfrm>
            <a:off x="7218640" y="2678013"/>
            <a:ext cx="193000"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2</a:t>
            </a:r>
            <a:endParaRPr lang="en-US" sz="2900" dirty="0"/>
          </a:p>
        </p:txBody>
      </p:sp>
      <p:sp>
        <p:nvSpPr>
          <p:cNvPr id="12" name="Text 10"/>
          <p:cNvSpPr/>
          <p:nvPr/>
        </p:nvSpPr>
        <p:spPr>
          <a:xfrm>
            <a:off x="5772150" y="3974187"/>
            <a:ext cx="3086100" cy="385763"/>
          </a:xfrm>
          <a:prstGeom prst="rect">
            <a:avLst/>
          </a:prstGeom>
          <a:noFill/>
          <a:ln/>
        </p:spPr>
        <p:txBody>
          <a:bodyPr wrap="none" lIns="0" tIns="0" rIns="0" bIns="0" rtlCol="0" anchor="t"/>
          <a:lstStyle/>
          <a:p>
            <a:pPr algn="ctr" indent="0" marL="0">
              <a:lnSpc>
                <a:spcPts val="3000"/>
              </a:lnSpc>
              <a:buNone/>
            </a:pPr>
            <a:r>
              <a:rPr lang="en-US" sz="2400" dirty="0">
                <a:solidFill>
                  <a:srgbClr val="3C3939"/>
                </a:solidFill>
                <a:latin typeface="Raleway" pitchFamily="34" charset="0"/>
                <a:ea typeface="Raleway" pitchFamily="34" charset="-122"/>
                <a:cs typeface="Raleway" pitchFamily="34" charset="-120"/>
              </a:rPr>
              <a:t>Recent Version</a:t>
            </a:r>
            <a:endParaRPr lang="en-US" sz="2400" dirty="0"/>
          </a:p>
        </p:txBody>
      </p:sp>
      <p:sp>
        <p:nvSpPr>
          <p:cNvPr id="13" name="Text 11"/>
          <p:cNvSpPr/>
          <p:nvPr/>
        </p:nvSpPr>
        <p:spPr>
          <a:xfrm>
            <a:off x="5493901" y="4508063"/>
            <a:ext cx="3642598" cy="1975247"/>
          </a:xfrm>
          <a:prstGeom prst="rect">
            <a:avLst/>
          </a:prstGeom>
          <a:noFill/>
          <a:ln/>
        </p:spPr>
        <p:txBody>
          <a:bodyPr wrap="square" lIns="0" tIns="0" rIns="0" bIns="0" rtlCol="0" anchor="t"/>
          <a:lstStyle/>
          <a:p>
            <a:pPr algn="ctr" indent="0" marL="0">
              <a:lnSpc>
                <a:spcPts val="3100"/>
              </a:lnSpc>
              <a:buNone/>
            </a:pPr>
            <a:r>
              <a:rPr lang="en-US" sz="1900" dirty="0">
                <a:solidFill>
                  <a:srgbClr val="3C3939"/>
                </a:solidFill>
                <a:latin typeface="Roboto" pitchFamily="34" charset="0"/>
                <a:ea typeface="Roboto" pitchFamily="34" charset="-122"/>
                <a:cs typeface="Roboto" pitchFamily="34" charset="-120"/>
              </a:rPr>
              <a:t>The latest version of the dataset, BioASQ 9b, features a significantly larger collection of 1092 unique questions and 5447 question-answer pairs.</a:t>
            </a:r>
            <a:endParaRPr lang="en-US" sz="1900" dirty="0"/>
          </a:p>
        </p:txBody>
      </p:sp>
      <p:sp>
        <p:nvSpPr>
          <p:cNvPr id="14" name="Shape 12"/>
          <p:cNvSpPr/>
          <p:nvPr/>
        </p:nvSpPr>
        <p:spPr>
          <a:xfrm>
            <a:off x="11682889" y="2863155"/>
            <a:ext cx="30480" cy="864037"/>
          </a:xfrm>
          <a:prstGeom prst="roundRect">
            <a:avLst>
              <a:gd name="adj" fmla="val 340200"/>
            </a:avLst>
          </a:prstGeom>
          <a:solidFill>
            <a:srgbClr val="C7C7D0"/>
          </a:solidFill>
          <a:ln/>
        </p:spPr>
      </p:sp>
      <p:sp>
        <p:nvSpPr>
          <p:cNvPr id="15" name="Shape 13"/>
          <p:cNvSpPr/>
          <p:nvPr/>
        </p:nvSpPr>
        <p:spPr>
          <a:xfrm>
            <a:off x="11420475" y="2585502"/>
            <a:ext cx="555427" cy="555427"/>
          </a:xfrm>
          <a:prstGeom prst="roundRect">
            <a:avLst>
              <a:gd name="adj" fmla="val 18669"/>
            </a:avLst>
          </a:prstGeom>
          <a:solidFill>
            <a:srgbClr val="E1E1EA"/>
          </a:solidFill>
          <a:ln w="15240">
            <a:solidFill>
              <a:srgbClr val="C7C7D0"/>
            </a:solidFill>
            <a:prstDash val="solid"/>
          </a:ln>
        </p:spPr>
      </p:sp>
      <p:sp>
        <p:nvSpPr>
          <p:cNvPr id="16" name="Text 14"/>
          <p:cNvSpPr/>
          <p:nvPr/>
        </p:nvSpPr>
        <p:spPr>
          <a:xfrm>
            <a:off x="11599307" y="2678013"/>
            <a:ext cx="197763"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3</a:t>
            </a:r>
            <a:endParaRPr lang="en-US" sz="2900" dirty="0"/>
          </a:p>
        </p:txBody>
      </p:sp>
      <p:sp>
        <p:nvSpPr>
          <p:cNvPr id="17" name="Text 15"/>
          <p:cNvSpPr/>
          <p:nvPr/>
        </p:nvSpPr>
        <p:spPr>
          <a:xfrm>
            <a:off x="10155198" y="3974187"/>
            <a:ext cx="3086100" cy="385763"/>
          </a:xfrm>
          <a:prstGeom prst="rect">
            <a:avLst/>
          </a:prstGeom>
          <a:noFill/>
          <a:ln/>
        </p:spPr>
        <p:txBody>
          <a:bodyPr wrap="none" lIns="0" tIns="0" rIns="0" bIns="0" rtlCol="0" anchor="t"/>
          <a:lstStyle/>
          <a:p>
            <a:pPr algn="ctr" indent="0" marL="0">
              <a:lnSpc>
                <a:spcPts val="3000"/>
              </a:lnSpc>
              <a:buNone/>
            </a:pPr>
            <a:r>
              <a:rPr lang="en-US" sz="2400" dirty="0">
                <a:solidFill>
                  <a:srgbClr val="3C3939"/>
                </a:solidFill>
                <a:latin typeface="Raleway" pitchFamily="34" charset="0"/>
                <a:ea typeface="Raleway" pitchFamily="34" charset="-122"/>
                <a:cs typeface="Raleway" pitchFamily="34" charset="-120"/>
              </a:rPr>
              <a:t>Annual Expansion</a:t>
            </a:r>
            <a:endParaRPr lang="en-US" sz="2400" dirty="0"/>
          </a:p>
        </p:txBody>
      </p:sp>
      <p:sp>
        <p:nvSpPr>
          <p:cNvPr id="18" name="Text 16"/>
          <p:cNvSpPr/>
          <p:nvPr/>
        </p:nvSpPr>
        <p:spPr>
          <a:xfrm>
            <a:off x="9876949" y="4508063"/>
            <a:ext cx="3642598" cy="2370296"/>
          </a:xfrm>
          <a:prstGeom prst="rect">
            <a:avLst/>
          </a:prstGeom>
          <a:noFill/>
          <a:ln/>
        </p:spPr>
        <p:txBody>
          <a:bodyPr wrap="square" lIns="0" tIns="0" rIns="0" bIns="0" rtlCol="0" anchor="t"/>
          <a:lstStyle/>
          <a:p>
            <a:pPr algn="ctr" indent="0" marL="0">
              <a:lnSpc>
                <a:spcPts val="3100"/>
              </a:lnSpc>
              <a:buNone/>
            </a:pPr>
            <a:r>
              <a:rPr lang="en-US" sz="1900" dirty="0">
                <a:solidFill>
                  <a:srgbClr val="3C3939"/>
                </a:solidFill>
                <a:latin typeface="Roboto" pitchFamily="34" charset="0"/>
                <a:ea typeface="Roboto" pitchFamily="34" charset="-122"/>
                <a:cs typeface="Roboto" pitchFamily="34" charset="-120"/>
              </a:rPr>
              <a:t>The dataset is expanded annually with new questions, ensuring its relevance to current research trends and developments in the biomedical field.</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1409819"/>
            <a:ext cx="6172200"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Focus on Factoids</a:t>
            </a:r>
            <a:endParaRPr lang="en-US" sz="4850" dirty="0"/>
          </a:p>
        </p:txBody>
      </p:sp>
      <p:sp>
        <p:nvSpPr>
          <p:cNvPr id="3" name="Text 1"/>
          <p:cNvSpPr/>
          <p:nvPr/>
        </p:nvSpPr>
        <p:spPr>
          <a:xfrm>
            <a:off x="864037" y="2675096"/>
            <a:ext cx="12902327"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BioASQ-QA dataset focuses on factoid questions, which are brief, objectively verifiable questions that require concise answers. This focus on factoid questions is crucial for improving efficiency and accuracy in biomedical literature retrieval.</a:t>
            </a:r>
            <a:endParaRPr lang="en-US" sz="1900" dirty="0"/>
          </a:p>
        </p:txBody>
      </p:sp>
      <p:sp>
        <p:nvSpPr>
          <p:cNvPr id="4" name="Text 2"/>
          <p:cNvSpPr/>
          <p:nvPr/>
        </p:nvSpPr>
        <p:spPr>
          <a:xfrm>
            <a:off x="864037" y="4384715"/>
            <a:ext cx="3086100" cy="385763"/>
          </a:xfrm>
          <a:prstGeom prst="rect">
            <a:avLst/>
          </a:prstGeom>
          <a:noFill/>
          <a:ln/>
        </p:spPr>
        <p:txBody>
          <a:bodyPr wrap="none" lIns="0" tIns="0" rIns="0" bIns="0" rtlCol="0" anchor="t"/>
          <a:lstStyle/>
          <a:p>
            <a:pPr indent="0" marL="0">
              <a:lnSpc>
                <a:spcPts val="3000"/>
              </a:lnSpc>
              <a:buNone/>
            </a:pPr>
            <a:r>
              <a:rPr lang="en-US" sz="2400" dirty="0">
                <a:solidFill>
                  <a:srgbClr val="1B1B27"/>
                </a:solidFill>
                <a:latin typeface="Raleway" pitchFamily="34" charset="0"/>
                <a:ea typeface="Raleway" pitchFamily="34" charset="-122"/>
                <a:cs typeface="Raleway" pitchFamily="34" charset="-120"/>
              </a:rPr>
              <a:t>Factoid Questions</a:t>
            </a:r>
            <a:endParaRPr lang="en-US" sz="2400" dirty="0"/>
          </a:p>
        </p:txBody>
      </p:sp>
      <p:sp>
        <p:nvSpPr>
          <p:cNvPr id="5" name="Text 3"/>
          <p:cNvSpPr/>
          <p:nvPr/>
        </p:nvSpPr>
        <p:spPr>
          <a:xfrm>
            <a:off x="864037" y="5017294"/>
            <a:ext cx="6150054"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Factoid questions are designed to retrieve specific pieces of information, such as names, dates, or definitions, from biomedical literature.</a:t>
            </a:r>
            <a:endParaRPr lang="en-US" sz="1900" dirty="0"/>
          </a:p>
        </p:txBody>
      </p:sp>
      <p:sp>
        <p:nvSpPr>
          <p:cNvPr id="6" name="Text 4"/>
          <p:cNvSpPr/>
          <p:nvPr/>
        </p:nvSpPr>
        <p:spPr>
          <a:xfrm>
            <a:off x="7623929" y="4384715"/>
            <a:ext cx="3401854" cy="385763"/>
          </a:xfrm>
          <a:prstGeom prst="rect">
            <a:avLst/>
          </a:prstGeom>
          <a:noFill/>
          <a:ln/>
        </p:spPr>
        <p:txBody>
          <a:bodyPr wrap="none" lIns="0" tIns="0" rIns="0" bIns="0" rtlCol="0" anchor="t"/>
          <a:lstStyle/>
          <a:p>
            <a:pPr indent="0" marL="0">
              <a:lnSpc>
                <a:spcPts val="3000"/>
              </a:lnSpc>
              <a:buNone/>
            </a:pPr>
            <a:r>
              <a:rPr lang="en-US" sz="2400" dirty="0">
                <a:solidFill>
                  <a:srgbClr val="1B1B27"/>
                </a:solidFill>
                <a:latin typeface="Raleway" pitchFamily="34" charset="0"/>
                <a:ea typeface="Raleway" pitchFamily="34" charset="-122"/>
                <a:cs typeface="Raleway" pitchFamily="34" charset="-120"/>
              </a:rPr>
              <a:t>Efficiency and Accuracy</a:t>
            </a:r>
            <a:endParaRPr lang="en-US" sz="2400" dirty="0"/>
          </a:p>
        </p:txBody>
      </p:sp>
      <p:sp>
        <p:nvSpPr>
          <p:cNvPr id="7" name="Text 5"/>
          <p:cNvSpPr/>
          <p:nvPr/>
        </p:nvSpPr>
        <p:spPr>
          <a:xfrm>
            <a:off x="7623929" y="5017294"/>
            <a:ext cx="6150054" cy="158019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focus on factoid questions helps to improve the efficiency and accuracy of biomedical literature retrieval, enabling researchers to quickly access the information they need.</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1737479"/>
            <a:ext cx="6172200"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Dataset Versions</a:t>
            </a:r>
            <a:endParaRPr lang="en-US" sz="4850" dirty="0"/>
          </a:p>
        </p:txBody>
      </p:sp>
      <p:sp>
        <p:nvSpPr>
          <p:cNvPr id="3" name="Text 1"/>
          <p:cNvSpPr/>
          <p:nvPr/>
        </p:nvSpPr>
        <p:spPr>
          <a:xfrm>
            <a:off x="864037" y="2879288"/>
            <a:ext cx="12902327"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BioASQ-QA dataset has undergone significant expansion since its initial release. The initial version, BioASQ 4b, provided a foundation for the dataset, while the recent version, BioASQ 9b, represents a substantial increase in the number of questions and answers.</a:t>
            </a:r>
            <a:endParaRPr lang="en-US" sz="1900" dirty="0"/>
          </a:p>
        </p:txBody>
      </p:sp>
      <p:sp>
        <p:nvSpPr>
          <p:cNvPr id="4" name="Shape 2"/>
          <p:cNvSpPr/>
          <p:nvPr/>
        </p:nvSpPr>
        <p:spPr>
          <a:xfrm>
            <a:off x="864037" y="4342090"/>
            <a:ext cx="12902327" cy="2150031"/>
          </a:xfrm>
          <a:prstGeom prst="roundRect">
            <a:avLst>
              <a:gd name="adj" fmla="val 4823"/>
            </a:avLst>
          </a:prstGeom>
          <a:noFill/>
          <a:ln w="15240">
            <a:solidFill>
              <a:srgbClr val="000000">
                <a:alpha val="8000"/>
              </a:srgbClr>
            </a:solidFill>
            <a:prstDash val="solid"/>
          </a:ln>
        </p:spPr>
      </p:sp>
      <p:sp>
        <p:nvSpPr>
          <p:cNvPr id="5" name="Shape 3"/>
          <p:cNvSpPr/>
          <p:nvPr/>
        </p:nvSpPr>
        <p:spPr>
          <a:xfrm>
            <a:off x="879277" y="4357330"/>
            <a:ext cx="12870537" cy="706517"/>
          </a:xfrm>
          <a:prstGeom prst="rect">
            <a:avLst/>
          </a:prstGeom>
          <a:solidFill>
            <a:srgbClr val="FFFFFF">
              <a:alpha val="4000"/>
            </a:srgbClr>
          </a:solidFill>
          <a:ln/>
        </p:spPr>
      </p:sp>
      <p:sp>
        <p:nvSpPr>
          <p:cNvPr id="6" name="Text 4"/>
          <p:cNvSpPr/>
          <p:nvPr/>
        </p:nvSpPr>
        <p:spPr>
          <a:xfrm>
            <a:off x="1127522" y="4513064"/>
            <a:ext cx="379226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Version</a:t>
            </a:r>
            <a:endParaRPr lang="en-US" sz="1900" dirty="0"/>
          </a:p>
        </p:txBody>
      </p:sp>
      <p:sp>
        <p:nvSpPr>
          <p:cNvPr id="7" name="Text 5"/>
          <p:cNvSpPr/>
          <p:nvPr/>
        </p:nvSpPr>
        <p:spPr>
          <a:xfrm>
            <a:off x="5421035" y="4513064"/>
            <a:ext cx="378845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Train Samples</a:t>
            </a:r>
            <a:endParaRPr lang="en-US" sz="1900" dirty="0"/>
          </a:p>
        </p:txBody>
      </p:sp>
      <p:sp>
        <p:nvSpPr>
          <p:cNvPr id="8" name="Text 6"/>
          <p:cNvSpPr/>
          <p:nvPr/>
        </p:nvSpPr>
        <p:spPr>
          <a:xfrm>
            <a:off x="9710738" y="4513064"/>
            <a:ext cx="379226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Question-Answer Pairs</a:t>
            </a:r>
            <a:endParaRPr lang="en-US" sz="1900" dirty="0"/>
          </a:p>
        </p:txBody>
      </p:sp>
      <p:sp>
        <p:nvSpPr>
          <p:cNvPr id="9" name="Shape 7"/>
          <p:cNvSpPr/>
          <p:nvPr/>
        </p:nvSpPr>
        <p:spPr>
          <a:xfrm>
            <a:off x="879277" y="5063847"/>
            <a:ext cx="12870537" cy="706517"/>
          </a:xfrm>
          <a:prstGeom prst="rect">
            <a:avLst/>
          </a:prstGeom>
          <a:solidFill>
            <a:srgbClr val="000000">
              <a:alpha val="4000"/>
            </a:srgbClr>
          </a:solidFill>
          <a:ln/>
        </p:spPr>
      </p:sp>
      <p:sp>
        <p:nvSpPr>
          <p:cNvPr id="10" name="Text 8"/>
          <p:cNvSpPr/>
          <p:nvPr/>
        </p:nvSpPr>
        <p:spPr>
          <a:xfrm>
            <a:off x="1127522" y="5219581"/>
            <a:ext cx="379226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BioASQ 4b</a:t>
            </a:r>
            <a:endParaRPr lang="en-US" sz="1900" dirty="0"/>
          </a:p>
        </p:txBody>
      </p:sp>
      <p:sp>
        <p:nvSpPr>
          <p:cNvPr id="11" name="Text 9"/>
          <p:cNvSpPr/>
          <p:nvPr/>
        </p:nvSpPr>
        <p:spPr>
          <a:xfrm>
            <a:off x="5421035" y="5219581"/>
            <a:ext cx="378845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327</a:t>
            </a:r>
            <a:endParaRPr lang="en-US" sz="1900" dirty="0"/>
          </a:p>
        </p:txBody>
      </p:sp>
      <p:sp>
        <p:nvSpPr>
          <p:cNvPr id="12" name="Text 10"/>
          <p:cNvSpPr/>
          <p:nvPr/>
        </p:nvSpPr>
        <p:spPr>
          <a:xfrm>
            <a:off x="9710738" y="5219581"/>
            <a:ext cx="379226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3266</a:t>
            </a:r>
            <a:endParaRPr lang="en-US" sz="1900" dirty="0"/>
          </a:p>
        </p:txBody>
      </p:sp>
      <p:sp>
        <p:nvSpPr>
          <p:cNvPr id="13" name="Shape 11"/>
          <p:cNvSpPr/>
          <p:nvPr/>
        </p:nvSpPr>
        <p:spPr>
          <a:xfrm>
            <a:off x="879277" y="5770364"/>
            <a:ext cx="12870537" cy="706517"/>
          </a:xfrm>
          <a:prstGeom prst="rect">
            <a:avLst/>
          </a:prstGeom>
          <a:solidFill>
            <a:srgbClr val="FFFFFF">
              <a:alpha val="4000"/>
            </a:srgbClr>
          </a:solidFill>
          <a:ln/>
        </p:spPr>
      </p:sp>
      <p:sp>
        <p:nvSpPr>
          <p:cNvPr id="14" name="Text 12"/>
          <p:cNvSpPr/>
          <p:nvPr/>
        </p:nvSpPr>
        <p:spPr>
          <a:xfrm>
            <a:off x="1127522" y="5926098"/>
            <a:ext cx="379226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BioASQ 9b</a:t>
            </a:r>
            <a:endParaRPr lang="en-US" sz="1900" dirty="0"/>
          </a:p>
        </p:txBody>
      </p:sp>
      <p:sp>
        <p:nvSpPr>
          <p:cNvPr id="15" name="Text 13"/>
          <p:cNvSpPr/>
          <p:nvPr/>
        </p:nvSpPr>
        <p:spPr>
          <a:xfrm>
            <a:off x="5421035" y="5926098"/>
            <a:ext cx="378845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1092</a:t>
            </a:r>
            <a:endParaRPr lang="en-US" sz="1900" dirty="0"/>
          </a:p>
        </p:txBody>
      </p:sp>
      <p:sp>
        <p:nvSpPr>
          <p:cNvPr id="16" name="Text 14"/>
          <p:cNvSpPr/>
          <p:nvPr/>
        </p:nvSpPr>
        <p:spPr>
          <a:xfrm>
            <a:off x="9710738" y="5926098"/>
            <a:ext cx="379226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5447</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419106"/>
            <a:ext cx="6172200"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Data Splitting</a:t>
            </a:r>
            <a:endParaRPr lang="en-US" sz="4850" dirty="0"/>
          </a:p>
        </p:txBody>
      </p:sp>
      <p:sp>
        <p:nvSpPr>
          <p:cNvPr id="3" name="Text 1"/>
          <p:cNvSpPr/>
          <p:nvPr/>
        </p:nvSpPr>
        <p:spPr>
          <a:xfrm>
            <a:off x="864037" y="2560915"/>
            <a:ext cx="12902327"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BioASQ-QA dataset is split into training and testing sets to facilitate the development and evaluation of question answering models. This split ensures a balanced approach to model performance evaluation, allowing researchers to assess the effectiveness of their models on unseen data.</a:t>
            </a:r>
            <a:endParaRPr lang="en-US" sz="1900" dirty="0"/>
          </a:p>
        </p:txBody>
      </p:sp>
      <p:sp>
        <p:nvSpPr>
          <p:cNvPr id="4" name="Shape 2"/>
          <p:cNvSpPr/>
          <p:nvPr/>
        </p:nvSpPr>
        <p:spPr>
          <a:xfrm>
            <a:off x="864037" y="4301371"/>
            <a:ext cx="555427" cy="555427"/>
          </a:xfrm>
          <a:prstGeom prst="roundRect">
            <a:avLst>
              <a:gd name="adj" fmla="val 18669"/>
            </a:avLst>
          </a:prstGeom>
          <a:solidFill>
            <a:srgbClr val="E1E1EA"/>
          </a:solidFill>
          <a:ln w="15240">
            <a:solidFill>
              <a:srgbClr val="C7C7D0"/>
            </a:solidFill>
            <a:prstDash val="solid"/>
          </a:ln>
        </p:spPr>
      </p:sp>
      <p:sp>
        <p:nvSpPr>
          <p:cNvPr id="5" name="Text 3"/>
          <p:cNvSpPr/>
          <p:nvPr/>
        </p:nvSpPr>
        <p:spPr>
          <a:xfrm>
            <a:off x="1062395" y="4393883"/>
            <a:ext cx="158591"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1</a:t>
            </a:r>
            <a:endParaRPr lang="en-US" sz="2900" dirty="0"/>
          </a:p>
        </p:txBody>
      </p:sp>
      <p:sp>
        <p:nvSpPr>
          <p:cNvPr id="6" name="Text 4"/>
          <p:cNvSpPr/>
          <p:nvPr/>
        </p:nvSpPr>
        <p:spPr>
          <a:xfrm>
            <a:off x="1666280" y="4301371"/>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Train/Test Split</a:t>
            </a:r>
            <a:endParaRPr lang="en-US" sz="2400" dirty="0"/>
          </a:p>
        </p:txBody>
      </p:sp>
      <p:sp>
        <p:nvSpPr>
          <p:cNvPr id="7" name="Text 5"/>
          <p:cNvSpPr/>
          <p:nvPr/>
        </p:nvSpPr>
        <p:spPr>
          <a:xfrm>
            <a:off x="1666280" y="4835247"/>
            <a:ext cx="5525572"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dataset is split into 80% for training and 20% for testing, ensuring a balanced evaluation of model performance.</a:t>
            </a:r>
            <a:endParaRPr lang="en-US" sz="1900" dirty="0"/>
          </a:p>
        </p:txBody>
      </p:sp>
      <p:sp>
        <p:nvSpPr>
          <p:cNvPr id="8" name="Shape 6"/>
          <p:cNvSpPr/>
          <p:nvPr/>
        </p:nvSpPr>
        <p:spPr>
          <a:xfrm>
            <a:off x="7438668" y="4301371"/>
            <a:ext cx="555427" cy="555427"/>
          </a:xfrm>
          <a:prstGeom prst="roundRect">
            <a:avLst>
              <a:gd name="adj" fmla="val 18669"/>
            </a:avLst>
          </a:prstGeom>
          <a:solidFill>
            <a:srgbClr val="E1E1EA"/>
          </a:solidFill>
          <a:ln w="15240">
            <a:solidFill>
              <a:srgbClr val="C7C7D0"/>
            </a:solidFill>
            <a:prstDash val="solid"/>
          </a:ln>
        </p:spPr>
      </p:sp>
      <p:sp>
        <p:nvSpPr>
          <p:cNvPr id="9" name="Text 7"/>
          <p:cNvSpPr/>
          <p:nvPr/>
        </p:nvSpPr>
        <p:spPr>
          <a:xfrm>
            <a:off x="7619881" y="4393883"/>
            <a:ext cx="193000"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2</a:t>
            </a:r>
            <a:endParaRPr lang="en-US" sz="2900" dirty="0"/>
          </a:p>
        </p:txBody>
      </p:sp>
      <p:sp>
        <p:nvSpPr>
          <p:cNvPr id="10" name="Text 8"/>
          <p:cNvSpPr/>
          <p:nvPr/>
        </p:nvSpPr>
        <p:spPr>
          <a:xfrm>
            <a:off x="8240911" y="4301371"/>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Balanced Evaluation</a:t>
            </a:r>
            <a:endParaRPr lang="en-US" sz="2400" dirty="0"/>
          </a:p>
        </p:txBody>
      </p:sp>
      <p:sp>
        <p:nvSpPr>
          <p:cNvPr id="11" name="Text 9"/>
          <p:cNvSpPr/>
          <p:nvPr/>
        </p:nvSpPr>
        <p:spPr>
          <a:xfrm>
            <a:off x="8240911" y="4835247"/>
            <a:ext cx="5525572" cy="1975247"/>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balanced split between training and testing sets allows researchers to evaluate the performance of their models on unseen data, providing a more accurate assessment of their effectiveness.</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82241" y="806291"/>
            <a:ext cx="5587484" cy="698421"/>
          </a:xfrm>
          <a:prstGeom prst="rect">
            <a:avLst/>
          </a:prstGeom>
          <a:noFill/>
          <a:ln/>
        </p:spPr>
        <p:txBody>
          <a:bodyPr wrap="none" lIns="0" tIns="0" rIns="0" bIns="0" rtlCol="0" anchor="t"/>
          <a:lstStyle/>
          <a:p>
            <a:pPr indent="0" marL="0">
              <a:lnSpc>
                <a:spcPts val="5450"/>
              </a:lnSpc>
              <a:buNone/>
            </a:pPr>
            <a:r>
              <a:rPr lang="en-US" sz="4350" dirty="0">
                <a:solidFill>
                  <a:srgbClr val="1B1B27"/>
                </a:solidFill>
                <a:latin typeface="Raleway" pitchFamily="34" charset="0"/>
                <a:ea typeface="Raleway" pitchFamily="34" charset="-122"/>
                <a:cs typeface="Raleway" pitchFamily="34" charset="-120"/>
              </a:rPr>
              <a:t>Dataset Features</a:t>
            </a:r>
            <a:endParaRPr lang="en-US" sz="4350" dirty="0"/>
          </a:p>
        </p:txBody>
      </p:sp>
      <p:sp>
        <p:nvSpPr>
          <p:cNvPr id="3" name="Text 1"/>
          <p:cNvSpPr/>
          <p:nvPr/>
        </p:nvSpPr>
        <p:spPr>
          <a:xfrm>
            <a:off x="782241" y="1839873"/>
            <a:ext cx="13065919" cy="1072634"/>
          </a:xfrm>
          <a:prstGeom prst="rect">
            <a:avLst/>
          </a:prstGeom>
          <a:noFill/>
          <a:ln/>
        </p:spPr>
        <p:txBody>
          <a:bodyPr wrap="square" lIns="0" tIns="0" rIns="0" bIns="0" rtlCol="0" anchor="t"/>
          <a:lstStyle/>
          <a:p>
            <a:pPr indent="0" marL="0">
              <a:lnSpc>
                <a:spcPts val="2800"/>
              </a:lnSpc>
              <a:buNone/>
            </a:pPr>
            <a:r>
              <a:rPr lang="en-US" sz="1750" dirty="0">
                <a:solidFill>
                  <a:srgbClr val="3C3939"/>
                </a:solidFill>
                <a:latin typeface="Roboto" pitchFamily="34" charset="0"/>
                <a:ea typeface="Roboto" pitchFamily="34" charset="-122"/>
                <a:cs typeface="Roboto" pitchFamily="34" charset="-120"/>
              </a:rPr>
              <a:t>Each entry in the BioASQ-QA dataset contains several key features that provide essential information for developing and evaluating question answering models. These features allow researchers to understand the context of the question, the relevant literature, and the correct answer.</a:t>
            </a:r>
            <a:endParaRPr lang="en-US" sz="1750" dirty="0"/>
          </a:p>
        </p:txBody>
      </p:sp>
      <p:sp>
        <p:nvSpPr>
          <p:cNvPr id="4" name="Shape 2"/>
          <p:cNvSpPr/>
          <p:nvPr/>
        </p:nvSpPr>
        <p:spPr>
          <a:xfrm>
            <a:off x="782241" y="3163848"/>
            <a:ext cx="4206359" cy="2733080"/>
          </a:xfrm>
          <a:prstGeom prst="roundRect">
            <a:avLst>
              <a:gd name="adj" fmla="val 3435"/>
            </a:avLst>
          </a:prstGeom>
          <a:solidFill>
            <a:srgbClr val="E1E1EA"/>
          </a:solidFill>
          <a:ln w="7620">
            <a:solidFill>
              <a:srgbClr val="C7C7D0"/>
            </a:solidFill>
            <a:prstDash val="solid"/>
          </a:ln>
        </p:spPr>
      </p:sp>
      <p:sp>
        <p:nvSpPr>
          <p:cNvPr id="5" name="Text 3"/>
          <p:cNvSpPr/>
          <p:nvPr/>
        </p:nvSpPr>
        <p:spPr>
          <a:xfrm>
            <a:off x="1013341" y="3394948"/>
            <a:ext cx="2793683" cy="349091"/>
          </a:xfrm>
          <a:prstGeom prst="rect">
            <a:avLst/>
          </a:prstGeom>
          <a:noFill/>
          <a:ln/>
        </p:spPr>
        <p:txBody>
          <a:bodyPr wrap="none" lIns="0" tIns="0" rIns="0" bIns="0" rtlCol="0" anchor="t"/>
          <a:lstStyle/>
          <a:p>
            <a:pPr indent="0" marL="0">
              <a:lnSpc>
                <a:spcPts val="2700"/>
              </a:lnSpc>
              <a:buNone/>
            </a:pPr>
            <a:r>
              <a:rPr lang="en-US" sz="2150" dirty="0">
                <a:solidFill>
                  <a:srgbClr val="3C3939"/>
                </a:solidFill>
                <a:latin typeface="Raleway" pitchFamily="34" charset="0"/>
                <a:ea typeface="Raleway" pitchFamily="34" charset="-122"/>
                <a:cs typeface="Raleway" pitchFamily="34" charset="-120"/>
              </a:rPr>
              <a:t>id</a:t>
            </a:r>
            <a:endParaRPr lang="en-US" sz="2150" dirty="0"/>
          </a:p>
        </p:txBody>
      </p:sp>
      <p:sp>
        <p:nvSpPr>
          <p:cNvPr id="6" name="Text 4"/>
          <p:cNvSpPr/>
          <p:nvPr/>
        </p:nvSpPr>
        <p:spPr>
          <a:xfrm>
            <a:off x="1013341" y="3878104"/>
            <a:ext cx="3744158" cy="1072634"/>
          </a:xfrm>
          <a:prstGeom prst="rect">
            <a:avLst/>
          </a:prstGeom>
          <a:noFill/>
          <a:ln/>
        </p:spPr>
        <p:txBody>
          <a:bodyPr wrap="square" lIns="0" tIns="0" rIns="0" bIns="0" rtlCol="0" anchor="t"/>
          <a:lstStyle/>
          <a:p>
            <a:pPr indent="0" marL="0">
              <a:lnSpc>
                <a:spcPts val="2800"/>
              </a:lnSpc>
              <a:buNone/>
            </a:pPr>
            <a:r>
              <a:rPr lang="en-US" sz="1750" dirty="0">
                <a:solidFill>
                  <a:srgbClr val="3C3939"/>
                </a:solidFill>
                <a:latin typeface="Roboto" pitchFamily="34" charset="0"/>
                <a:ea typeface="Roboto" pitchFamily="34" charset="-122"/>
                <a:cs typeface="Roboto" pitchFamily="34" charset="-120"/>
              </a:rPr>
              <a:t>A unique identifier for each question, allowing for easy referencing and organization within the dataset.</a:t>
            </a:r>
            <a:endParaRPr lang="en-US" sz="1750" dirty="0"/>
          </a:p>
        </p:txBody>
      </p:sp>
      <p:sp>
        <p:nvSpPr>
          <p:cNvPr id="7" name="Shape 5"/>
          <p:cNvSpPr/>
          <p:nvPr/>
        </p:nvSpPr>
        <p:spPr>
          <a:xfrm>
            <a:off x="5212080" y="3163848"/>
            <a:ext cx="4206359" cy="2733080"/>
          </a:xfrm>
          <a:prstGeom prst="roundRect">
            <a:avLst>
              <a:gd name="adj" fmla="val 3435"/>
            </a:avLst>
          </a:prstGeom>
          <a:solidFill>
            <a:srgbClr val="E1E1EA"/>
          </a:solidFill>
          <a:ln w="7620">
            <a:solidFill>
              <a:srgbClr val="C7C7D0"/>
            </a:solidFill>
            <a:prstDash val="solid"/>
          </a:ln>
        </p:spPr>
      </p:sp>
      <p:sp>
        <p:nvSpPr>
          <p:cNvPr id="8" name="Text 6"/>
          <p:cNvSpPr/>
          <p:nvPr/>
        </p:nvSpPr>
        <p:spPr>
          <a:xfrm>
            <a:off x="5443180" y="3394948"/>
            <a:ext cx="2793683" cy="349091"/>
          </a:xfrm>
          <a:prstGeom prst="rect">
            <a:avLst/>
          </a:prstGeom>
          <a:noFill/>
          <a:ln/>
        </p:spPr>
        <p:txBody>
          <a:bodyPr wrap="none" lIns="0" tIns="0" rIns="0" bIns="0" rtlCol="0" anchor="t"/>
          <a:lstStyle/>
          <a:p>
            <a:pPr indent="0" marL="0">
              <a:lnSpc>
                <a:spcPts val="2700"/>
              </a:lnSpc>
              <a:buNone/>
            </a:pPr>
            <a:r>
              <a:rPr lang="en-US" sz="2150" dirty="0">
                <a:solidFill>
                  <a:srgbClr val="3C3939"/>
                </a:solidFill>
                <a:latin typeface="Raleway" pitchFamily="34" charset="0"/>
                <a:ea typeface="Raleway" pitchFamily="34" charset="-122"/>
                <a:cs typeface="Raleway" pitchFamily="34" charset="-120"/>
              </a:rPr>
              <a:t>question</a:t>
            </a:r>
            <a:endParaRPr lang="en-US" sz="2150" dirty="0"/>
          </a:p>
        </p:txBody>
      </p:sp>
      <p:sp>
        <p:nvSpPr>
          <p:cNvPr id="9" name="Text 7"/>
          <p:cNvSpPr/>
          <p:nvPr/>
        </p:nvSpPr>
        <p:spPr>
          <a:xfrm>
            <a:off x="5443180" y="3878104"/>
            <a:ext cx="3744158" cy="1430179"/>
          </a:xfrm>
          <a:prstGeom prst="rect">
            <a:avLst/>
          </a:prstGeom>
          <a:noFill/>
          <a:ln/>
        </p:spPr>
        <p:txBody>
          <a:bodyPr wrap="square" lIns="0" tIns="0" rIns="0" bIns="0" rtlCol="0" anchor="t"/>
          <a:lstStyle/>
          <a:p>
            <a:pPr indent="0" marL="0">
              <a:lnSpc>
                <a:spcPts val="2800"/>
              </a:lnSpc>
              <a:buNone/>
            </a:pPr>
            <a:r>
              <a:rPr lang="en-US" sz="1750" dirty="0">
                <a:solidFill>
                  <a:srgbClr val="3C3939"/>
                </a:solidFill>
                <a:latin typeface="Roboto" pitchFamily="34" charset="0"/>
                <a:ea typeface="Roboto" pitchFamily="34" charset="-122"/>
                <a:cs typeface="Roboto" pitchFamily="34" charset="-120"/>
              </a:rPr>
              <a:t>The query posed by researchers, representing the information need that the question answering system aims to address.</a:t>
            </a:r>
            <a:endParaRPr lang="en-US" sz="1750" dirty="0"/>
          </a:p>
        </p:txBody>
      </p:sp>
      <p:sp>
        <p:nvSpPr>
          <p:cNvPr id="10" name="Shape 8"/>
          <p:cNvSpPr/>
          <p:nvPr/>
        </p:nvSpPr>
        <p:spPr>
          <a:xfrm>
            <a:off x="9641919" y="3163848"/>
            <a:ext cx="4206359" cy="2733080"/>
          </a:xfrm>
          <a:prstGeom prst="roundRect">
            <a:avLst>
              <a:gd name="adj" fmla="val 3435"/>
            </a:avLst>
          </a:prstGeom>
          <a:solidFill>
            <a:srgbClr val="E1E1EA"/>
          </a:solidFill>
          <a:ln w="7620">
            <a:solidFill>
              <a:srgbClr val="C7C7D0"/>
            </a:solidFill>
            <a:prstDash val="solid"/>
          </a:ln>
        </p:spPr>
      </p:sp>
      <p:sp>
        <p:nvSpPr>
          <p:cNvPr id="11" name="Text 9"/>
          <p:cNvSpPr/>
          <p:nvPr/>
        </p:nvSpPr>
        <p:spPr>
          <a:xfrm>
            <a:off x="9873020" y="3394948"/>
            <a:ext cx="2793683" cy="349091"/>
          </a:xfrm>
          <a:prstGeom prst="rect">
            <a:avLst/>
          </a:prstGeom>
          <a:noFill/>
          <a:ln/>
        </p:spPr>
        <p:txBody>
          <a:bodyPr wrap="none" lIns="0" tIns="0" rIns="0" bIns="0" rtlCol="0" anchor="t"/>
          <a:lstStyle/>
          <a:p>
            <a:pPr indent="0" marL="0">
              <a:lnSpc>
                <a:spcPts val="2700"/>
              </a:lnSpc>
              <a:buNone/>
            </a:pPr>
            <a:r>
              <a:rPr lang="en-US" sz="2150" dirty="0">
                <a:solidFill>
                  <a:srgbClr val="3C3939"/>
                </a:solidFill>
                <a:latin typeface="Raleway" pitchFamily="34" charset="0"/>
                <a:ea typeface="Raleway" pitchFamily="34" charset="-122"/>
                <a:cs typeface="Raleway" pitchFamily="34" charset="-120"/>
              </a:rPr>
              <a:t>context</a:t>
            </a:r>
            <a:endParaRPr lang="en-US" sz="2150" dirty="0"/>
          </a:p>
        </p:txBody>
      </p:sp>
      <p:sp>
        <p:nvSpPr>
          <p:cNvPr id="12" name="Text 10"/>
          <p:cNvSpPr/>
          <p:nvPr/>
        </p:nvSpPr>
        <p:spPr>
          <a:xfrm>
            <a:off x="9873020" y="3878104"/>
            <a:ext cx="3744158" cy="1787723"/>
          </a:xfrm>
          <a:prstGeom prst="rect">
            <a:avLst/>
          </a:prstGeom>
          <a:noFill/>
          <a:ln/>
        </p:spPr>
        <p:txBody>
          <a:bodyPr wrap="square" lIns="0" tIns="0" rIns="0" bIns="0" rtlCol="0" anchor="t"/>
          <a:lstStyle/>
          <a:p>
            <a:pPr indent="0" marL="0">
              <a:lnSpc>
                <a:spcPts val="2800"/>
              </a:lnSpc>
              <a:buNone/>
            </a:pPr>
            <a:r>
              <a:rPr lang="en-US" sz="1750" dirty="0">
                <a:solidFill>
                  <a:srgbClr val="3C3939"/>
                </a:solidFill>
                <a:latin typeface="Roboto" pitchFamily="34" charset="0"/>
                <a:ea typeface="Roboto" pitchFamily="34" charset="-122"/>
                <a:cs typeface="Roboto" pitchFamily="34" charset="-120"/>
              </a:rPr>
              <a:t>Relevant literature providing background information and context for the question, often including scientific articles, research papers, or other relevant sources.</a:t>
            </a:r>
            <a:endParaRPr lang="en-US" sz="1750" dirty="0"/>
          </a:p>
        </p:txBody>
      </p:sp>
      <p:sp>
        <p:nvSpPr>
          <p:cNvPr id="13" name="Shape 11"/>
          <p:cNvSpPr/>
          <p:nvPr/>
        </p:nvSpPr>
        <p:spPr>
          <a:xfrm>
            <a:off x="782241" y="6120408"/>
            <a:ext cx="13065919" cy="1302901"/>
          </a:xfrm>
          <a:prstGeom prst="roundRect">
            <a:avLst>
              <a:gd name="adj" fmla="val 7205"/>
            </a:avLst>
          </a:prstGeom>
          <a:solidFill>
            <a:srgbClr val="E1E1EA"/>
          </a:solidFill>
          <a:ln w="7620">
            <a:solidFill>
              <a:srgbClr val="C7C7D0"/>
            </a:solidFill>
            <a:prstDash val="solid"/>
          </a:ln>
        </p:spPr>
      </p:sp>
      <p:sp>
        <p:nvSpPr>
          <p:cNvPr id="14" name="Text 12"/>
          <p:cNvSpPr/>
          <p:nvPr/>
        </p:nvSpPr>
        <p:spPr>
          <a:xfrm>
            <a:off x="1013341" y="6351508"/>
            <a:ext cx="2793683" cy="349091"/>
          </a:xfrm>
          <a:prstGeom prst="rect">
            <a:avLst/>
          </a:prstGeom>
          <a:noFill/>
          <a:ln/>
        </p:spPr>
        <p:txBody>
          <a:bodyPr wrap="none" lIns="0" tIns="0" rIns="0" bIns="0" rtlCol="0" anchor="t"/>
          <a:lstStyle/>
          <a:p>
            <a:pPr indent="0" marL="0">
              <a:lnSpc>
                <a:spcPts val="2700"/>
              </a:lnSpc>
              <a:buNone/>
            </a:pPr>
            <a:r>
              <a:rPr lang="en-US" sz="2150" dirty="0">
                <a:solidFill>
                  <a:srgbClr val="3C3939"/>
                </a:solidFill>
                <a:latin typeface="Raleway" pitchFamily="34" charset="0"/>
                <a:ea typeface="Raleway" pitchFamily="34" charset="-122"/>
                <a:cs typeface="Raleway" pitchFamily="34" charset="-120"/>
              </a:rPr>
              <a:t>answers</a:t>
            </a:r>
            <a:endParaRPr lang="en-US" sz="2150" dirty="0"/>
          </a:p>
        </p:txBody>
      </p:sp>
      <p:sp>
        <p:nvSpPr>
          <p:cNvPr id="15" name="Text 13"/>
          <p:cNvSpPr/>
          <p:nvPr/>
        </p:nvSpPr>
        <p:spPr>
          <a:xfrm>
            <a:off x="1013341" y="6834664"/>
            <a:ext cx="12603718" cy="357545"/>
          </a:xfrm>
          <a:prstGeom prst="rect">
            <a:avLst/>
          </a:prstGeom>
          <a:noFill/>
          <a:ln/>
        </p:spPr>
        <p:txBody>
          <a:bodyPr wrap="none" lIns="0" tIns="0" rIns="0" bIns="0" rtlCol="0" anchor="t"/>
          <a:lstStyle/>
          <a:p>
            <a:pPr indent="0" marL="0">
              <a:lnSpc>
                <a:spcPts val="2800"/>
              </a:lnSpc>
              <a:buNone/>
            </a:pPr>
            <a:r>
              <a:rPr lang="en-US" sz="1750" dirty="0">
                <a:solidFill>
                  <a:srgbClr val="3C3939"/>
                </a:solidFill>
                <a:latin typeface="Roboto" pitchFamily="34" charset="0"/>
                <a:ea typeface="Roboto" pitchFamily="34" charset="-122"/>
                <a:cs typeface="Roboto" pitchFamily="34" charset="-120"/>
              </a:rPr>
              <a:t>The correct answer to the question, including the text of the answer and its starting position within the context.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1284923"/>
            <a:ext cx="6172200"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Example Entry</a:t>
            </a:r>
            <a:endParaRPr lang="en-US" sz="4850" dirty="0"/>
          </a:p>
        </p:txBody>
      </p:sp>
      <p:sp>
        <p:nvSpPr>
          <p:cNvPr id="3" name="Text 1"/>
          <p:cNvSpPr/>
          <p:nvPr/>
        </p:nvSpPr>
        <p:spPr>
          <a:xfrm>
            <a:off x="864037" y="2426732"/>
            <a:ext cx="12902327"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following example entry illustrates the structure and content of a typical entry in the BioASQ-QA dataset. The question, context, answer, and answer start position are all clearly defined, providing a comprehensive representation of the information contained within each entry.</a:t>
            </a:r>
            <a:endParaRPr lang="en-US" sz="1900" dirty="0"/>
          </a:p>
        </p:txBody>
      </p:sp>
      <p:sp>
        <p:nvSpPr>
          <p:cNvPr id="4" name="Shape 2"/>
          <p:cNvSpPr/>
          <p:nvPr/>
        </p:nvSpPr>
        <p:spPr>
          <a:xfrm>
            <a:off x="864037" y="4167188"/>
            <a:ext cx="555427" cy="555427"/>
          </a:xfrm>
          <a:prstGeom prst="roundRect">
            <a:avLst>
              <a:gd name="adj" fmla="val 18669"/>
            </a:avLst>
          </a:prstGeom>
          <a:solidFill>
            <a:srgbClr val="E1E1EA"/>
          </a:solidFill>
          <a:ln w="15240">
            <a:solidFill>
              <a:srgbClr val="C7C7D0"/>
            </a:solidFill>
            <a:prstDash val="solid"/>
          </a:ln>
        </p:spPr>
      </p:sp>
      <p:sp>
        <p:nvSpPr>
          <p:cNvPr id="5" name="Text 3"/>
          <p:cNvSpPr/>
          <p:nvPr/>
        </p:nvSpPr>
        <p:spPr>
          <a:xfrm>
            <a:off x="1062395" y="4259699"/>
            <a:ext cx="158591"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1</a:t>
            </a:r>
            <a:endParaRPr lang="en-US" sz="2900" dirty="0"/>
          </a:p>
        </p:txBody>
      </p:sp>
      <p:sp>
        <p:nvSpPr>
          <p:cNvPr id="6" name="Text 4"/>
          <p:cNvSpPr/>
          <p:nvPr/>
        </p:nvSpPr>
        <p:spPr>
          <a:xfrm>
            <a:off x="1666280" y="4167188"/>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Question</a:t>
            </a:r>
            <a:endParaRPr lang="en-US" sz="2400" dirty="0"/>
          </a:p>
        </p:txBody>
      </p:sp>
      <p:sp>
        <p:nvSpPr>
          <p:cNvPr id="7" name="Text 5"/>
          <p:cNvSpPr/>
          <p:nvPr/>
        </p:nvSpPr>
        <p:spPr>
          <a:xfrm>
            <a:off x="1666280" y="4701064"/>
            <a:ext cx="5525572" cy="790099"/>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"Which drug is considered as the first-line treatment of fibromyalgia?"</a:t>
            </a:r>
            <a:endParaRPr lang="en-US" sz="1900" dirty="0"/>
          </a:p>
        </p:txBody>
      </p:sp>
      <p:sp>
        <p:nvSpPr>
          <p:cNvPr id="8" name="Shape 6"/>
          <p:cNvSpPr/>
          <p:nvPr/>
        </p:nvSpPr>
        <p:spPr>
          <a:xfrm>
            <a:off x="7438668" y="4167188"/>
            <a:ext cx="555427" cy="555427"/>
          </a:xfrm>
          <a:prstGeom prst="roundRect">
            <a:avLst>
              <a:gd name="adj" fmla="val 18669"/>
            </a:avLst>
          </a:prstGeom>
          <a:solidFill>
            <a:srgbClr val="E1E1EA"/>
          </a:solidFill>
          <a:ln w="15240">
            <a:solidFill>
              <a:srgbClr val="C7C7D0"/>
            </a:solidFill>
            <a:prstDash val="solid"/>
          </a:ln>
        </p:spPr>
      </p:sp>
      <p:sp>
        <p:nvSpPr>
          <p:cNvPr id="9" name="Text 7"/>
          <p:cNvSpPr/>
          <p:nvPr/>
        </p:nvSpPr>
        <p:spPr>
          <a:xfrm>
            <a:off x="7619881" y="4259699"/>
            <a:ext cx="193000"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2</a:t>
            </a:r>
            <a:endParaRPr lang="en-US" sz="2900" dirty="0"/>
          </a:p>
        </p:txBody>
      </p:sp>
      <p:sp>
        <p:nvSpPr>
          <p:cNvPr id="10" name="Text 8"/>
          <p:cNvSpPr/>
          <p:nvPr/>
        </p:nvSpPr>
        <p:spPr>
          <a:xfrm>
            <a:off x="8240911" y="4167188"/>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Context</a:t>
            </a:r>
            <a:endParaRPr lang="en-US" sz="2400" dirty="0"/>
          </a:p>
        </p:txBody>
      </p:sp>
      <p:sp>
        <p:nvSpPr>
          <p:cNvPr id="11" name="Text 9"/>
          <p:cNvSpPr/>
          <p:nvPr/>
        </p:nvSpPr>
        <p:spPr>
          <a:xfrm>
            <a:off x="8240911" y="4701064"/>
            <a:ext cx="5525572"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Detailed description of Pregabalin.</a:t>
            </a:r>
            <a:endParaRPr lang="en-US" sz="1900" dirty="0"/>
          </a:p>
        </p:txBody>
      </p:sp>
      <p:sp>
        <p:nvSpPr>
          <p:cNvPr id="12" name="Shape 10"/>
          <p:cNvSpPr/>
          <p:nvPr/>
        </p:nvSpPr>
        <p:spPr>
          <a:xfrm>
            <a:off x="864037" y="6015633"/>
            <a:ext cx="555427" cy="555427"/>
          </a:xfrm>
          <a:prstGeom prst="roundRect">
            <a:avLst>
              <a:gd name="adj" fmla="val 18669"/>
            </a:avLst>
          </a:prstGeom>
          <a:solidFill>
            <a:srgbClr val="E1E1EA"/>
          </a:solidFill>
          <a:ln w="15240">
            <a:solidFill>
              <a:srgbClr val="C7C7D0"/>
            </a:solidFill>
            <a:prstDash val="solid"/>
          </a:ln>
        </p:spPr>
      </p:sp>
      <p:sp>
        <p:nvSpPr>
          <p:cNvPr id="13" name="Text 11"/>
          <p:cNvSpPr/>
          <p:nvPr/>
        </p:nvSpPr>
        <p:spPr>
          <a:xfrm>
            <a:off x="1042868" y="6108144"/>
            <a:ext cx="197763"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3</a:t>
            </a:r>
            <a:endParaRPr lang="en-US" sz="2900" dirty="0"/>
          </a:p>
        </p:txBody>
      </p:sp>
      <p:sp>
        <p:nvSpPr>
          <p:cNvPr id="14" name="Text 12"/>
          <p:cNvSpPr/>
          <p:nvPr/>
        </p:nvSpPr>
        <p:spPr>
          <a:xfrm>
            <a:off x="1666280" y="6015633"/>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Answer</a:t>
            </a:r>
            <a:endParaRPr lang="en-US" sz="2400" dirty="0"/>
          </a:p>
        </p:txBody>
      </p:sp>
      <p:sp>
        <p:nvSpPr>
          <p:cNvPr id="15" name="Text 13"/>
          <p:cNvSpPr/>
          <p:nvPr/>
        </p:nvSpPr>
        <p:spPr>
          <a:xfrm>
            <a:off x="1666280" y="6549509"/>
            <a:ext cx="5525572"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Text: "Pregabalin"</a:t>
            </a:r>
            <a:endParaRPr lang="en-US" sz="1900" dirty="0"/>
          </a:p>
        </p:txBody>
      </p:sp>
      <p:sp>
        <p:nvSpPr>
          <p:cNvPr id="16" name="Shape 14"/>
          <p:cNvSpPr/>
          <p:nvPr/>
        </p:nvSpPr>
        <p:spPr>
          <a:xfrm>
            <a:off x="7438668" y="6015633"/>
            <a:ext cx="555427" cy="555427"/>
          </a:xfrm>
          <a:prstGeom prst="roundRect">
            <a:avLst>
              <a:gd name="adj" fmla="val 18669"/>
            </a:avLst>
          </a:prstGeom>
          <a:solidFill>
            <a:srgbClr val="E1E1EA"/>
          </a:solidFill>
          <a:ln w="15240">
            <a:solidFill>
              <a:srgbClr val="C7C7D0"/>
            </a:solidFill>
            <a:prstDash val="solid"/>
          </a:ln>
        </p:spPr>
      </p:sp>
      <p:sp>
        <p:nvSpPr>
          <p:cNvPr id="17" name="Text 15"/>
          <p:cNvSpPr/>
          <p:nvPr/>
        </p:nvSpPr>
        <p:spPr>
          <a:xfrm>
            <a:off x="7615238" y="6108144"/>
            <a:ext cx="202287" cy="370284"/>
          </a:xfrm>
          <a:prstGeom prst="rect">
            <a:avLst/>
          </a:prstGeom>
          <a:noFill/>
          <a:ln/>
        </p:spPr>
        <p:txBody>
          <a:bodyPr wrap="none" lIns="0" tIns="0" rIns="0" bIns="0" rtlCol="0" anchor="t"/>
          <a:lstStyle/>
          <a:p>
            <a:pPr algn="ctr" indent="0" marL="0">
              <a:lnSpc>
                <a:spcPts val="2900"/>
              </a:lnSpc>
              <a:buNone/>
            </a:pPr>
            <a:r>
              <a:rPr lang="en-US" sz="2900" dirty="0">
                <a:solidFill>
                  <a:srgbClr val="3C3939"/>
                </a:solidFill>
                <a:latin typeface="Raleway" pitchFamily="34" charset="0"/>
                <a:ea typeface="Raleway" pitchFamily="34" charset="-122"/>
                <a:cs typeface="Raleway" pitchFamily="34" charset="-120"/>
              </a:rPr>
              <a:t>4</a:t>
            </a:r>
            <a:endParaRPr lang="en-US" sz="2900" dirty="0"/>
          </a:p>
        </p:txBody>
      </p:sp>
      <p:sp>
        <p:nvSpPr>
          <p:cNvPr id="18" name="Text 16"/>
          <p:cNvSpPr/>
          <p:nvPr/>
        </p:nvSpPr>
        <p:spPr>
          <a:xfrm>
            <a:off x="8240911" y="6015633"/>
            <a:ext cx="3086100" cy="385763"/>
          </a:xfrm>
          <a:prstGeom prst="rect">
            <a:avLst/>
          </a:prstGeom>
          <a:noFill/>
          <a:ln/>
        </p:spPr>
        <p:txBody>
          <a:bodyPr wrap="non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Answer Start</a:t>
            </a:r>
            <a:endParaRPr lang="en-US" sz="2400" dirty="0"/>
          </a:p>
        </p:txBody>
      </p:sp>
      <p:sp>
        <p:nvSpPr>
          <p:cNvPr id="19" name="Text 17"/>
          <p:cNvSpPr/>
          <p:nvPr/>
        </p:nvSpPr>
        <p:spPr>
          <a:xfrm>
            <a:off x="8240911" y="6549509"/>
            <a:ext cx="5525572"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886</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64037" y="1539954"/>
            <a:ext cx="10349627"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Statistics of BioASQ Phase B Dataset</a:t>
            </a:r>
            <a:endParaRPr lang="en-US" sz="4850" dirty="0"/>
          </a:p>
        </p:txBody>
      </p:sp>
      <p:sp>
        <p:nvSpPr>
          <p:cNvPr id="3" name="Text 1"/>
          <p:cNvSpPr/>
          <p:nvPr/>
        </p:nvSpPr>
        <p:spPr>
          <a:xfrm>
            <a:off x="864037" y="2681764"/>
            <a:ext cx="12902327" cy="118514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The BioASQ-QA dataset has undergone significant expansion since its initial release. The following table provides a summary of the key statistics for the BioASQ 4b and 9b datasets, highlighting the growth and evolution of the resource over time.</a:t>
            </a:r>
            <a:endParaRPr lang="en-US" sz="1900" dirty="0"/>
          </a:p>
        </p:txBody>
      </p:sp>
      <p:sp>
        <p:nvSpPr>
          <p:cNvPr id="4" name="Shape 2"/>
          <p:cNvSpPr/>
          <p:nvPr/>
        </p:nvSpPr>
        <p:spPr>
          <a:xfrm>
            <a:off x="864037" y="4144566"/>
            <a:ext cx="12902327" cy="2545080"/>
          </a:xfrm>
          <a:prstGeom prst="roundRect">
            <a:avLst>
              <a:gd name="adj" fmla="val 4074"/>
            </a:avLst>
          </a:prstGeom>
          <a:noFill/>
          <a:ln w="15240">
            <a:solidFill>
              <a:srgbClr val="000000">
                <a:alpha val="8000"/>
              </a:srgbClr>
            </a:solidFill>
            <a:prstDash val="solid"/>
          </a:ln>
        </p:spPr>
      </p:sp>
      <p:sp>
        <p:nvSpPr>
          <p:cNvPr id="5" name="Shape 3"/>
          <p:cNvSpPr/>
          <p:nvPr/>
        </p:nvSpPr>
        <p:spPr>
          <a:xfrm>
            <a:off x="879277" y="4159806"/>
            <a:ext cx="12870537" cy="1101566"/>
          </a:xfrm>
          <a:prstGeom prst="rect">
            <a:avLst/>
          </a:prstGeom>
          <a:solidFill>
            <a:srgbClr val="FFFFFF">
              <a:alpha val="4000"/>
            </a:srgbClr>
          </a:solidFill>
          <a:ln/>
        </p:spPr>
      </p:sp>
      <p:sp>
        <p:nvSpPr>
          <p:cNvPr id="6" name="Text 4"/>
          <p:cNvSpPr/>
          <p:nvPr/>
        </p:nvSpPr>
        <p:spPr>
          <a:xfrm>
            <a:off x="1127522" y="4315539"/>
            <a:ext cx="379226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Version</a:t>
            </a:r>
            <a:endParaRPr lang="en-US" sz="1900" dirty="0"/>
          </a:p>
        </p:txBody>
      </p:sp>
      <p:sp>
        <p:nvSpPr>
          <p:cNvPr id="7" name="Text 5"/>
          <p:cNvSpPr/>
          <p:nvPr/>
        </p:nvSpPr>
        <p:spPr>
          <a:xfrm>
            <a:off x="5421035" y="4315539"/>
            <a:ext cx="378845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Train Samples</a:t>
            </a:r>
            <a:endParaRPr lang="en-US" sz="1900" dirty="0"/>
          </a:p>
        </p:txBody>
      </p:sp>
      <p:sp>
        <p:nvSpPr>
          <p:cNvPr id="8" name="Text 6"/>
          <p:cNvSpPr/>
          <p:nvPr/>
        </p:nvSpPr>
        <p:spPr>
          <a:xfrm>
            <a:off x="9710738" y="4315539"/>
            <a:ext cx="3792260" cy="790099"/>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Post-processed Question-Passage Pairs</a:t>
            </a:r>
            <a:endParaRPr lang="en-US" sz="1900" dirty="0"/>
          </a:p>
        </p:txBody>
      </p:sp>
      <p:sp>
        <p:nvSpPr>
          <p:cNvPr id="9" name="Shape 7"/>
          <p:cNvSpPr/>
          <p:nvPr/>
        </p:nvSpPr>
        <p:spPr>
          <a:xfrm>
            <a:off x="879277" y="5261372"/>
            <a:ext cx="12870537" cy="706517"/>
          </a:xfrm>
          <a:prstGeom prst="rect">
            <a:avLst/>
          </a:prstGeom>
          <a:solidFill>
            <a:srgbClr val="000000">
              <a:alpha val="4000"/>
            </a:srgbClr>
          </a:solidFill>
          <a:ln/>
        </p:spPr>
      </p:sp>
      <p:sp>
        <p:nvSpPr>
          <p:cNvPr id="10" name="Text 8"/>
          <p:cNvSpPr/>
          <p:nvPr/>
        </p:nvSpPr>
        <p:spPr>
          <a:xfrm>
            <a:off x="1127522" y="5417106"/>
            <a:ext cx="379226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4b</a:t>
            </a:r>
            <a:endParaRPr lang="en-US" sz="1900" dirty="0"/>
          </a:p>
        </p:txBody>
      </p:sp>
      <p:sp>
        <p:nvSpPr>
          <p:cNvPr id="11" name="Text 9"/>
          <p:cNvSpPr/>
          <p:nvPr/>
        </p:nvSpPr>
        <p:spPr>
          <a:xfrm>
            <a:off x="5421035" y="5417106"/>
            <a:ext cx="378845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327</a:t>
            </a:r>
            <a:endParaRPr lang="en-US" sz="1900" dirty="0"/>
          </a:p>
        </p:txBody>
      </p:sp>
      <p:sp>
        <p:nvSpPr>
          <p:cNvPr id="12" name="Text 10"/>
          <p:cNvSpPr/>
          <p:nvPr/>
        </p:nvSpPr>
        <p:spPr>
          <a:xfrm>
            <a:off x="9710738" y="5417106"/>
            <a:ext cx="379226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3266</a:t>
            </a:r>
            <a:endParaRPr lang="en-US" sz="1900" dirty="0"/>
          </a:p>
        </p:txBody>
      </p:sp>
      <p:sp>
        <p:nvSpPr>
          <p:cNvPr id="13" name="Shape 11"/>
          <p:cNvSpPr/>
          <p:nvPr/>
        </p:nvSpPr>
        <p:spPr>
          <a:xfrm>
            <a:off x="879277" y="5967889"/>
            <a:ext cx="12870537" cy="706517"/>
          </a:xfrm>
          <a:prstGeom prst="rect">
            <a:avLst/>
          </a:prstGeom>
          <a:solidFill>
            <a:srgbClr val="FFFFFF">
              <a:alpha val="4000"/>
            </a:srgbClr>
          </a:solidFill>
          <a:ln/>
        </p:spPr>
      </p:sp>
      <p:sp>
        <p:nvSpPr>
          <p:cNvPr id="14" name="Text 12"/>
          <p:cNvSpPr/>
          <p:nvPr/>
        </p:nvSpPr>
        <p:spPr>
          <a:xfrm>
            <a:off x="1127522" y="6123623"/>
            <a:ext cx="379226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9b</a:t>
            </a:r>
            <a:endParaRPr lang="en-US" sz="1900" dirty="0"/>
          </a:p>
        </p:txBody>
      </p:sp>
      <p:sp>
        <p:nvSpPr>
          <p:cNvPr id="15" name="Text 13"/>
          <p:cNvSpPr/>
          <p:nvPr/>
        </p:nvSpPr>
        <p:spPr>
          <a:xfrm>
            <a:off x="5421035" y="6123623"/>
            <a:ext cx="378845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1092</a:t>
            </a:r>
            <a:endParaRPr lang="en-US" sz="1900" dirty="0"/>
          </a:p>
        </p:txBody>
      </p:sp>
      <p:sp>
        <p:nvSpPr>
          <p:cNvPr id="16" name="Text 14"/>
          <p:cNvSpPr/>
          <p:nvPr/>
        </p:nvSpPr>
        <p:spPr>
          <a:xfrm>
            <a:off x="9710738" y="6123623"/>
            <a:ext cx="379226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5447</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2024-09-24T18:33:57Z</dcterms:created>
  <dcterms:modified xsi:type="dcterms:W3CDTF">2024-09-24T18:33:57Z</dcterms:modified>
</cp:coreProperties>
</file>