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aleway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  <p:embeddedFont>
      <p:font typeface="Roboto"/>
      <p:regular r:id="rId25"/>
    </p:embeddedFont>
    <p:embeddedFont>
      <p:font typeface="Roboto"/>
      <p:regular r:id="rId26"/>
    </p:embeddedFont>
    <p:embeddedFont>
      <p:font typeface="Roboto"/>
      <p:regular r:id="rId27"/>
    </p:embeddedFont>
    <p:embeddedFont>
      <p:font typeface="Roboto"/>
      <p:regular r:id="rId28"/>
    </p:embeddedFont>
    <p:embeddedFont>
      <p:font typeface="Roboto"/>
      <p:regular r:id="rId29"/>
    </p:embeddedFont>
    <p:embeddedFont>
      <p:font typeface="Roboto"/>
      <p:regular r:id="rId30"/>
    </p:embeddedFont>
    <p:embeddedFont>
      <p:font typeface="Roboto"/>
      <p:regular r:id="rId31"/>
    </p:embeddedFont>
    <p:embeddedFont>
      <p:font typeface="Roboto"/>
      <p:regular r:id="rId32"/>
    </p:embeddedFont>
    <p:embeddedFont>
      <p:font typeface="Roboto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Relationship Id="rId24" Type="http://schemas.openxmlformats.org/officeDocument/2006/relationships/font" Target="fonts/font9.fntdata"/><Relationship Id="rId25" Type="http://schemas.openxmlformats.org/officeDocument/2006/relationships/font" Target="fonts/font10.fntdata"/><Relationship Id="rId26" Type="http://schemas.openxmlformats.org/officeDocument/2006/relationships/font" Target="fonts/font11.fntdata"/><Relationship Id="rId27" Type="http://schemas.openxmlformats.org/officeDocument/2006/relationships/font" Target="fonts/font12.fntdata"/><Relationship Id="rId28" Type="http://schemas.openxmlformats.org/officeDocument/2006/relationships/font" Target="fonts/font13.fntdata"/><Relationship Id="rId29" Type="http://schemas.openxmlformats.org/officeDocument/2006/relationships/font" Target="fonts/font14.fntdata"/><Relationship Id="rId30" Type="http://schemas.openxmlformats.org/officeDocument/2006/relationships/font" Target="fonts/font15.fntdata"/><Relationship Id="rId31" Type="http://schemas.openxmlformats.org/officeDocument/2006/relationships/font" Target="fonts/font16.fntdata"/><Relationship Id="rId32" Type="http://schemas.openxmlformats.org/officeDocument/2006/relationships/font" Target="fonts/font17.fntdata"/><Relationship Id="rId3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40098"/>
            <a:ext cx="129023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of Transformer Models for Extractive Question-Answering</a:t>
            </a:r>
            <a:endParaRPr lang="en-US" sz="6700" dirty="0"/>
          </a:p>
        </p:txBody>
      </p:sp>
      <p:sp>
        <p:nvSpPr>
          <p:cNvPr id="3" name="Text 1"/>
          <p:cNvSpPr/>
          <p:nvPr/>
        </p:nvSpPr>
        <p:spPr>
          <a:xfrm>
            <a:off x="864037" y="5304353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the performance of six transformer models in extractive Question-Answering tasks. We will delve into the architecture of these models, their key components, and their performance on a biomedical dataset. The goal is to identify the best model for biomedical language understanding and discuss potential improvements.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4308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62395" y="4255056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4696420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evaluate the performance of six transformer models in extractive Question-Answering tasks.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19881" y="4255056"/>
            <a:ext cx="19300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8240911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Significance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8240911" y="4696420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the best model for biomedical language understanding.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82083"/>
            <a:ext cx="922436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Overview of Transformer Models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7070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Architecture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0328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Based on the transformer encoder using self-attention and feed-forward networks.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77070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Components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8018859" y="4403288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Embedding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018859" y="4884658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Positional Encoding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018859" y="5366028"/>
            <a:ext cx="575512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Self-Attention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5572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Models Evaluated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321004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26093" y="258306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BERT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26093" y="3116937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General-purpose NLP model.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38668" y="2321004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700724" y="258306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BioBERT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700724" y="3116937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Specialized for biomedical text.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64037" y="4020860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126093" y="428291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ClinicalBERT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126093" y="4816793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Trained on clinical literature.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38668" y="4020860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700724" y="4282916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Bio+ClinicalBERT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700724" y="4816793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strengths of BioBERT and ClinicalBERT.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4037" y="5720715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126093" y="59827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PubMedBERT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1126093" y="6516648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Focused on PubMed literature.</a:t>
            </a:r>
            <a:endParaRPr lang="en-US" sz="1900" dirty="0"/>
          </a:p>
        </p:txBody>
      </p:sp>
      <p:sp>
        <p:nvSpPr>
          <p:cNvPr id="18" name="Shape 16"/>
          <p:cNvSpPr/>
          <p:nvPr/>
        </p:nvSpPr>
        <p:spPr>
          <a:xfrm>
            <a:off x="7438668" y="5720715"/>
            <a:ext cx="6327815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700724" y="598277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BioLinkBERT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7700724" y="6516648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for biomedical knowledge graphs.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55846"/>
            <a:ext cx="730484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Comparison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197656"/>
            <a:ext cx="12902327" cy="4976098"/>
          </a:xfrm>
          <a:prstGeom prst="roundRect">
            <a:avLst>
              <a:gd name="adj" fmla="val 2084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212896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331" y="236862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4348043" y="236862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Epoch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565946" y="236862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Score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0783848" y="236862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79277" y="2919413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126331" y="307514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BERT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4348043" y="307514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946" y="307514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84.10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0783848" y="307514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81.80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879277" y="362592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126331" y="378166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BioBERT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4348043" y="378166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565946" y="3781663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85.90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10783848" y="3781663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83.79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879277" y="433244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126331" y="4488180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ClinicalBERT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4348043" y="4488180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7565946" y="4488180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84.38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0783848" y="4488180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81.65</a:t>
            </a:r>
            <a:endParaRPr lang="en-US" sz="1900" dirty="0"/>
          </a:p>
        </p:txBody>
      </p:sp>
      <p:sp>
        <p:nvSpPr>
          <p:cNvPr id="24" name="Shape 22"/>
          <p:cNvSpPr/>
          <p:nvPr/>
        </p:nvSpPr>
        <p:spPr>
          <a:xfrm>
            <a:off x="879277" y="503896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126331" y="5194697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Bio+ClinicalBERT</a:t>
            </a:r>
            <a:endParaRPr lang="en-US" sz="1900" dirty="0"/>
          </a:p>
        </p:txBody>
      </p:sp>
      <p:sp>
        <p:nvSpPr>
          <p:cNvPr id="26" name="Text 24"/>
          <p:cNvSpPr/>
          <p:nvPr/>
        </p:nvSpPr>
        <p:spPr>
          <a:xfrm>
            <a:off x="4348043" y="5194697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7565946" y="5194697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86.24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10783848" y="5194697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84.09</a:t>
            </a:r>
            <a:endParaRPr lang="en-US" sz="1900" dirty="0"/>
          </a:p>
        </p:txBody>
      </p:sp>
      <p:sp>
        <p:nvSpPr>
          <p:cNvPr id="29" name="Shape 27"/>
          <p:cNvSpPr/>
          <p:nvPr/>
        </p:nvSpPr>
        <p:spPr>
          <a:xfrm>
            <a:off x="879277" y="5745480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1126331" y="5901214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PubMedBERT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4348043" y="5901214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1900" dirty="0"/>
          </a:p>
        </p:txBody>
      </p:sp>
      <p:sp>
        <p:nvSpPr>
          <p:cNvPr id="32" name="Text 30"/>
          <p:cNvSpPr/>
          <p:nvPr/>
        </p:nvSpPr>
        <p:spPr>
          <a:xfrm>
            <a:off x="7565946" y="5901214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78.64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10783848" y="5901214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76.14</a:t>
            </a:r>
            <a:endParaRPr lang="en-US" sz="1900" dirty="0"/>
          </a:p>
        </p:txBody>
      </p:sp>
      <p:sp>
        <p:nvSpPr>
          <p:cNvPr id="34" name="Shape 32"/>
          <p:cNvSpPr/>
          <p:nvPr/>
        </p:nvSpPr>
        <p:spPr>
          <a:xfrm>
            <a:off x="879277" y="6451997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1126331" y="6607731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BioLinkBERT</a:t>
            </a:r>
            <a:endParaRPr lang="en-US" sz="1900" dirty="0"/>
          </a:p>
        </p:txBody>
      </p:sp>
      <p:sp>
        <p:nvSpPr>
          <p:cNvPr id="36" name="Text 34"/>
          <p:cNvSpPr/>
          <p:nvPr/>
        </p:nvSpPr>
        <p:spPr>
          <a:xfrm>
            <a:off x="4348043" y="6607731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</a:t>
            </a:r>
            <a:endParaRPr lang="en-US" sz="1900" dirty="0"/>
          </a:p>
        </p:txBody>
      </p:sp>
      <p:sp>
        <p:nvSpPr>
          <p:cNvPr id="37" name="Text 35"/>
          <p:cNvSpPr/>
          <p:nvPr/>
        </p:nvSpPr>
        <p:spPr>
          <a:xfrm>
            <a:off x="7565946" y="6607731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78.53</a:t>
            </a:r>
            <a:endParaRPr lang="en-US" sz="1900" dirty="0"/>
          </a:p>
        </p:txBody>
      </p:sp>
      <p:sp>
        <p:nvSpPr>
          <p:cNvPr id="38" name="Text 36"/>
          <p:cNvSpPr/>
          <p:nvPr/>
        </p:nvSpPr>
        <p:spPr>
          <a:xfrm>
            <a:off x="10783848" y="6607731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76.91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1384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Model Analysis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6333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62395" y="3725823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363331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Model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4167188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Bio+ClinicalBERT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36333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8298" y="3725823"/>
            <a:ext cx="19300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363331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F1 Score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4167188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86.24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36333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8964" y="3725823"/>
            <a:ext cx="19776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363331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Exact Match (EM)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4167188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84.09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4037" y="508670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0606" y="5179219"/>
            <a:ext cx="2022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1666280" y="508670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Reasons for Success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666280" y="5620583"/>
            <a:ext cx="121000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integration of biomedical and clinical data.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8063"/>
            <a:ext cx="685990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Improvement Strategies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Fine-Tuning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6192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large, domain-specific datasets for better performance.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86689"/>
            <a:ext cx="3140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Ensemble Techniques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6192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 predictions from multiple models to improve accuracy.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43081"/>
            <a:ext cx="672524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Implications of Findings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62395" y="4255056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Research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4696420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the right model can enhance QA tasks in biomedical research.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19881" y="4255056"/>
            <a:ext cx="193000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8240911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Work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8240911" y="4696420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model adaptations for specialized tasks.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4308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62395" y="4255056"/>
            <a:ext cx="15859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4696420"/>
            <a:ext cx="121000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Bio+ClinicalBERT is the top performer among evaluated models. Emphasizes the importance of domain-specific training in NLP.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2024-09-24T18:34:45Z</dcterms:created>
  <dcterms:modified xsi:type="dcterms:W3CDTF">2024-09-24T18:34:45Z</dcterms:modified>
</cp:coreProperties>
</file>