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Raleway"/>
      <p:regular r:id="rId17"/>
    </p:embeddedFont>
    <p:embeddedFont>
      <p:font typeface="Raleway"/>
      <p:regular r:id="rId18"/>
    </p:embeddedFont>
    <p:embeddedFont>
      <p:font typeface="Raleway"/>
      <p:regular r:id="rId19"/>
    </p:embeddedFont>
    <p:embeddedFont>
      <p:font typeface="Raleway"/>
      <p:regular r:id="rId20"/>
    </p:embeddedFont>
    <p:embeddedFont>
      <p:font typeface="Roboto"/>
      <p:regular r:id="rId21"/>
    </p:embeddedFont>
    <p:embeddedFont>
      <p:font typeface="Roboto"/>
      <p:regular r:id="rId22"/>
    </p:embeddedFont>
    <p:embeddedFont>
      <p:font typeface="Roboto"/>
      <p:regular r:id="rId23"/>
    </p:embeddedFont>
    <p:embeddedFont>
      <p:font typeface="Roboto"/>
      <p:regular r:id="rId24"/>
    </p:embeddedFont>
    <p:embeddedFont>
      <p:font typeface="Roboto"/>
      <p:regular r:id="rId25"/>
    </p:embeddedFont>
    <p:embeddedFont>
      <p:font typeface="Roboto"/>
      <p:regular r:id="rId26"/>
    </p:embeddedFont>
    <p:embeddedFont>
      <p:font typeface="Roboto"/>
      <p:regular r:id="rId27"/>
    </p:embeddedFont>
    <p:embeddedFont>
      <p:font typeface="Roboto"/>
      <p:regular r:id="rId28"/>
    </p:embeddedFont>
    <p:embeddedFont>
      <p:font typeface="Roboto"/>
      <p:regular r:id="rId29"/>
    </p:embeddedFont>
    <p:embeddedFont>
      <p:font typeface="Roboto"/>
      <p:regular r:id="rId30"/>
    </p:embeddedFont>
    <p:embeddedFont>
      <p:font typeface="Roboto"/>
      <p:regular r:id="rId31"/>
    </p:embeddedFont>
    <p:embeddedFont>
      <p:font typeface="Roboto"/>
      <p:regular r:id="rId32"/>
    </p:embeddedFont>
    <p:embeddedFont>
      <p:font typeface="Roboto"/>
      <p:regular r:id="rId33"/>
    </p:embeddedFont>
    <p:embeddedFont>
      <p:font typeface="Roboto"/>
      <p:regular r:id="rId3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 Id="rId25" Type="http://schemas.openxmlformats.org/officeDocument/2006/relationships/font" Target="fonts/font9.fntdata"/><Relationship Id="rId26" Type="http://schemas.openxmlformats.org/officeDocument/2006/relationships/font" Target="fonts/font10.fntdata"/><Relationship Id="rId27" Type="http://schemas.openxmlformats.org/officeDocument/2006/relationships/font" Target="fonts/font11.fntdata"/><Relationship Id="rId28" Type="http://schemas.openxmlformats.org/officeDocument/2006/relationships/font" Target="fonts/font12.fntdata"/><Relationship Id="rId29" Type="http://schemas.openxmlformats.org/officeDocument/2006/relationships/font" Target="fonts/font13.fntdata"/><Relationship Id="rId30" Type="http://schemas.openxmlformats.org/officeDocument/2006/relationships/font" Target="fonts/font14.fntdata"/><Relationship Id="rId31" Type="http://schemas.openxmlformats.org/officeDocument/2006/relationships/font" Target="fonts/font15.fntdata"/><Relationship Id="rId32" Type="http://schemas.openxmlformats.org/officeDocument/2006/relationships/font" Target="fonts/font16.fntdata"/><Relationship Id="rId33" Type="http://schemas.openxmlformats.org/officeDocument/2006/relationships/font" Target="fonts/font17.fntdata"/><Relationship Id="rId34" Type="http://schemas.openxmlformats.org/officeDocument/2006/relationships/font" Target="fonts/font1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slideLayout" Target="../slideLayouts/slideLayout8.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0.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4037" y="812721"/>
            <a:ext cx="12902327" cy="4258628"/>
          </a:xfrm>
          <a:prstGeom prst="rect">
            <a:avLst/>
          </a:prstGeom>
          <a:noFill/>
          <a:ln/>
        </p:spPr>
        <p:txBody>
          <a:bodyPr wrap="square" lIns="0" tIns="0" rIns="0" bIns="0" rtlCol="0" anchor="t"/>
          <a:lstStyle/>
          <a:p>
            <a:pPr indent="0" marL="0">
              <a:lnSpc>
                <a:spcPts val="8350"/>
              </a:lnSpc>
              <a:buNone/>
            </a:pPr>
            <a:r>
              <a:rPr lang="en-US" sz="6700" dirty="0">
                <a:solidFill>
                  <a:srgbClr val="1B1B27"/>
                </a:solidFill>
                <a:latin typeface="Raleway" pitchFamily="34" charset="0"/>
                <a:ea typeface="Raleway" pitchFamily="34" charset="-122"/>
                <a:cs typeface="Raleway" pitchFamily="34" charset="-120"/>
              </a:rPr>
              <a:t>Comparative Analysis of Pretrained Models for Biomedical Extractive Question Answering</a:t>
            </a:r>
            <a:endParaRPr lang="en-US" sz="6700" dirty="0"/>
          </a:p>
        </p:txBody>
      </p:sp>
      <p:sp>
        <p:nvSpPr>
          <p:cNvPr id="3" name="Text 1"/>
          <p:cNvSpPr/>
          <p:nvPr/>
        </p:nvSpPr>
        <p:spPr>
          <a:xfrm>
            <a:off x="864037" y="5441633"/>
            <a:ext cx="12902327" cy="1975247"/>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This presentation provides an in-depth analysis of various pretrained language models applied to biomedical extractive question answering. We explore the challenges of achieving high accuracy in this domain and examine how domain-specific models like BioBERT and Bio+ClinicalBERT contribute to improved performance. Our study aims to contribute to the advancement of biomedical question answering systems, paving the way for more effective medical information retrieval and decision-making.</a:t>
            </a: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64037" y="826532"/>
            <a:ext cx="7413546"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Conclusion &amp; Future Work</a:t>
            </a:r>
            <a:endParaRPr lang="en-US" sz="4850" dirty="0"/>
          </a:p>
        </p:txBody>
      </p:sp>
      <p:sp>
        <p:nvSpPr>
          <p:cNvPr id="3" name="Text 1"/>
          <p:cNvSpPr/>
          <p:nvPr/>
        </p:nvSpPr>
        <p:spPr>
          <a:xfrm>
            <a:off x="864037" y="1968341"/>
            <a:ext cx="12902327" cy="158019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Our analysis demonstrates the effectiveness of Bio+ClinicalBERT and BioBERT in tackling biomedical extractive QA tasks. These models, with their domain-specific training, exhibit promising performance, highlighting the potential of using pretrained models for medical information retrieval. However, continued research is essential to address the challenges of achieving optimal accuracy in this domain.</a:t>
            </a:r>
            <a:endParaRPr lang="en-US" sz="1900" dirty="0"/>
          </a:p>
        </p:txBody>
      </p:sp>
      <p:sp>
        <p:nvSpPr>
          <p:cNvPr id="4" name="Shape 2"/>
          <p:cNvSpPr/>
          <p:nvPr/>
        </p:nvSpPr>
        <p:spPr>
          <a:xfrm>
            <a:off x="864037" y="4103846"/>
            <a:ext cx="555427" cy="555427"/>
          </a:xfrm>
          <a:prstGeom prst="roundRect">
            <a:avLst>
              <a:gd name="adj" fmla="val 18669"/>
            </a:avLst>
          </a:prstGeom>
          <a:solidFill>
            <a:srgbClr val="E1E1EA"/>
          </a:solidFill>
          <a:ln w="15240">
            <a:solidFill>
              <a:srgbClr val="C7C7D0"/>
            </a:solidFill>
            <a:prstDash val="solid"/>
          </a:ln>
        </p:spPr>
      </p:sp>
      <p:sp>
        <p:nvSpPr>
          <p:cNvPr id="5" name="Text 3"/>
          <p:cNvSpPr/>
          <p:nvPr/>
        </p:nvSpPr>
        <p:spPr>
          <a:xfrm>
            <a:off x="1062395" y="4196358"/>
            <a:ext cx="158591"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1</a:t>
            </a:r>
            <a:endParaRPr lang="en-US" sz="2900" dirty="0"/>
          </a:p>
        </p:txBody>
      </p:sp>
      <p:sp>
        <p:nvSpPr>
          <p:cNvPr id="6" name="Text 4"/>
          <p:cNvSpPr/>
          <p:nvPr/>
        </p:nvSpPr>
        <p:spPr>
          <a:xfrm>
            <a:off x="1666280" y="4103846"/>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Conclusion</a:t>
            </a:r>
            <a:endParaRPr lang="en-US" sz="2400" dirty="0"/>
          </a:p>
        </p:txBody>
      </p:sp>
      <p:sp>
        <p:nvSpPr>
          <p:cNvPr id="7" name="Text 5"/>
          <p:cNvSpPr/>
          <p:nvPr/>
        </p:nvSpPr>
        <p:spPr>
          <a:xfrm>
            <a:off x="1666280" y="4637722"/>
            <a:ext cx="5525572" cy="2765346"/>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research findings demonstrate that Bio+ClinicalBERT and BioBERT effectively address biomedical extractive QA tasks. Their domain-specific training contributes to their strong performance, highlighting the importance of leveraging relevant domain knowledge in NLP applications.</a:t>
            </a:r>
            <a:endParaRPr lang="en-US" sz="1900" dirty="0"/>
          </a:p>
        </p:txBody>
      </p:sp>
      <p:sp>
        <p:nvSpPr>
          <p:cNvPr id="8" name="Shape 6"/>
          <p:cNvSpPr/>
          <p:nvPr/>
        </p:nvSpPr>
        <p:spPr>
          <a:xfrm>
            <a:off x="7438668" y="4103846"/>
            <a:ext cx="555427" cy="555427"/>
          </a:xfrm>
          <a:prstGeom prst="roundRect">
            <a:avLst>
              <a:gd name="adj" fmla="val 18669"/>
            </a:avLst>
          </a:prstGeom>
          <a:solidFill>
            <a:srgbClr val="E1E1EA"/>
          </a:solidFill>
          <a:ln w="15240">
            <a:solidFill>
              <a:srgbClr val="C7C7D0"/>
            </a:solidFill>
            <a:prstDash val="solid"/>
          </a:ln>
        </p:spPr>
      </p:sp>
      <p:sp>
        <p:nvSpPr>
          <p:cNvPr id="9" name="Text 7"/>
          <p:cNvSpPr/>
          <p:nvPr/>
        </p:nvSpPr>
        <p:spPr>
          <a:xfrm>
            <a:off x="7619881" y="4196358"/>
            <a:ext cx="193000"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2</a:t>
            </a:r>
            <a:endParaRPr lang="en-US" sz="2900" dirty="0"/>
          </a:p>
        </p:txBody>
      </p:sp>
      <p:sp>
        <p:nvSpPr>
          <p:cNvPr id="10" name="Text 8"/>
          <p:cNvSpPr/>
          <p:nvPr/>
        </p:nvSpPr>
        <p:spPr>
          <a:xfrm>
            <a:off x="8240911" y="4103846"/>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Future Work</a:t>
            </a:r>
            <a:endParaRPr lang="en-US" sz="2400" dirty="0"/>
          </a:p>
        </p:txBody>
      </p:sp>
      <p:sp>
        <p:nvSpPr>
          <p:cNvPr id="11" name="Text 9"/>
          <p:cNvSpPr/>
          <p:nvPr/>
        </p:nvSpPr>
        <p:spPr>
          <a:xfrm>
            <a:off x="8240911" y="4637722"/>
            <a:ext cx="5525572" cy="2765346"/>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Future research efforts can focus on exploring advanced techniques like transfer learning and ensemble learning to further enhance model performance. Addressing the challenges of dataset quality and the development of more robust training mechanisms are also critical areas for future research.</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14983" y="827365"/>
            <a:ext cx="5821799" cy="727710"/>
          </a:xfrm>
          <a:prstGeom prst="rect">
            <a:avLst/>
          </a:prstGeom>
          <a:noFill/>
          <a:ln/>
        </p:spPr>
        <p:txBody>
          <a:bodyPr wrap="none" lIns="0" tIns="0" rIns="0" bIns="0" rtlCol="0" anchor="t"/>
          <a:lstStyle/>
          <a:p>
            <a:pPr indent="0" marL="0">
              <a:lnSpc>
                <a:spcPts val="5700"/>
              </a:lnSpc>
              <a:buNone/>
            </a:pPr>
            <a:r>
              <a:rPr lang="en-US" sz="4550" dirty="0">
                <a:solidFill>
                  <a:srgbClr val="1B1B27"/>
                </a:solidFill>
                <a:latin typeface="Raleway" pitchFamily="34" charset="0"/>
                <a:ea typeface="Raleway" pitchFamily="34" charset="-122"/>
                <a:cs typeface="Raleway" pitchFamily="34" charset="-120"/>
              </a:rPr>
              <a:t>Introduction</a:t>
            </a:r>
            <a:endParaRPr lang="en-US" sz="4550" dirty="0"/>
          </a:p>
        </p:txBody>
      </p:sp>
      <p:sp>
        <p:nvSpPr>
          <p:cNvPr id="3" name="Text 1"/>
          <p:cNvSpPr/>
          <p:nvPr/>
        </p:nvSpPr>
        <p:spPr>
          <a:xfrm>
            <a:off x="814983" y="1904286"/>
            <a:ext cx="13000434" cy="1862733"/>
          </a:xfrm>
          <a:prstGeom prst="rect">
            <a:avLst/>
          </a:prstGeom>
          <a:noFill/>
          <a:ln/>
        </p:spPr>
        <p:txBody>
          <a:bodyPr wrap="square" lIns="0" tIns="0" rIns="0" bIns="0" rtlCol="0" anchor="t"/>
          <a:lstStyle/>
          <a:p>
            <a:pPr indent="0" marL="0">
              <a:lnSpc>
                <a:spcPts val="2900"/>
              </a:lnSpc>
              <a:buNone/>
            </a:pPr>
            <a:r>
              <a:rPr lang="en-US" sz="1800" dirty="0">
                <a:solidFill>
                  <a:srgbClr val="3C3939"/>
                </a:solidFill>
                <a:latin typeface="Roboto" pitchFamily="34" charset="0"/>
                <a:ea typeface="Roboto" pitchFamily="34" charset="-122"/>
                <a:cs typeface="Roboto" pitchFamily="34" charset="-120"/>
              </a:rPr>
              <a:t>Question-Answering (QA) systems in the biomedical domain play a crucial role in facilitating medical research, patient care, and disease understanding. Extractive QA, specifically, focuses on extracting answers from existing text, aiming to provide precise and relevant responses to user queries. However, the inherent complexity of biomedical texts, including technical jargon and nuanced language, often presents significant challenges for traditional QA models. This research explores how pretrained language models can be leveraged to improve accuracy in biomedical extractive QA tasks.</a:t>
            </a:r>
            <a:endParaRPr lang="en-US" sz="1800" dirty="0"/>
          </a:p>
        </p:txBody>
      </p:sp>
      <p:sp>
        <p:nvSpPr>
          <p:cNvPr id="4" name="Shape 2"/>
          <p:cNvSpPr/>
          <p:nvPr/>
        </p:nvSpPr>
        <p:spPr>
          <a:xfrm>
            <a:off x="814983" y="4290893"/>
            <a:ext cx="523875" cy="523875"/>
          </a:xfrm>
          <a:prstGeom prst="roundRect">
            <a:avLst>
              <a:gd name="adj" fmla="val 18670"/>
            </a:avLst>
          </a:prstGeom>
          <a:solidFill>
            <a:srgbClr val="E1E1EA"/>
          </a:solidFill>
          <a:ln w="7620">
            <a:solidFill>
              <a:srgbClr val="C7C7D0"/>
            </a:solidFill>
            <a:prstDash val="solid"/>
          </a:ln>
        </p:spPr>
      </p:sp>
      <p:sp>
        <p:nvSpPr>
          <p:cNvPr id="5" name="Text 3"/>
          <p:cNvSpPr/>
          <p:nvPr/>
        </p:nvSpPr>
        <p:spPr>
          <a:xfrm>
            <a:off x="1002149" y="4378166"/>
            <a:ext cx="149543" cy="349329"/>
          </a:xfrm>
          <a:prstGeom prst="rect">
            <a:avLst/>
          </a:prstGeom>
          <a:noFill/>
          <a:ln/>
        </p:spPr>
        <p:txBody>
          <a:bodyPr wrap="none" lIns="0" tIns="0" rIns="0" bIns="0" rtlCol="0" anchor="t"/>
          <a:lstStyle/>
          <a:p>
            <a:pPr algn="ctr" indent="0" marL="0">
              <a:lnSpc>
                <a:spcPts val="2750"/>
              </a:lnSpc>
              <a:buNone/>
            </a:pPr>
            <a:r>
              <a:rPr lang="en-US" sz="2750" dirty="0">
                <a:solidFill>
                  <a:srgbClr val="3C3939"/>
                </a:solidFill>
                <a:latin typeface="Raleway" pitchFamily="34" charset="0"/>
                <a:ea typeface="Raleway" pitchFamily="34" charset="-122"/>
                <a:cs typeface="Raleway" pitchFamily="34" charset="-120"/>
              </a:rPr>
              <a:t>1</a:t>
            </a:r>
            <a:endParaRPr lang="en-US" sz="2750" dirty="0"/>
          </a:p>
        </p:txBody>
      </p:sp>
      <p:sp>
        <p:nvSpPr>
          <p:cNvPr id="6" name="Text 4"/>
          <p:cNvSpPr/>
          <p:nvPr/>
        </p:nvSpPr>
        <p:spPr>
          <a:xfrm>
            <a:off x="1571625" y="4290893"/>
            <a:ext cx="2910840" cy="363855"/>
          </a:xfrm>
          <a:prstGeom prst="rect">
            <a:avLst/>
          </a:prstGeom>
          <a:noFill/>
          <a:ln/>
        </p:spPr>
        <p:txBody>
          <a:bodyPr wrap="none" lIns="0" tIns="0" rIns="0" bIns="0" rtlCol="0" anchor="t"/>
          <a:lstStyle/>
          <a:p>
            <a:pPr indent="0" marL="0">
              <a:lnSpc>
                <a:spcPts val="2850"/>
              </a:lnSpc>
              <a:buNone/>
            </a:pPr>
            <a:r>
              <a:rPr lang="en-US" sz="2250" dirty="0">
                <a:solidFill>
                  <a:srgbClr val="3C3939"/>
                </a:solidFill>
                <a:latin typeface="Raleway" pitchFamily="34" charset="0"/>
                <a:ea typeface="Raleway" pitchFamily="34" charset="-122"/>
                <a:cs typeface="Raleway" pitchFamily="34" charset="-120"/>
              </a:rPr>
              <a:t>Challenge</a:t>
            </a:r>
            <a:endParaRPr lang="en-US" sz="2250" dirty="0"/>
          </a:p>
        </p:txBody>
      </p:sp>
      <p:sp>
        <p:nvSpPr>
          <p:cNvPr id="7" name="Text 5"/>
          <p:cNvSpPr/>
          <p:nvPr/>
        </p:nvSpPr>
        <p:spPr>
          <a:xfrm>
            <a:off x="1571625" y="4794409"/>
            <a:ext cx="5627251" cy="1117640"/>
          </a:xfrm>
          <a:prstGeom prst="rect">
            <a:avLst/>
          </a:prstGeom>
          <a:noFill/>
          <a:ln/>
        </p:spPr>
        <p:txBody>
          <a:bodyPr wrap="square" lIns="0" tIns="0" rIns="0" bIns="0" rtlCol="0" anchor="t"/>
          <a:lstStyle/>
          <a:p>
            <a:pPr indent="0" marL="0">
              <a:lnSpc>
                <a:spcPts val="2900"/>
              </a:lnSpc>
              <a:buNone/>
            </a:pPr>
            <a:r>
              <a:rPr lang="en-US" sz="1800" dirty="0">
                <a:solidFill>
                  <a:srgbClr val="3C3939"/>
                </a:solidFill>
                <a:latin typeface="Roboto" pitchFamily="34" charset="0"/>
                <a:ea typeface="Roboto" pitchFamily="34" charset="-122"/>
                <a:cs typeface="Roboto" pitchFamily="34" charset="-120"/>
              </a:rPr>
              <a:t>Existing biomedical QA models often struggle to achieve satisfactory accuracy, particularly when dealing with complex medical questions.</a:t>
            </a:r>
            <a:endParaRPr lang="en-US" sz="1800" dirty="0"/>
          </a:p>
        </p:txBody>
      </p:sp>
      <p:sp>
        <p:nvSpPr>
          <p:cNvPr id="8" name="Shape 6"/>
          <p:cNvSpPr/>
          <p:nvPr/>
        </p:nvSpPr>
        <p:spPr>
          <a:xfrm>
            <a:off x="7431643" y="4290893"/>
            <a:ext cx="523875" cy="523875"/>
          </a:xfrm>
          <a:prstGeom prst="roundRect">
            <a:avLst>
              <a:gd name="adj" fmla="val 18670"/>
            </a:avLst>
          </a:prstGeom>
          <a:solidFill>
            <a:srgbClr val="E1E1EA"/>
          </a:solidFill>
          <a:ln w="7620">
            <a:solidFill>
              <a:srgbClr val="C7C7D0"/>
            </a:solidFill>
            <a:prstDash val="solid"/>
          </a:ln>
        </p:spPr>
      </p:sp>
      <p:sp>
        <p:nvSpPr>
          <p:cNvPr id="9" name="Text 7"/>
          <p:cNvSpPr/>
          <p:nvPr/>
        </p:nvSpPr>
        <p:spPr>
          <a:xfrm>
            <a:off x="7602498" y="4378166"/>
            <a:ext cx="182047" cy="349329"/>
          </a:xfrm>
          <a:prstGeom prst="rect">
            <a:avLst/>
          </a:prstGeom>
          <a:noFill/>
          <a:ln/>
        </p:spPr>
        <p:txBody>
          <a:bodyPr wrap="none" lIns="0" tIns="0" rIns="0" bIns="0" rtlCol="0" anchor="t"/>
          <a:lstStyle/>
          <a:p>
            <a:pPr algn="ctr" indent="0" marL="0">
              <a:lnSpc>
                <a:spcPts val="2750"/>
              </a:lnSpc>
              <a:buNone/>
            </a:pPr>
            <a:r>
              <a:rPr lang="en-US" sz="2750" dirty="0">
                <a:solidFill>
                  <a:srgbClr val="3C3939"/>
                </a:solidFill>
                <a:latin typeface="Raleway" pitchFamily="34" charset="0"/>
                <a:ea typeface="Raleway" pitchFamily="34" charset="-122"/>
                <a:cs typeface="Raleway" pitchFamily="34" charset="-120"/>
              </a:rPr>
              <a:t>2</a:t>
            </a:r>
            <a:endParaRPr lang="en-US" sz="2750" dirty="0"/>
          </a:p>
        </p:txBody>
      </p:sp>
      <p:sp>
        <p:nvSpPr>
          <p:cNvPr id="10" name="Text 8"/>
          <p:cNvSpPr/>
          <p:nvPr/>
        </p:nvSpPr>
        <p:spPr>
          <a:xfrm>
            <a:off x="8188285" y="4290893"/>
            <a:ext cx="2910840" cy="363855"/>
          </a:xfrm>
          <a:prstGeom prst="rect">
            <a:avLst/>
          </a:prstGeom>
          <a:noFill/>
          <a:ln/>
        </p:spPr>
        <p:txBody>
          <a:bodyPr wrap="none" lIns="0" tIns="0" rIns="0" bIns="0" rtlCol="0" anchor="t"/>
          <a:lstStyle/>
          <a:p>
            <a:pPr indent="0" marL="0">
              <a:lnSpc>
                <a:spcPts val="2850"/>
              </a:lnSpc>
              <a:buNone/>
            </a:pPr>
            <a:r>
              <a:rPr lang="en-US" sz="2250" dirty="0">
                <a:solidFill>
                  <a:srgbClr val="3C3939"/>
                </a:solidFill>
                <a:latin typeface="Raleway" pitchFamily="34" charset="0"/>
                <a:ea typeface="Raleway" pitchFamily="34" charset="-122"/>
                <a:cs typeface="Raleway" pitchFamily="34" charset="-120"/>
              </a:rPr>
              <a:t>Goal</a:t>
            </a:r>
            <a:endParaRPr lang="en-US" sz="2250" dirty="0"/>
          </a:p>
        </p:txBody>
      </p:sp>
      <p:sp>
        <p:nvSpPr>
          <p:cNvPr id="11" name="Text 9"/>
          <p:cNvSpPr/>
          <p:nvPr/>
        </p:nvSpPr>
        <p:spPr>
          <a:xfrm>
            <a:off x="8188285" y="4794409"/>
            <a:ext cx="5627251" cy="2607826"/>
          </a:xfrm>
          <a:prstGeom prst="rect">
            <a:avLst/>
          </a:prstGeom>
          <a:noFill/>
          <a:ln/>
        </p:spPr>
        <p:txBody>
          <a:bodyPr wrap="square" lIns="0" tIns="0" rIns="0" bIns="0" rtlCol="0" anchor="t"/>
          <a:lstStyle/>
          <a:p>
            <a:pPr indent="0" marL="0">
              <a:lnSpc>
                <a:spcPts val="2900"/>
              </a:lnSpc>
              <a:buNone/>
            </a:pPr>
            <a:r>
              <a:rPr lang="en-US" sz="1800" dirty="0">
                <a:solidFill>
                  <a:srgbClr val="3C3939"/>
                </a:solidFill>
                <a:latin typeface="Roboto" pitchFamily="34" charset="0"/>
                <a:ea typeface="Roboto" pitchFamily="34" charset="-122"/>
                <a:cs typeface="Roboto" pitchFamily="34" charset="-120"/>
              </a:rPr>
              <a:t>Our objective is to investigate how the use of pretrained language models can lead to enhanced accuracy in extractive QA tasks using the BioASQ dataset. We aim to compare the performance of various pre-trained models, including BioBERT, Bio+ClinicalBERT, and others, to identify the most effective model for this specific application.</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13554" y="639247"/>
            <a:ext cx="5811560" cy="726400"/>
          </a:xfrm>
          <a:prstGeom prst="rect">
            <a:avLst/>
          </a:prstGeom>
          <a:noFill/>
          <a:ln/>
        </p:spPr>
        <p:txBody>
          <a:bodyPr wrap="none" lIns="0" tIns="0" rIns="0" bIns="0" rtlCol="0" anchor="t"/>
          <a:lstStyle/>
          <a:p>
            <a:pPr indent="0" marL="0">
              <a:lnSpc>
                <a:spcPts val="5700"/>
              </a:lnSpc>
              <a:buNone/>
            </a:pPr>
            <a:r>
              <a:rPr lang="en-US" sz="4550" dirty="0">
                <a:solidFill>
                  <a:srgbClr val="1B1B27"/>
                </a:solidFill>
                <a:latin typeface="Raleway" pitchFamily="34" charset="0"/>
                <a:ea typeface="Raleway" pitchFamily="34" charset="-122"/>
                <a:cs typeface="Raleway" pitchFamily="34" charset="-120"/>
              </a:rPr>
              <a:t>Literature Review</a:t>
            </a:r>
            <a:endParaRPr lang="en-US" sz="4550" dirty="0"/>
          </a:p>
        </p:txBody>
      </p:sp>
      <p:sp>
        <p:nvSpPr>
          <p:cNvPr id="3" name="Text 1"/>
          <p:cNvSpPr/>
          <p:nvPr/>
        </p:nvSpPr>
        <p:spPr>
          <a:xfrm>
            <a:off x="813554" y="1830467"/>
            <a:ext cx="13003292" cy="1859161"/>
          </a:xfrm>
          <a:prstGeom prst="rect">
            <a:avLst/>
          </a:prstGeom>
          <a:noFill/>
          <a:ln/>
        </p:spPr>
        <p:txBody>
          <a:bodyPr wrap="square" lIns="0" tIns="0" rIns="0" bIns="0" rtlCol="0" anchor="t"/>
          <a:lstStyle/>
          <a:p>
            <a:pPr indent="0" marL="0">
              <a:lnSpc>
                <a:spcPts val="2900"/>
              </a:lnSpc>
              <a:buNone/>
            </a:pPr>
            <a:r>
              <a:rPr lang="en-US" sz="1800" dirty="0">
                <a:solidFill>
                  <a:srgbClr val="3C3939"/>
                </a:solidFill>
                <a:latin typeface="Roboto" pitchFamily="34" charset="0"/>
                <a:ea typeface="Roboto" pitchFamily="34" charset="-122"/>
                <a:cs typeface="Roboto" pitchFamily="34" charset="-120"/>
              </a:rPr>
              <a:t>The field of Natural Language Processing (NLP) has seen significant advancements in recent years, particularly in the development of specialized models for tasks like extractive QA. This progress has been driven by the emergence of powerful pretrained models, which have been pre-trained on vast amounts of text data, allowing them to learn general language understanding capabilities. In the context of biomedical QA, researchers have explored the use of domain-specific models like Bio+ClinicalBERT, which is trained on a massive dataset of biomedical literature.</a:t>
            </a:r>
            <a:endParaRPr lang="en-US" sz="1800" dirty="0"/>
          </a:p>
        </p:txBody>
      </p:sp>
      <p:sp>
        <p:nvSpPr>
          <p:cNvPr id="4" name="Text 2"/>
          <p:cNvSpPr/>
          <p:nvPr/>
        </p:nvSpPr>
        <p:spPr>
          <a:xfrm>
            <a:off x="813554" y="4183499"/>
            <a:ext cx="2905720" cy="363260"/>
          </a:xfrm>
          <a:prstGeom prst="rect">
            <a:avLst/>
          </a:prstGeom>
          <a:noFill/>
          <a:ln/>
        </p:spPr>
        <p:txBody>
          <a:bodyPr wrap="none" lIns="0" tIns="0" rIns="0" bIns="0" rtlCol="0" anchor="t"/>
          <a:lstStyle/>
          <a:p>
            <a:pPr indent="0" marL="0">
              <a:lnSpc>
                <a:spcPts val="2850"/>
              </a:lnSpc>
              <a:buNone/>
            </a:pPr>
            <a:r>
              <a:rPr lang="en-US" sz="2250" dirty="0">
                <a:solidFill>
                  <a:srgbClr val="1B1B27"/>
                </a:solidFill>
                <a:latin typeface="Raleway" pitchFamily="34" charset="0"/>
                <a:ea typeface="Raleway" pitchFamily="34" charset="-122"/>
                <a:cs typeface="Raleway" pitchFamily="34" charset="-120"/>
              </a:rPr>
              <a:t>Key Studies</a:t>
            </a:r>
            <a:endParaRPr lang="en-US" sz="2250" dirty="0"/>
          </a:p>
        </p:txBody>
      </p:sp>
      <p:sp>
        <p:nvSpPr>
          <p:cNvPr id="5" name="Text 3"/>
          <p:cNvSpPr/>
          <p:nvPr/>
        </p:nvSpPr>
        <p:spPr>
          <a:xfrm>
            <a:off x="813554" y="4779169"/>
            <a:ext cx="6218039" cy="2602825"/>
          </a:xfrm>
          <a:prstGeom prst="rect">
            <a:avLst/>
          </a:prstGeom>
          <a:noFill/>
          <a:ln/>
        </p:spPr>
        <p:txBody>
          <a:bodyPr wrap="square" lIns="0" tIns="0" rIns="0" bIns="0" rtlCol="0" anchor="t"/>
          <a:lstStyle/>
          <a:p>
            <a:pPr indent="0" marL="0">
              <a:lnSpc>
                <a:spcPts val="2900"/>
              </a:lnSpc>
              <a:buNone/>
            </a:pPr>
            <a:r>
              <a:rPr lang="en-US" sz="1800" dirty="0">
                <a:solidFill>
                  <a:srgbClr val="3C3939"/>
                </a:solidFill>
                <a:latin typeface="Roboto" pitchFamily="34" charset="0"/>
                <a:ea typeface="Roboto" pitchFamily="34" charset="-122"/>
                <a:cs typeface="Roboto" pitchFamily="34" charset="-120"/>
              </a:rPr>
              <a:t>Several research papers have explored the use of pretrained models for biomedical QA. These studies have investigated the effectiveness of Bio+ClinicalBERT, BioTag-QA, and other specialized models. Additionally, there has been research focused on incorporating external features like knowledge graphs and ontology information to enhance model performance.</a:t>
            </a:r>
            <a:endParaRPr lang="en-US" sz="1800" dirty="0"/>
          </a:p>
        </p:txBody>
      </p:sp>
      <p:sp>
        <p:nvSpPr>
          <p:cNvPr id="6" name="Text 4"/>
          <p:cNvSpPr/>
          <p:nvPr/>
        </p:nvSpPr>
        <p:spPr>
          <a:xfrm>
            <a:off x="7606427" y="4183499"/>
            <a:ext cx="2905720" cy="363260"/>
          </a:xfrm>
          <a:prstGeom prst="rect">
            <a:avLst/>
          </a:prstGeom>
          <a:noFill/>
          <a:ln/>
        </p:spPr>
        <p:txBody>
          <a:bodyPr wrap="none" lIns="0" tIns="0" rIns="0" bIns="0" rtlCol="0" anchor="t"/>
          <a:lstStyle/>
          <a:p>
            <a:pPr indent="0" marL="0">
              <a:lnSpc>
                <a:spcPts val="2850"/>
              </a:lnSpc>
              <a:buNone/>
            </a:pPr>
            <a:r>
              <a:rPr lang="en-US" sz="2250" dirty="0">
                <a:solidFill>
                  <a:srgbClr val="1B1B27"/>
                </a:solidFill>
                <a:latin typeface="Raleway" pitchFamily="34" charset="0"/>
                <a:ea typeface="Raleway" pitchFamily="34" charset="-122"/>
                <a:cs typeface="Raleway" pitchFamily="34" charset="-120"/>
              </a:rPr>
              <a:t>Research Gap</a:t>
            </a:r>
            <a:endParaRPr lang="en-US" sz="2250" dirty="0"/>
          </a:p>
        </p:txBody>
      </p:sp>
      <p:sp>
        <p:nvSpPr>
          <p:cNvPr id="7" name="Text 5"/>
          <p:cNvSpPr/>
          <p:nvPr/>
        </p:nvSpPr>
        <p:spPr>
          <a:xfrm>
            <a:off x="7606427" y="4779169"/>
            <a:ext cx="6218039" cy="2230993"/>
          </a:xfrm>
          <a:prstGeom prst="rect">
            <a:avLst/>
          </a:prstGeom>
          <a:noFill/>
          <a:ln/>
        </p:spPr>
        <p:txBody>
          <a:bodyPr wrap="square" lIns="0" tIns="0" rIns="0" bIns="0" rtlCol="0" anchor="t"/>
          <a:lstStyle/>
          <a:p>
            <a:pPr indent="0" marL="0">
              <a:lnSpc>
                <a:spcPts val="2900"/>
              </a:lnSpc>
              <a:buNone/>
            </a:pPr>
            <a:r>
              <a:rPr lang="en-US" sz="1800" dirty="0">
                <a:solidFill>
                  <a:srgbClr val="3C3939"/>
                </a:solidFill>
                <a:latin typeface="Roboto" pitchFamily="34" charset="0"/>
                <a:ea typeface="Roboto" pitchFamily="34" charset="-122"/>
                <a:cs typeface="Roboto" pitchFamily="34" charset="-120"/>
              </a:rPr>
              <a:t>While significant progress has been made, there remains a gap in the fine-tuning of these models for specific subfields within the biomedical domain. For instance, there is a need for specialized models that are specifically trained on datasets related to genetics, oncology, or other specific medical areas.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1539954"/>
            <a:ext cx="6172200"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Dataset Overview</a:t>
            </a:r>
            <a:endParaRPr lang="en-US" sz="4850" dirty="0"/>
          </a:p>
        </p:txBody>
      </p:sp>
      <p:sp>
        <p:nvSpPr>
          <p:cNvPr id="3" name="Text 1"/>
          <p:cNvSpPr/>
          <p:nvPr/>
        </p:nvSpPr>
        <p:spPr>
          <a:xfrm>
            <a:off x="864037" y="2681764"/>
            <a:ext cx="12902327" cy="158019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BioASQ 4b factoid dataset is a widely used benchmark for evaluating biomedical QA models. It comprises a collection of questions and corresponding answers, specifically focusing on factoid questions, which seek factual answers. To streamline our analysis, we converted the BioASQ 4b dataset into the SQuAD format, a popular format for QA datasets, which enables us to utilize existing tools and libraries for model training and evaluation.</a:t>
            </a:r>
            <a:endParaRPr lang="en-US" sz="1900" dirty="0"/>
          </a:p>
        </p:txBody>
      </p:sp>
      <p:sp>
        <p:nvSpPr>
          <p:cNvPr id="4" name="Shape 2"/>
          <p:cNvSpPr/>
          <p:nvPr/>
        </p:nvSpPr>
        <p:spPr>
          <a:xfrm>
            <a:off x="864037" y="4539615"/>
            <a:ext cx="12902327" cy="2150031"/>
          </a:xfrm>
          <a:prstGeom prst="roundRect">
            <a:avLst>
              <a:gd name="adj" fmla="val 4823"/>
            </a:avLst>
          </a:prstGeom>
          <a:noFill/>
          <a:ln w="15240">
            <a:solidFill>
              <a:srgbClr val="000000">
                <a:alpha val="8000"/>
              </a:srgbClr>
            </a:solidFill>
            <a:prstDash val="solid"/>
          </a:ln>
        </p:spPr>
      </p:sp>
      <p:sp>
        <p:nvSpPr>
          <p:cNvPr id="5" name="Shape 3"/>
          <p:cNvSpPr/>
          <p:nvPr/>
        </p:nvSpPr>
        <p:spPr>
          <a:xfrm>
            <a:off x="879277" y="4554855"/>
            <a:ext cx="12871847" cy="706517"/>
          </a:xfrm>
          <a:prstGeom prst="rect">
            <a:avLst/>
          </a:prstGeom>
          <a:solidFill>
            <a:srgbClr val="FFFFFF">
              <a:alpha val="4000"/>
            </a:srgbClr>
          </a:solidFill>
          <a:ln/>
        </p:spPr>
      </p:sp>
      <p:sp>
        <p:nvSpPr>
          <p:cNvPr id="6" name="Text 4"/>
          <p:cNvSpPr/>
          <p:nvPr/>
        </p:nvSpPr>
        <p:spPr>
          <a:xfrm>
            <a:off x="1126093" y="4710589"/>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Training Questions</a:t>
            </a:r>
            <a:endParaRPr lang="en-US" sz="1900" dirty="0"/>
          </a:p>
        </p:txBody>
      </p:sp>
      <p:sp>
        <p:nvSpPr>
          <p:cNvPr id="7" name="Text 5"/>
          <p:cNvSpPr/>
          <p:nvPr/>
        </p:nvSpPr>
        <p:spPr>
          <a:xfrm>
            <a:off x="7565827" y="4710589"/>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1046</a:t>
            </a:r>
            <a:endParaRPr lang="en-US" sz="1900" dirty="0"/>
          </a:p>
        </p:txBody>
      </p:sp>
      <p:sp>
        <p:nvSpPr>
          <p:cNvPr id="8" name="Shape 6"/>
          <p:cNvSpPr/>
          <p:nvPr/>
        </p:nvSpPr>
        <p:spPr>
          <a:xfrm>
            <a:off x="879277" y="5261372"/>
            <a:ext cx="12871847" cy="706517"/>
          </a:xfrm>
          <a:prstGeom prst="rect">
            <a:avLst/>
          </a:prstGeom>
          <a:solidFill>
            <a:srgbClr val="000000">
              <a:alpha val="4000"/>
            </a:srgbClr>
          </a:solidFill>
          <a:ln/>
        </p:spPr>
      </p:sp>
      <p:sp>
        <p:nvSpPr>
          <p:cNvPr id="9" name="Text 7"/>
          <p:cNvSpPr/>
          <p:nvPr/>
        </p:nvSpPr>
        <p:spPr>
          <a:xfrm>
            <a:off x="1126093" y="5417106"/>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Validation Questions</a:t>
            </a:r>
            <a:endParaRPr lang="en-US" sz="1900" dirty="0"/>
          </a:p>
        </p:txBody>
      </p:sp>
      <p:sp>
        <p:nvSpPr>
          <p:cNvPr id="10" name="Text 8"/>
          <p:cNvSpPr/>
          <p:nvPr/>
        </p:nvSpPr>
        <p:spPr>
          <a:xfrm>
            <a:off x="7565827" y="5417106"/>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261</a:t>
            </a:r>
            <a:endParaRPr lang="en-US" sz="1900" dirty="0"/>
          </a:p>
        </p:txBody>
      </p:sp>
      <p:sp>
        <p:nvSpPr>
          <p:cNvPr id="11" name="Shape 9"/>
          <p:cNvSpPr/>
          <p:nvPr/>
        </p:nvSpPr>
        <p:spPr>
          <a:xfrm>
            <a:off x="879277" y="5967889"/>
            <a:ext cx="12871847" cy="706517"/>
          </a:xfrm>
          <a:prstGeom prst="rect">
            <a:avLst/>
          </a:prstGeom>
          <a:solidFill>
            <a:srgbClr val="FFFFFF">
              <a:alpha val="4000"/>
            </a:srgbClr>
          </a:solidFill>
          <a:ln/>
        </p:spPr>
      </p:sp>
      <p:sp>
        <p:nvSpPr>
          <p:cNvPr id="12" name="Text 10"/>
          <p:cNvSpPr/>
          <p:nvPr/>
        </p:nvSpPr>
        <p:spPr>
          <a:xfrm>
            <a:off x="1126093" y="6123623"/>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Test Questions</a:t>
            </a:r>
            <a:endParaRPr lang="en-US" sz="1900" dirty="0"/>
          </a:p>
        </p:txBody>
      </p:sp>
      <p:sp>
        <p:nvSpPr>
          <p:cNvPr id="13" name="Text 11"/>
          <p:cNvSpPr/>
          <p:nvPr/>
        </p:nvSpPr>
        <p:spPr>
          <a:xfrm>
            <a:off x="7565827" y="6123623"/>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500</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43783" y="744974"/>
            <a:ext cx="5313045" cy="664012"/>
          </a:xfrm>
          <a:prstGeom prst="rect">
            <a:avLst/>
          </a:prstGeom>
          <a:noFill/>
          <a:ln/>
        </p:spPr>
        <p:txBody>
          <a:bodyPr wrap="none" lIns="0" tIns="0" rIns="0" bIns="0" rtlCol="0" anchor="t"/>
          <a:lstStyle/>
          <a:p>
            <a:pPr indent="0" marL="0">
              <a:lnSpc>
                <a:spcPts val="5200"/>
              </a:lnSpc>
              <a:buNone/>
            </a:pPr>
            <a:r>
              <a:rPr lang="en-US" sz="4150" dirty="0">
                <a:solidFill>
                  <a:srgbClr val="1B1B27"/>
                </a:solidFill>
                <a:latin typeface="Raleway" pitchFamily="34" charset="0"/>
                <a:ea typeface="Raleway" pitchFamily="34" charset="-122"/>
                <a:cs typeface="Raleway" pitchFamily="34" charset="-120"/>
              </a:rPr>
              <a:t>Pretrained Models</a:t>
            </a:r>
            <a:endParaRPr lang="en-US" sz="4150" dirty="0"/>
          </a:p>
        </p:txBody>
      </p:sp>
      <p:sp>
        <p:nvSpPr>
          <p:cNvPr id="3" name="Text 1"/>
          <p:cNvSpPr/>
          <p:nvPr/>
        </p:nvSpPr>
        <p:spPr>
          <a:xfrm>
            <a:off x="743783" y="1833920"/>
            <a:ext cx="13142833" cy="1020128"/>
          </a:xfrm>
          <a:prstGeom prst="rect">
            <a:avLst/>
          </a:prstGeom>
          <a:noFill/>
          <a:ln/>
        </p:spPr>
        <p:txBody>
          <a:bodyPr wrap="square" lIns="0" tIns="0" rIns="0" bIns="0" rtlCol="0" anchor="t"/>
          <a:lstStyle/>
          <a:p>
            <a:pPr indent="0" marL="0">
              <a:lnSpc>
                <a:spcPts val="2650"/>
              </a:lnSpc>
              <a:buNone/>
            </a:pPr>
            <a:r>
              <a:rPr lang="en-US" sz="1650" dirty="0">
                <a:solidFill>
                  <a:srgbClr val="3C3939"/>
                </a:solidFill>
                <a:latin typeface="Roboto" pitchFamily="34" charset="0"/>
                <a:ea typeface="Roboto" pitchFamily="34" charset="-122"/>
                <a:cs typeface="Roboto" pitchFamily="34" charset="-120"/>
              </a:rPr>
              <a:t>To compare the effectiveness of various pretrained models in the context of biomedical QA, we selected a set of models with varying degrees of domain-specific training. These models have been trained on massive text datasets and exhibit strong performance in general NLP tasks, but their performance on biomedical text can vary depending on their training data and architecture.</a:t>
            </a:r>
            <a:endParaRPr lang="en-US" sz="1650" dirty="0"/>
          </a:p>
        </p:txBody>
      </p:sp>
      <p:sp>
        <p:nvSpPr>
          <p:cNvPr id="4" name="Shape 2"/>
          <p:cNvSpPr/>
          <p:nvPr/>
        </p:nvSpPr>
        <p:spPr>
          <a:xfrm>
            <a:off x="743783" y="3093125"/>
            <a:ext cx="4239339" cy="2259568"/>
          </a:xfrm>
          <a:prstGeom prst="roundRect">
            <a:avLst>
              <a:gd name="adj" fmla="val 3950"/>
            </a:avLst>
          </a:prstGeom>
          <a:solidFill>
            <a:srgbClr val="E1E1EA"/>
          </a:solidFill>
          <a:ln w="7620">
            <a:solidFill>
              <a:srgbClr val="C7C7D0"/>
            </a:solidFill>
            <a:prstDash val="solid"/>
          </a:ln>
        </p:spPr>
      </p:sp>
      <p:sp>
        <p:nvSpPr>
          <p:cNvPr id="5" name="Text 3"/>
          <p:cNvSpPr/>
          <p:nvPr/>
        </p:nvSpPr>
        <p:spPr>
          <a:xfrm>
            <a:off x="963811" y="3313152"/>
            <a:ext cx="2656522" cy="331946"/>
          </a:xfrm>
          <a:prstGeom prst="rect">
            <a:avLst/>
          </a:prstGeom>
          <a:noFill/>
          <a:ln/>
        </p:spPr>
        <p:txBody>
          <a:bodyPr wrap="none" lIns="0" tIns="0" rIns="0" bIns="0" rtlCol="0" anchor="t"/>
          <a:lstStyle/>
          <a:p>
            <a:pPr indent="0" marL="0">
              <a:lnSpc>
                <a:spcPts val="2600"/>
              </a:lnSpc>
              <a:buNone/>
            </a:pPr>
            <a:r>
              <a:rPr lang="en-US" sz="2050" dirty="0">
                <a:solidFill>
                  <a:srgbClr val="3C3939"/>
                </a:solidFill>
                <a:latin typeface="Raleway" pitchFamily="34" charset="0"/>
                <a:ea typeface="Raleway" pitchFamily="34" charset="-122"/>
                <a:cs typeface="Raleway" pitchFamily="34" charset="-120"/>
              </a:rPr>
              <a:t>BERT</a:t>
            </a:r>
            <a:endParaRPr lang="en-US" sz="2050" dirty="0"/>
          </a:p>
        </p:txBody>
      </p:sp>
      <p:sp>
        <p:nvSpPr>
          <p:cNvPr id="6" name="Text 4"/>
          <p:cNvSpPr/>
          <p:nvPr/>
        </p:nvSpPr>
        <p:spPr>
          <a:xfrm>
            <a:off x="963811" y="3772495"/>
            <a:ext cx="3799284" cy="1020128"/>
          </a:xfrm>
          <a:prstGeom prst="rect">
            <a:avLst/>
          </a:prstGeom>
          <a:noFill/>
          <a:ln/>
        </p:spPr>
        <p:txBody>
          <a:bodyPr wrap="square" lIns="0" tIns="0" rIns="0" bIns="0" rtlCol="0" anchor="t"/>
          <a:lstStyle/>
          <a:p>
            <a:pPr indent="0" marL="0">
              <a:lnSpc>
                <a:spcPts val="2650"/>
              </a:lnSpc>
              <a:buNone/>
            </a:pPr>
            <a:r>
              <a:rPr lang="en-US" sz="1650" dirty="0">
                <a:solidFill>
                  <a:srgbClr val="3C3939"/>
                </a:solidFill>
                <a:latin typeface="Roboto" pitchFamily="34" charset="0"/>
                <a:ea typeface="Roboto" pitchFamily="34" charset="-122"/>
                <a:cs typeface="Roboto" pitchFamily="34" charset="-120"/>
              </a:rPr>
              <a:t>A general-purpose language model, known for its strong performance on various NLP tasks.</a:t>
            </a:r>
            <a:endParaRPr lang="en-US" sz="1650" dirty="0"/>
          </a:p>
        </p:txBody>
      </p:sp>
      <p:sp>
        <p:nvSpPr>
          <p:cNvPr id="7" name="Shape 5"/>
          <p:cNvSpPr/>
          <p:nvPr/>
        </p:nvSpPr>
        <p:spPr>
          <a:xfrm>
            <a:off x="5195530" y="3093125"/>
            <a:ext cx="4239339" cy="2259568"/>
          </a:xfrm>
          <a:prstGeom prst="roundRect">
            <a:avLst>
              <a:gd name="adj" fmla="val 3950"/>
            </a:avLst>
          </a:prstGeom>
          <a:solidFill>
            <a:srgbClr val="E1E1EA"/>
          </a:solidFill>
          <a:ln w="7620">
            <a:solidFill>
              <a:srgbClr val="C7C7D0"/>
            </a:solidFill>
            <a:prstDash val="solid"/>
          </a:ln>
        </p:spPr>
      </p:sp>
      <p:sp>
        <p:nvSpPr>
          <p:cNvPr id="8" name="Text 6"/>
          <p:cNvSpPr/>
          <p:nvPr/>
        </p:nvSpPr>
        <p:spPr>
          <a:xfrm>
            <a:off x="5415558" y="3313152"/>
            <a:ext cx="2656522" cy="331946"/>
          </a:xfrm>
          <a:prstGeom prst="rect">
            <a:avLst/>
          </a:prstGeom>
          <a:noFill/>
          <a:ln/>
        </p:spPr>
        <p:txBody>
          <a:bodyPr wrap="none" lIns="0" tIns="0" rIns="0" bIns="0" rtlCol="0" anchor="t"/>
          <a:lstStyle/>
          <a:p>
            <a:pPr indent="0" marL="0">
              <a:lnSpc>
                <a:spcPts val="2600"/>
              </a:lnSpc>
              <a:buNone/>
            </a:pPr>
            <a:r>
              <a:rPr lang="en-US" sz="2050" dirty="0">
                <a:solidFill>
                  <a:srgbClr val="3C3939"/>
                </a:solidFill>
                <a:latin typeface="Raleway" pitchFamily="34" charset="0"/>
                <a:ea typeface="Raleway" pitchFamily="34" charset="-122"/>
                <a:cs typeface="Raleway" pitchFamily="34" charset="-120"/>
              </a:rPr>
              <a:t>BioBERT</a:t>
            </a:r>
            <a:endParaRPr lang="en-US" sz="2050" dirty="0"/>
          </a:p>
        </p:txBody>
      </p:sp>
      <p:sp>
        <p:nvSpPr>
          <p:cNvPr id="9" name="Text 7"/>
          <p:cNvSpPr/>
          <p:nvPr/>
        </p:nvSpPr>
        <p:spPr>
          <a:xfrm>
            <a:off x="5415558" y="3772495"/>
            <a:ext cx="3799284" cy="1360170"/>
          </a:xfrm>
          <a:prstGeom prst="rect">
            <a:avLst/>
          </a:prstGeom>
          <a:noFill/>
          <a:ln/>
        </p:spPr>
        <p:txBody>
          <a:bodyPr wrap="square" lIns="0" tIns="0" rIns="0" bIns="0" rtlCol="0" anchor="t"/>
          <a:lstStyle/>
          <a:p>
            <a:pPr indent="0" marL="0">
              <a:lnSpc>
                <a:spcPts val="2650"/>
              </a:lnSpc>
              <a:buNone/>
            </a:pPr>
            <a:r>
              <a:rPr lang="en-US" sz="1650" dirty="0">
                <a:solidFill>
                  <a:srgbClr val="3C3939"/>
                </a:solidFill>
                <a:latin typeface="Roboto" pitchFamily="34" charset="0"/>
                <a:ea typeface="Roboto" pitchFamily="34" charset="-122"/>
                <a:cs typeface="Roboto" pitchFamily="34" charset="-120"/>
              </a:rPr>
              <a:t>A domain-specific language model trained on a large corpus of biomedical text, providing improved understanding of biomedical concepts.</a:t>
            </a:r>
            <a:endParaRPr lang="en-US" sz="1650" dirty="0"/>
          </a:p>
        </p:txBody>
      </p:sp>
      <p:sp>
        <p:nvSpPr>
          <p:cNvPr id="10" name="Shape 8"/>
          <p:cNvSpPr/>
          <p:nvPr/>
        </p:nvSpPr>
        <p:spPr>
          <a:xfrm>
            <a:off x="9647277" y="3093125"/>
            <a:ext cx="4239339" cy="2259568"/>
          </a:xfrm>
          <a:prstGeom prst="roundRect">
            <a:avLst>
              <a:gd name="adj" fmla="val 3950"/>
            </a:avLst>
          </a:prstGeom>
          <a:solidFill>
            <a:srgbClr val="E1E1EA"/>
          </a:solidFill>
          <a:ln w="7620">
            <a:solidFill>
              <a:srgbClr val="C7C7D0"/>
            </a:solidFill>
            <a:prstDash val="solid"/>
          </a:ln>
        </p:spPr>
      </p:sp>
      <p:sp>
        <p:nvSpPr>
          <p:cNvPr id="11" name="Text 9"/>
          <p:cNvSpPr/>
          <p:nvPr/>
        </p:nvSpPr>
        <p:spPr>
          <a:xfrm>
            <a:off x="9867305" y="3313152"/>
            <a:ext cx="2656522" cy="331946"/>
          </a:xfrm>
          <a:prstGeom prst="rect">
            <a:avLst/>
          </a:prstGeom>
          <a:noFill/>
          <a:ln/>
        </p:spPr>
        <p:txBody>
          <a:bodyPr wrap="none" lIns="0" tIns="0" rIns="0" bIns="0" rtlCol="0" anchor="t"/>
          <a:lstStyle/>
          <a:p>
            <a:pPr indent="0" marL="0">
              <a:lnSpc>
                <a:spcPts val="2600"/>
              </a:lnSpc>
              <a:buNone/>
            </a:pPr>
            <a:r>
              <a:rPr lang="en-US" sz="2050" dirty="0">
                <a:solidFill>
                  <a:srgbClr val="3C3939"/>
                </a:solidFill>
                <a:latin typeface="Raleway" pitchFamily="34" charset="0"/>
                <a:ea typeface="Raleway" pitchFamily="34" charset="-122"/>
                <a:cs typeface="Raleway" pitchFamily="34" charset="-120"/>
              </a:rPr>
              <a:t>BioMedBERT</a:t>
            </a:r>
            <a:endParaRPr lang="en-US" sz="2050" dirty="0"/>
          </a:p>
        </p:txBody>
      </p:sp>
      <p:sp>
        <p:nvSpPr>
          <p:cNvPr id="12" name="Text 10"/>
          <p:cNvSpPr/>
          <p:nvPr/>
        </p:nvSpPr>
        <p:spPr>
          <a:xfrm>
            <a:off x="9867305" y="3772495"/>
            <a:ext cx="3799284" cy="1360170"/>
          </a:xfrm>
          <a:prstGeom prst="rect">
            <a:avLst/>
          </a:prstGeom>
          <a:noFill/>
          <a:ln/>
        </p:spPr>
        <p:txBody>
          <a:bodyPr wrap="square" lIns="0" tIns="0" rIns="0" bIns="0" rtlCol="0" anchor="t"/>
          <a:lstStyle/>
          <a:p>
            <a:pPr indent="0" marL="0">
              <a:lnSpc>
                <a:spcPts val="2650"/>
              </a:lnSpc>
              <a:buNone/>
            </a:pPr>
            <a:r>
              <a:rPr lang="en-US" sz="1650" dirty="0">
                <a:solidFill>
                  <a:srgbClr val="3C3939"/>
                </a:solidFill>
                <a:latin typeface="Roboto" pitchFamily="34" charset="0"/>
                <a:ea typeface="Roboto" pitchFamily="34" charset="-122"/>
                <a:cs typeface="Roboto" pitchFamily="34" charset="-120"/>
              </a:rPr>
              <a:t>Similar to BioBERT but further specialized for biomedical text mining, designed to capture nuanced language and concepts in medical literature.</a:t>
            </a:r>
            <a:endParaRPr lang="en-US" sz="1650" dirty="0"/>
          </a:p>
        </p:txBody>
      </p:sp>
      <p:sp>
        <p:nvSpPr>
          <p:cNvPr id="13" name="Shape 11"/>
          <p:cNvSpPr/>
          <p:nvPr/>
        </p:nvSpPr>
        <p:spPr>
          <a:xfrm>
            <a:off x="743783" y="5565100"/>
            <a:ext cx="6465213" cy="1919526"/>
          </a:xfrm>
          <a:prstGeom prst="roundRect">
            <a:avLst>
              <a:gd name="adj" fmla="val 4650"/>
            </a:avLst>
          </a:prstGeom>
          <a:solidFill>
            <a:srgbClr val="E1E1EA"/>
          </a:solidFill>
          <a:ln w="7620">
            <a:solidFill>
              <a:srgbClr val="C7C7D0"/>
            </a:solidFill>
            <a:prstDash val="solid"/>
          </a:ln>
        </p:spPr>
      </p:sp>
      <p:sp>
        <p:nvSpPr>
          <p:cNvPr id="14" name="Text 12"/>
          <p:cNvSpPr/>
          <p:nvPr/>
        </p:nvSpPr>
        <p:spPr>
          <a:xfrm>
            <a:off x="963811" y="5785128"/>
            <a:ext cx="2656522" cy="331946"/>
          </a:xfrm>
          <a:prstGeom prst="rect">
            <a:avLst/>
          </a:prstGeom>
          <a:noFill/>
          <a:ln/>
        </p:spPr>
        <p:txBody>
          <a:bodyPr wrap="none" lIns="0" tIns="0" rIns="0" bIns="0" rtlCol="0" anchor="t"/>
          <a:lstStyle/>
          <a:p>
            <a:pPr indent="0" marL="0">
              <a:lnSpc>
                <a:spcPts val="2600"/>
              </a:lnSpc>
              <a:buNone/>
            </a:pPr>
            <a:r>
              <a:rPr lang="en-US" sz="2050" dirty="0">
                <a:solidFill>
                  <a:srgbClr val="3C3939"/>
                </a:solidFill>
                <a:latin typeface="Raleway" pitchFamily="34" charset="0"/>
                <a:ea typeface="Raleway" pitchFamily="34" charset="-122"/>
                <a:cs typeface="Raleway" pitchFamily="34" charset="-120"/>
              </a:rPr>
              <a:t>ClinicalBERT</a:t>
            </a:r>
            <a:endParaRPr lang="en-US" sz="2050" dirty="0"/>
          </a:p>
        </p:txBody>
      </p:sp>
      <p:sp>
        <p:nvSpPr>
          <p:cNvPr id="15" name="Text 13"/>
          <p:cNvSpPr/>
          <p:nvPr/>
        </p:nvSpPr>
        <p:spPr>
          <a:xfrm>
            <a:off x="963811" y="6244471"/>
            <a:ext cx="6025158" cy="1020128"/>
          </a:xfrm>
          <a:prstGeom prst="rect">
            <a:avLst/>
          </a:prstGeom>
          <a:noFill/>
          <a:ln/>
        </p:spPr>
        <p:txBody>
          <a:bodyPr wrap="square" lIns="0" tIns="0" rIns="0" bIns="0" rtlCol="0" anchor="t"/>
          <a:lstStyle/>
          <a:p>
            <a:pPr indent="0" marL="0">
              <a:lnSpc>
                <a:spcPts val="2650"/>
              </a:lnSpc>
              <a:buNone/>
            </a:pPr>
            <a:r>
              <a:rPr lang="en-US" sz="1650" dirty="0">
                <a:solidFill>
                  <a:srgbClr val="3C3939"/>
                </a:solidFill>
                <a:latin typeface="Roboto" pitchFamily="34" charset="0"/>
                <a:ea typeface="Roboto" pitchFamily="34" charset="-122"/>
                <a:cs typeface="Roboto" pitchFamily="34" charset="-120"/>
              </a:rPr>
              <a:t>Another domain-specific model trained on a dataset of clinical notes, focused on understanding medical jargon and patient information.</a:t>
            </a:r>
            <a:endParaRPr lang="en-US" sz="1650" dirty="0"/>
          </a:p>
        </p:txBody>
      </p:sp>
      <p:sp>
        <p:nvSpPr>
          <p:cNvPr id="16" name="Shape 14"/>
          <p:cNvSpPr/>
          <p:nvPr/>
        </p:nvSpPr>
        <p:spPr>
          <a:xfrm>
            <a:off x="7421404" y="5565100"/>
            <a:ext cx="6465213" cy="1919526"/>
          </a:xfrm>
          <a:prstGeom prst="roundRect">
            <a:avLst>
              <a:gd name="adj" fmla="val 4650"/>
            </a:avLst>
          </a:prstGeom>
          <a:solidFill>
            <a:srgbClr val="E1E1EA"/>
          </a:solidFill>
          <a:ln w="7620">
            <a:solidFill>
              <a:srgbClr val="C7C7D0"/>
            </a:solidFill>
            <a:prstDash val="solid"/>
          </a:ln>
        </p:spPr>
      </p:sp>
      <p:sp>
        <p:nvSpPr>
          <p:cNvPr id="17" name="Text 15"/>
          <p:cNvSpPr/>
          <p:nvPr/>
        </p:nvSpPr>
        <p:spPr>
          <a:xfrm>
            <a:off x="7641431" y="5785128"/>
            <a:ext cx="2656522" cy="331946"/>
          </a:xfrm>
          <a:prstGeom prst="rect">
            <a:avLst/>
          </a:prstGeom>
          <a:noFill/>
          <a:ln/>
        </p:spPr>
        <p:txBody>
          <a:bodyPr wrap="none" lIns="0" tIns="0" rIns="0" bIns="0" rtlCol="0" anchor="t"/>
          <a:lstStyle/>
          <a:p>
            <a:pPr indent="0" marL="0">
              <a:lnSpc>
                <a:spcPts val="2600"/>
              </a:lnSpc>
              <a:buNone/>
            </a:pPr>
            <a:r>
              <a:rPr lang="en-US" sz="2050" dirty="0">
                <a:solidFill>
                  <a:srgbClr val="3C3939"/>
                </a:solidFill>
                <a:latin typeface="Raleway" pitchFamily="34" charset="0"/>
                <a:ea typeface="Raleway" pitchFamily="34" charset="-122"/>
                <a:cs typeface="Raleway" pitchFamily="34" charset="-120"/>
              </a:rPr>
              <a:t>Bio+ClinicalBERT</a:t>
            </a:r>
            <a:endParaRPr lang="en-US" sz="2050" dirty="0"/>
          </a:p>
        </p:txBody>
      </p:sp>
      <p:sp>
        <p:nvSpPr>
          <p:cNvPr id="18" name="Text 16"/>
          <p:cNvSpPr/>
          <p:nvPr/>
        </p:nvSpPr>
        <p:spPr>
          <a:xfrm>
            <a:off x="7641431" y="6244471"/>
            <a:ext cx="6025158" cy="1020128"/>
          </a:xfrm>
          <a:prstGeom prst="rect">
            <a:avLst/>
          </a:prstGeom>
          <a:noFill/>
          <a:ln/>
        </p:spPr>
        <p:txBody>
          <a:bodyPr wrap="square" lIns="0" tIns="0" rIns="0" bIns="0" rtlCol="0" anchor="t"/>
          <a:lstStyle/>
          <a:p>
            <a:pPr indent="0" marL="0">
              <a:lnSpc>
                <a:spcPts val="2650"/>
              </a:lnSpc>
              <a:buNone/>
            </a:pPr>
            <a:r>
              <a:rPr lang="en-US" sz="1650" dirty="0">
                <a:solidFill>
                  <a:srgbClr val="3C3939"/>
                </a:solidFill>
                <a:latin typeface="Roboto" pitchFamily="34" charset="0"/>
                <a:ea typeface="Roboto" pitchFamily="34" charset="-122"/>
                <a:cs typeface="Roboto" pitchFamily="34" charset="-120"/>
              </a:rPr>
              <a:t>A combined model that leverages the strengths of both BioBERT and ClinicalBERT, attempting to achieve a more comprehensive understanding of biomedical and clinical text.</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41152" y="942499"/>
            <a:ext cx="4580215" cy="572453"/>
          </a:xfrm>
          <a:prstGeom prst="rect">
            <a:avLst/>
          </a:prstGeom>
          <a:noFill/>
          <a:ln/>
        </p:spPr>
        <p:txBody>
          <a:bodyPr wrap="none" lIns="0" tIns="0" rIns="0" bIns="0" rtlCol="0" anchor="t"/>
          <a:lstStyle/>
          <a:p>
            <a:pPr indent="0" marL="0">
              <a:lnSpc>
                <a:spcPts val="4500"/>
              </a:lnSpc>
              <a:buNone/>
            </a:pPr>
            <a:r>
              <a:rPr lang="en-US" sz="3600" dirty="0">
                <a:solidFill>
                  <a:srgbClr val="1B1B27"/>
                </a:solidFill>
                <a:latin typeface="Raleway" pitchFamily="34" charset="0"/>
                <a:ea typeface="Raleway" pitchFamily="34" charset="-122"/>
                <a:cs typeface="Raleway" pitchFamily="34" charset="-120"/>
              </a:rPr>
              <a:t>Fine-Tuning Process</a:t>
            </a:r>
            <a:endParaRPr lang="en-US" sz="3600" dirty="0"/>
          </a:p>
        </p:txBody>
      </p:sp>
      <p:sp>
        <p:nvSpPr>
          <p:cNvPr id="3" name="Text 1"/>
          <p:cNvSpPr/>
          <p:nvPr/>
        </p:nvSpPr>
        <p:spPr>
          <a:xfrm>
            <a:off x="641152" y="1789748"/>
            <a:ext cx="13348097" cy="586264"/>
          </a:xfrm>
          <a:prstGeom prst="rect">
            <a:avLst/>
          </a:prstGeom>
          <a:noFill/>
          <a:ln/>
        </p:spPr>
        <p:txBody>
          <a:bodyPr wrap="square" lIns="0" tIns="0" rIns="0" bIns="0" rtlCol="0" anchor="t"/>
          <a:lstStyle/>
          <a:p>
            <a:pPr indent="0" marL="0">
              <a:lnSpc>
                <a:spcPts val="2300"/>
              </a:lnSpc>
              <a:buNone/>
            </a:pPr>
            <a:r>
              <a:rPr lang="en-US" sz="1400" dirty="0">
                <a:solidFill>
                  <a:srgbClr val="3C3939"/>
                </a:solidFill>
                <a:latin typeface="Roboto" pitchFamily="34" charset="0"/>
                <a:ea typeface="Roboto" pitchFamily="34" charset="-122"/>
                <a:cs typeface="Roboto" pitchFamily="34" charset="-120"/>
              </a:rPr>
              <a:t>To adapt the pretrained models to the specific requirements of our biomedical extractive QA task, we implemented a fine-tuning process using the BioASQ 4b dataset and the Hugging Face transformers library. Fine-tuning involves adjusting the model's parameters to optimize its performance on a specific task.</a:t>
            </a:r>
            <a:endParaRPr lang="en-US" sz="1400" dirty="0"/>
          </a:p>
        </p:txBody>
      </p:sp>
      <p:sp>
        <p:nvSpPr>
          <p:cNvPr id="4" name="Shape 2"/>
          <p:cNvSpPr/>
          <p:nvPr/>
        </p:nvSpPr>
        <p:spPr>
          <a:xfrm>
            <a:off x="904518" y="2582108"/>
            <a:ext cx="22860" cy="4704874"/>
          </a:xfrm>
          <a:prstGeom prst="roundRect">
            <a:avLst>
              <a:gd name="adj" fmla="val 336606"/>
            </a:avLst>
          </a:prstGeom>
          <a:solidFill>
            <a:srgbClr val="C7C7D0"/>
          </a:solidFill>
          <a:ln/>
        </p:spPr>
      </p:sp>
      <p:sp>
        <p:nvSpPr>
          <p:cNvPr id="5" name="Shape 3"/>
          <p:cNvSpPr/>
          <p:nvPr/>
        </p:nvSpPr>
        <p:spPr>
          <a:xfrm>
            <a:off x="1099185" y="2982873"/>
            <a:ext cx="641152" cy="22860"/>
          </a:xfrm>
          <a:prstGeom prst="roundRect">
            <a:avLst>
              <a:gd name="adj" fmla="val 336606"/>
            </a:avLst>
          </a:prstGeom>
          <a:solidFill>
            <a:srgbClr val="C7C7D0"/>
          </a:solidFill>
          <a:ln/>
        </p:spPr>
      </p:sp>
      <p:sp>
        <p:nvSpPr>
          <p:cNvPr id="6" name="Shape 4"/>
          <p:cNvSpPr/>
          <p:nvPr/>
        </p:nvSpPr>
        <p:spPr>
          <a:xfrm>
            <a:off x="709851" y="2788206"/>
            <a:ext cx="412194" cy="412194"/>
          </a:xfrm>
          <a:prstGeom prst="roundRect">
            <a:avLst>
              <a:gd name="adj" fmla="val 18668"/>
            </a:avLst>
          </a:prstGeom>
          <a:solidFill>
            <a:srgbClr val="E1E1EA"/>
          </a:solidFill>
          <a:ln w="7620">
            <a:solidFill>
              <a:srgbClr val="C7C7D0"/>
            </a:solidFill>
            <a:prstDash val="solid"/>
          </a:ln>
        </p:spPr>
      </p:sp>
      <p:sp>
        <p:nvSpPr>
          <p:cNvPr id="7" name="Text 5"/>
          <p:cNvSpPr/>
          <p:nvPr/>
        </p:nvSpPr>
        <p:spPr>
          <a:xfrm>
            <a:off x="857131" y="2856905"/>
            <a:ext cx="117634" cy="274796"/>
          </a:xfrm>
          <a:prstGeom prst="rect">
            <a:avLst/>
          </a:prstGeom>
          <a:noFill/>
          <a:ln/>
        </p:spPr>
        <p:txBody>
          <a:bodyPr wrap="none" lIns="0" tIns="0" rIns="0" bIns="0" rtlCol="0" anchor="t"/>
          <a:lstStyle/>
          <a:p>
            <a:pPr algn="ctr" indent="0" marL="0">
              <a:lnSpc>
                <a:spcPts val="2150"/>
              </a:lnSpc>
              <a:buNone/>
            </a:pPr>
            <a:r>
              <a:rPr lang="en-US" sz="2150" dirty="0">
                <a:solidFill>
                  <a:srgbClr val="3C3939"/>
                </a:solidFill>
                <a:latin typeface="Raleway" pitchFamily="34" charset="0"/>
                <a:ea typeface="Raleway" pitchFamily="34" charset="-122"/>
                <a:cs typeface="Raleway" pitchFamily="34" charset="-120"/>
              </a:rPr>
              <a:t>1</a:t>
            </a:r>
            <a:endParaRPr lang="en-US" sz="2150" dirty="0"/>
          </a:p>
        </p:txBody>
      </p:sp>
      <p:sp>
        <p:nvSpPr>
          <p:cNvPr id="8" name="Text 6"/>
          <p:cNvSpPr/>
          <p:nvPr/>
        </p:nvSpPr>
        <p:spPr>
          <a:xfrm>
            <a:off x="1923574" y="2765227"/>
            <a:ext cx="2290048" cy="286107"/>
          </a:xfrm>
          <a:prstGeom prst="rect">
            <a:avLst/>
          </a:prstGeom>
          <a:noFill/>
          <a:ln/>
        </p:spPr>
        <p:txBody>
          <a:bodyPr wrap="none" lIns="0" tIns="0" rIns="0" bIns="0" rtlCol="0" anchor="t"/>
          <a:lstStyle/>
          <a:p>
            <a:pPr algn="l" indent="0" marL="0">
              <a:lnSpc>
                <a:spcPts val="2250"/>
              </a:lnSpc>
              <a:buNone/>
            </a:pPr>
            <a:r>
              <a:rPr lang="en-US" sz="1800" dirty="0">
                <a:solidFill>
                  <a:srgbClr val="3C3939"/>
                </a:solidFill>
                <a:latin typeface="Raleway" pitchFamily="34" charset="0"/>
                <a:ea typeface="Raleway" pitchFamily="34" charset="-122"/>
                <a:cs typeface="Raleway" pitchFamily="34" charset="-120"/>
              </a:rPr>
              <a:t>Models</a:t>
            </a:r>
            <a:endParaRPr lang="en-US" sz="1800" dirty="0"/>
          </a:p>
        </p:txBody>
      </p:sp>
      <p:sp>
        <p:nvSpPr>
          <p:cNvPr id="9" name="Text 7"/>
          <p:cNvSpPr/>
          <p:nvPr/>
        </p:nvSpPr>
        <p:spPr>
          <a:xfrm>
            <a:off x="1923574" y="3161228"/>
            <a:ext cx="12065675" cy="586264"/>
          </a:xfrm>
          <a:prstGeom prst="rect">
            <a:avLst/>
          </a:prstGeom>
          <a:noFill/>
          <a:ln/>
        </p:spPr>
        <p:txBody>
          <a:bodyPr wrap="square" lIns="0" tIns="0" rIns="0" bIns="0" rtlCol="0" anchor="t"/>
          <a:lstStyle/>
          <a:p>
            <a:pPr algn="l" indent="0" marL="0">
              <a:lnSpc>
                <a:spcPts val="2300"/>
              </a:lnSpc>
              <a:buNone/>
            </a:pPr>
            <a:r>
              <a:rPr lang="en-US" sz="1400" dirty="0">
                <a:solidFill>
                  <a:srgbClr val="3C3939"/>
                </a:solidFill>
                <a:latin typeface="Roboto" pitchFamily="34" charset="0"/>
                <a:ea typeface="Roboto" pitchFamily="34" charset="-122"/>
                <a:cs typeface="Roboto" pitchFamily="34" charset="-120"/>
              </a:rPr>
              <a:t>Each of the pretrained models (BERT, BioBERT, Bio+ClinicalBERT, ClinicalBERT, Bio+ClinicalBERT) was fine-tuned using the BioASQ 4b dataset. The fine-tuning process involved adjusting the model's parameters to improve its performance on the specific task of biomedical extractive QA.</a:t>
            </a:r>
            <a:endParaRPr lang="en-US" sz="1400" dirty="0"/>
          </a:p>
        </p:txBody>
      </p:sp>
      <p:sp>
        <p:nvSpPr>
          <p:cNvPr id="10" name="Shape 8"/>
          <p:cNvSpPr/>
          <p:nvPr/>
        </p:nvSpPr>
        <p:spPr>
          <a:xfrm>
            <a:off x="1099185" y="4514493"/>
            <a:ext cx="641152" cy="22860"/>
          </a:xfrm>
          <a:prstGeom prst="roundRect">
            <a:avLst>
              <a:gd name="adj" fmla="val 336606"/>
            </a:avLst>
          </a:prstGeom>
          <a:solidFill>
            <a:srgbClr val="C7C7D0"/>
          </a:solidFill>
          <a:ln/>
        </p:spPr>
      </p:sp>
      <p:sp>
        <p:nvSpPr>
          <p:cNvPr id="11" name="Shape 9"/>
          <p:cNvSpPr/>
          <p:nvPr/>
        </p:nvSpPr>
        <p:spPr>
          <a:xfrm>
            <a:off x="709851" y="4319826"/>
            <a:ext cx="412194" cy="412194"/>
          </a:xfrm>
          <a:prstGeom prst="roundRect">
            <a:avLst>
              <a:gd name="adj" fmla="val 18668"/>
            </a:avLst>
          </a:prstGeom>
          <a:solidFill>
            <a:srgbClr val="E1E1EA"/>
          </a:solidFill>
          <a:ln w="7620">
            <a:solidFill>
              <a:srgbClr val="C7C7D0"/>
            </a:solidFill>
            <a:prstDash val="solid"/>
          </a:ln>
        </p:spPr>
      </p:sp>
      <p:sp>
        <p:nvSpPr>
          <p:cNvPr id="12" name="Text 10"/>
          <p:cNvSpPr/>
          <p:nvPr/>
        </p:nvSpPr>
        <p:spPr>
          <a:xfrm>
            <a:off x="844391" y="4388525"/>
            <a:ext cx="143113" cy="274796"/>
          </a:xfrm>
          <a:prstGeom prst="rect">
            <a:avLst/>
          </a:prstGeom>
          <a:noFill/>
          <a:ln/>
        </p:spPr>
        <p:txBody>
          <a:bodyPr wrap="none" lIns="0" tIns="0" rIns="0" bIns="0" rtlCol="0" anchor="t"/>
          <a:lstStyle/>
          <a:p>
            <a:pPr algn="ctr" indent="0" marL="0">
              <a:lnSpc>
                <a:spcPts val="2150"/>
              </a:lnSpc>
              <a:buNone/>
            </a:pPr>
            <a:r>
              <a:rPr lang="en-US" sz="2150" dirty="0">
                <a:solidFill>
                  <a:srgbClr val="3C3939"/>
                </a:solidFill>
                <a:latin typeface="Raleway" pitchFamily="34" charset="0"/>
                <a:ea typeface="Raleway" pitchFamily="34" charset="-122"/>
                <a:cs typeface="Raleway" pitchFamily="34" charset="-120"/>
              </a:rPr>
              <a:t>2</a:t>
            </a:r>
            <a:endParaRPr lang="en-US" sz="2150" dirty="0"/>
          </a:p>
        </p:txBody>
      </p:sp>
      <p:sp>
        <p:nvSpPr>
          <p:cNvPr id="13" name="Text 11"/>
          <p:cNvSpPr/>
          <p:nvPr/>
        </p:nvSpPr>
        <p:spPr>
          <a:xfrm>
            <a:off x="1923574" y="4296847"/>
            <a:ext cx="2290048" cy="286107"/>
          </a:xfrm>
          <a:prstGeom prst="rect">
            <a:avLst/>
          </a:prstGeom>
          <a:noFill/>
          <a:ln/>
        </p:spPr>
        <p:txBody>
          <a:bodyPr wrap="none" lIns="0" tIns="0" rIns="0" bIns="0" rtlCol="0" anchor="t"/>
          <a:lstStyle/>
          <a:p>
            <a:pPr algn="l" indent="0" marL="0">
              <a:lnSpc>
                <a:spcPts val="2250"/>
              </a:lnSpc>
              <a:buNone/>
            </a:pPr>
            <a:r>
              <a:rPr lang="en-US" sz="1800" dirty="0">
                <a:solidFill>
                  <a:srgbClr val="3C3939"/>
                </a:solidFill>
                <a:latin typeface="Raleway" pitchFamily="34" charset="0"/>
                <a:ea typeface="Raleway" pitchFamily="34" charset="-122"/>
                <a:cs typeface="Raleway" pitchFamily="34" charset="-120"/>
              </a:rPr>
              <a:t>Optimization</a:t>
            </a:r>
            <a:endParaRPr lang="en-US" sz="1800" dirty="0"/>
          </a:p>
        </p:txBody>
      </p:sp>
      <p:sp>
        <p:nvSpPr>
          <p:cNvPr id="14" name="Text 12"/>
          <p:cNvSpPr/>
          <p:nvPr/>
        </p:nvSpPr>
        <p:spPr>
          <a:xfrm>
            <a:off x="1923574" y="4692848"/>
            <a:ext cx="12065675" cy="586264"/>
          </a:xfrm>
          <a:prstGeom prst="rect">
            <a:avLst/>
          </a:prstGeom>
          <a:noFill/>
          <a:ln/>
        </p:spPr>
        <p:txBody>
          <a:bodyPr wrap="square" lIns="0" tIns="0" rIns="0" bIns="0" rtlCol="0" anchor="t"/>
          <a:lstStyle/>
          <a:p>
            <a:pPr algn="l" indent="0" marL="0">
              <a:lnSpc>
                <a:spcPts val="2300"/>
              </a:lnSpc>
              <a:buNone/>
            </a:pPr>
            <a:r>
              <a:rPr lang="en-US" sz="1400" dirty="0">
                <a:solidFill>
                  <a:srgbClr val="3C3939"/>
                </a:solidFill>
                <a:latin typeface="Roboto" pitchFamily="34" charset="0"/>
                <a:ea typeface="Roboto" pitchFamily="34" charset="-122"/>
                <a:cs typeface="Roboto" pitchFamily="34" charset="-120"/>
              </a:rPr>
              <a:t>The fine-tuning process utilized the Adam optimizer with a learning rate of 1e-5, which allowed the model to efficiently learn and adjust its parameters during training. The models were trained for 7 epochs, iterating over the dataset multiple times to minimize errors and improve accuracy.</a:t>
            </a:r>
            <a:endParaRPr lang="en-US" sz="1400" dirty="0"/>
          </a:p>
        </p:txBody>
      </p:sp>
      <p:sp>
        <p:nvSpPr>
          <p:cNvPr id="15" name="Shape 13"/>
          <p:cNvSpPr/>
          <p:nvPr/>
        </p:nvSpPr>
        <p:spPr>
          <a:xfrm>
            <a:off x="1099185" y="6046113"/>
            <a:ext cx="641152" cy="22860"/>
          </a:xfrm>
          <a:prstGeom prst="roundRect">
            <a:avLst>
              <a:gd name="adj" fmla="val 336606"/>
            </a:avLst>
          </a:prstGeom>
          <a:solidFill>
            <a:srgbClr val="C7C7D0"/>
          </a:solidFill>
          <a:ln/>
        </p:spPr>
      </p:sp>
      <p:sp>
        <p:nvSpPr>
          <p:cNvPr id="16" name="Shape 14"/>
          <p:cNvSpPr/>
          <p:nvPr/>
        </p:nvSpPr>
        <p:spPr>
          <a:xfrm>
            <a:off x="709851" y="5851446"/>
            <a:ext cx="412194" cy="412194"/>
          </a:xfrm>
          <a:prstGeom prst="roundRect">
            <a:avLst>
              <a:gd name="adj" fmla="val 18668"/>
            </a:avLst>
          </a:prstGeom>
          <a:solidFill>
            <a:srgbClr val="E1E1EA"/>
          </a:solidFill>
          <a:ln w="7620">
            <a:solidFill>
              <a:srgbClr val="C7C7D0"/>
            </a:solidFill>
            <a:prstDash val="solid"/>
          </a:ln>
        </p:spPr>
      </p:sp>
      <p:sp>
        <p:nvSpPr>
          <p:cNvPr id="17" name="Text 15"/>
          <p:cNvSpPr/>
          <p:nvPr/>
        </p:nvSpPr>
        <p:spPr>
          <a:xfrm>
            <a:off x="842605" y="5920145"/>
            <a:ext cx="146685" cy="274796"/>
          </a:xfrm>
          <a:prstGeom prst="rect">
            <a:avLst/>
          </a:prstGeom>
          <a:noFill/>
          <a:ln/>
        </p:spPr>
        <p:txBody>
          <a:bodyPr wrap="none" lIns="0" tIns="0" rIns="0" bIns="0" rtlCol="0" anchor="t"/>
          <a:lstStyle/>
          <a:p>
            <a:pPr algn="ctr" indent="0" marL="0">
              <a:lnSpc>
                <a:spcPts val="2150"/>
              </a:lnSpc>
              <a:buNone/>
            </a:pPr>
            <a:r>
              <a:rPr lang="en-US" sz="2150" dirty="0">
                <a:solidFill>
                  <a:srgbClr val="3C3939"/>
                </a:solidFill>
                <a:latin typeface="Raleway" pitchFamily="34" charset="0"/>
                <a:ea typeface="Raleway" pitchFamily="34" charset="-122"/>
                <a:cs typeface="Raleway" pitchFamily="34" charset="-120"/>
              </a:rPr>
              <a:t>3</a:t>
            </a:r>
            <a:endParaRPr lang="en-US" sz="2150" dirty="0"/>
          </a:p>
        </p:txBody>
      </p:sp>
      <p:sp>
        <p:nvSpPr>
          <p:cNvPr id="18" name="Text 16"/>
          <p:cNvSpPr/>
          <p:nvPr/>
        </p:nvSpPr>
        <p:spPr>
          <a:xfrm>
            <a:off x="1923574" y="5828467"/>
            <a:ext cx="2290048" cy="286107"/>
          </a:xfrm>
          <a:prstGeom prst="rect">
            <a:avLst/>
          </a:prstGeom>
          <a:noFill/>
          <a:ln/>
        </p:spPr>
        <p:txBody>
          <a:bodyPr wrap="none" lIns="0" tIns="0" rIns="0" bIns="0" rtlCol="0" anchor="t"/>
          <a:lstStyle/>
          <a:p>
            <a:pPr algn="l" indent="0" marL="0">
              <a:lnSpc>
                <a:spcPts val="2250"/>
              </a:lnSpc>
              <a:buNone/>
            </a:pPr>
            <a:r>
              <a:rPr lang="en-US" sz="1800" dirty="0">
                <a:solidFill>
                  <a:srgbClr val="3C3939"/>
                </a:solidFill>
                <a:latin typeface="Raleway" pitchFamily="34" charset="0"/>
                <a:ea typeface="Raleway" pitchFamily="34" charset="-122"/>
                <a:cs typeface="Raleway" pitchFamily="34" charset="-120"/>
              </a:rPr>
              <a:t>Evaluation Metrics</a:t>
            </a:r>
            <a:endParaRPr lang="en-US" sz="1800" dirty="0"/>
          </a:p>
        </p:txBody>
      </p:sp>
      <p:sp>
        <p:nvSpPr>
          <p:cNvPr id="19" name="Text 17"/>
          <p:cNvSpPr/>
          <p:nvPr/>
        </p:nvSpPr>
        <p:spPr>
          <a:xfrm>
            <a:off x="1923574" y="6224468"/>
            <a:ext cx="12065675" cy="879396"/>
          </a:xfrm>
          <a:prstGeom prst="rect">
            <a:avLst/>
          </a:prstGeom>
          <a:noFill/>
          <a:ln/>
        </p:spPr>
        <p:txBody>
          <a:bodyPr wrap="square" lIns="0" tIns="0" rIns="0" bIns="0" rtlCol="0" anchor="t"/>
          <a:lstStyle/>
          <a:p>
            <a:pPr algn="l" indent="0" marL="0">
              <a:lnSpc>
                <a:spcPts val="2300"/>
              </a:lnSpc>
              <a:buNone/>
            </a:pPr>
            <a:r>
              <a:rPr lang="en-US" sz="1400" dirty="0">
                <a:solidFill>
                  <a:srgbClr val="3C3939"/>
                </a:solidFill>
                <a:latin typeface="Roboto" pitchFamily="34" charset="0"/>
                <a:ea typeface="Roboto" pitchFamily="34" charset="-122"/>
                <a:cs typeface="Roboto" pitchFamily="34" charset="-120"/>
              </a:rPr>
              <a:t>To evaluate the performance of the fine-tuned models, we used common metrics like Accuracy, Precision, Recall, and F1 score. These metrics measure the model's ability to correctly identify answers, avoid false positives, capture all relevant answers, and strike a balance between precision and recall.</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4037" y="730806"/>
            <a:ext cx="6172200"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Experimental Setup</a:t>
            </a:r>
            <a:endParaRPr lang="en-US" sz="4850" dirty="0"/>
          </a:p>
        </p:txBody>
      </p:sp>
      <p:sp>
        <p:nvSpPr>
          <p:cNvPr id="3" name="Text 1"/>
          <p:cNvSpPr/>
          <p:nvPr/>
        </p:nvSpPr>
        <p:spPr>
          <a:xfrm>
            <a:off x="864037" y="1872615"/>
            <a:ext cx="12902327" cy="158019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experimental setup for our study involved using a powerful computing resource to train and evaluate the models. We utilized a Kaggle GPU (P100, 16GB), which provided the necessary computational power to handle the demanding process of fine-tuning large language models. The choice of hyperparameters, including batch size and learning rate, was crucial in optimizing the training process and achieving optimal performance.</a:t>
            </a:r>
            <a:endParaRPr lang="en-US" sz="1900" dirty="0"/>
          </a:p>
        </p:txBody>
      </p:sp>
      <p:pic>
        <p:nvPicPr>
          <p:cNvPr id="4" name="Image 0" descr="preencoded.png">    </p:cNvPr>
          <p:cNvPicPr>
            <a:picLocks noChangeAspect="1"/>
          </p:cNvPicPr>
          <p:nvPr/>
        </p:nvPicPr>
        <p:blipFill>
          <a:blip r:embed="rId1"/>
          <a:stretch>
            <a:fillRect/>
          </a:stretch>
        </p:blipFill>
        <p:spPr>
          <a:xfrm>
            <a:off x="864037" y="3730466"/>
            <a:ext cx="617220" cy="617220"/>
          </a:xfrm>
          <a:prstGeom prst="rect">
            <a:avLst/>
          </a:prstGeom>
        </p:spPr>
      </p:pic>
      <p:sp>
        <p:nvSpPr>
          <p:cNvPr id="5" name="Text 2"/>
          <p:cNvSpPr/>
          <p:nvPr/>
        </p:nvSpPr>
        <p:spPr>
          <a:xfrm>
            <a:off x="864037" y="4594503"/>
            <a:ext cx="3086100" cy="385763"/>
          </a:xfrm>
          <a:prstGeom prst="rect">
            <a:avLst/>
          </a:prstGeom>
          <a:noFill/>
          <a:ln/>
        </p:spPr>
        <p:txBody>
          <a:bodyPr wrap="none" lIns="0" tIns="0" rIns="0" bIns="0" rtlCol="0" anchor="t"/>
          <a:lstStyle/>
          <a:p>
            <a:pPr algn="l" indent="0" marL="0">
              <a:lnSpc>
                <a:spcPts val="3000"/>
              </a:lnSpc>
              <a:buNone/>
            </a:pPr>
            <a:r>
              <a:rPr lang="en-US" sz="2400" dirty="0">
                <a:solidFill>
                  <a:srgbClr val="3C3939"/>
                </a:solidFill>
                <a:latin typeface="Raleway" pitchFamily="34" charset="0"/>
                <a:ea typeface="Raleway" pitchFamily="34" charset="-122"/>
                <a:cs typeface="Raleway" pitchFamily="34" charset="-120"/>
              </a:rPr>
              <a:t>Hardware</a:t>
            </a:r>
            <a:endParaRPr lang="en-US" sz="2400" dirty="0"/>
          </a:p>
        </p:txBody>
      </p:sp>
      <p:sp>
        <p:nvSpPr>
          <p:cNvPr id="6" name="Text 3"/>
          <p:cNvSpPr/>
          <p:nvPr/>
        </p:nvSpPr>
        <p:spPr>
          <a:xfrm>
            <a:off x="864037" y="5128379"/>
            <a:ext cx="4053840" cy="1580198"/>
          </a:xfrm>
          <a:prstGeom prst="rect">
            <a:avLst/>
          </a:prstGeom>
          <a:noFill/>
          <a:ln/>
        </p:spPr>
        <p:txBody>
          <a:bodyPr wrap="square" lIns="0" tIns="0" rIns="0" bIns="0" rtlCol="0" anchor="t"/>
          <a:lstStyle/>
          <a:p>
            <a:pPr algn="l" indent="0" marL="0">
              <a:lnSpc>
                <a:spcPts val="3100"/>
              </a:lnSpc>
              <a:buNone/>
            </a:pPr>
            <a:r>
              <a:rPr lang="en-US" sz="1900" dirty="0">
                <a:solidFill>
                  <a:srgbClr val="3C3939"/>
                </a:solidFill>
                <a:latin typeface="Roboto" pitchFamily="34" charset="0"/>
                <a:ea typeface="Roboto" pitchFamily="34" charset="-122"/>
                <a:cs typeface="Roboto" pitchFamily="34" charset="-120"/>
              </a:rPr>
              <a:t>Kaggle GPU (P100, 16GB) provided the necessary computational resources to train and evaluate the models.</a:t>
            </a:r>
            <a:endParaRPr lang="en-US" sz="1900" dirty="0"/>
          </a:p>
        </p:txBody>
      </p:sp>
      <p:pic>
        <p:nvPicPr>
          <p:cNvPr id="7" name="Image 1" descr="preencoded.png">    </p:cNvPr>
          <p:cNvPicPr>
            <a:picLocks noChangeAspect="1"/>
          </p:cNvPicPr>
          <p:nvPr/>
        </p:nvPicPr>
        <p:blipFill>
          <a:blip r:embed="rId2"/>
          <a:stretch>
            <a:fillRect/>
          </a:stretch>
        </p:blipFill>
        <p:spPr>
          <a:xfrm>
            <a:off x="5288161" y="3730466"/>
            <a:ext cx="617220" cy="617220"/>
          </a:xfrm>
          <a:prstGeom prst="rect">
            <a:avLst/>
          </a:prstGeom>
        </p:spPr>
      </p:pic>
      <p:sp>
        <p:nvSpPr>
          <p:cNvPr id="8" name="Text 4"/>
          <p:cNvSpPr/>
          <p:nvPr/>
        </p:nvSpPr>
        <p:spPr>
          <a:xfrm>
            <a:off x="5288161" y="4594503"/>
            <a:ext cx="3086100" cy="385763"/>
          </a:xfrm>
          <a:prstGeom prst="rect">
            <a:avLst/>
          </a:prstGeom>
          <a:noFill/>
          <a:ln/>
        </p:spPr>
        <p:txBody>
          <a:bodyPr wrap="none" lIns="0" tIns="0" rIns="0" bIns="0" rtlCol="0" anchor="t"/>
          <a:lstStyle/>
          <a:p>
            <a:pPr algn="l" indent="0" marL="0">
              <a:lnSpc>
                <a:spcPts val="3000"/>
              </a:lnSpc>
              <a:buNone/>
            </a:pPr>
            <a:r>
              <a:rPr lang="en-US" sz="2400" dirty="0">
                <a:solidFill>
                  <a:srgbClr val="3C3939"/>
                </a:solidFill>
                <a:latin typeface="Raleway" pitchFamily="34" charset="0"/>
                <a:ea typeface="Raleway" pitchFamily="34" charset="-122"/>
                <a:cs typeface="Raleway" pitchFamily="34" charset="-120"/>
              </a:rPr>
              <a:t>Hyperparameters</a:t>
            </a:r>
            <a:endParaRPr lang="en-US" sz="2400" dirty="0"/>
          </a:p>
        </p:txBody>
      </p:sp>
      <p:sp>
        <p:nvSpPr>
          <p:cNvPr id="9" name="Text 5"/>
          <p:cNvSpPr/>
          <p:nvPr/>
        </p:nvSpPr>
        <p:spPr>
          <a:xfrm>
            <a:off x="5288161" y="5128379"/>
            <a:ext cx="4053959" cy="2370296"/>
          </a:xfrm>
          <a:prstGeom prst="rect">
            <a:avLst/>
          </a:prstGeom>
          <a:noFill/>
          <a:ln/>
        </p:spPr>
        <p:txBody>
          <a:bodyPr wrap="square" lIns="0" tIns="0" rIns="0" bIns="0" rtlCol="0" anchor="t"/>
          <a:lstStyle/>
          <a:p>
            <a:pPr algn="l" indent="0" marL="0">
              <a:lnSpc>
                <a:spcPts val="3100"/>
              </a:lnSpc>
              <a:buNone/>
            </a:pPr>
            <a:r>
              <a:rPr lang="en-US" sz="1900" dirty="0">
                <a:solidFill>
                  <a:srgbClr val="3C3939"/>
                </a:solidFill>
                <a:latin typeface="Roboto" pitchFamily="34" charset="0"/>
                <a:ea typeface="Roboto" pitchFamily="34" charset="-122"/>
                <a:cs typeface="Roboto" pitchFamily="34" charset="-120"/>
              </a:rPr>
              <a:t>The batch size was set to 16, which allowed the model to efficiently process data during training, while the learning rate was set to 1e-5, optimizing the model's learning process.</a:t>
            </a:r>
            <a:endParaRPr lang="en-US" sz="1900" dirty="0"/>
          </a:p>
        </p:txBody>
      </p:sp>
      <p:pic>
        <p:nvPicPr>
          <p:cNvPr id="10" name="Image 2" descr="preencoded.png">    </p:cNvPr>
          <p:cNvPicPr>
            <a:picLocks noChangeAspect="1"/>
          </p:cNvPicPr>
          <p:nvPr/>
        </p:nvPicPr>
        <p:blipFill>
          <a:blip r:embed="rId3"/>
          <a:stretch>
            <a:fillRect/>
          </a:stretch>
        </p:blipFill>
        <p:spPr>
          <a:xfrm>
            <a:off x="9712404" y="3730466"/>
            <a:ext cx="617220" cy="617220"/>
          </a:xfrm>
          <a:prstGeom prst="rect">
            <a:avLst/>
          </a:prstGeom>
        </p:spPr>
      </p:pic>
      <p:sp>
        <p:nvSpPr>
          <p:cNvPr id="11" name="Text 6"/>
          <p:cNvSpPr/>
          <p:nvPr/>
        </p:nvSpPr>
        <p:spPr>
          <a:xfrm>
            <a:off x="9712404" y="4594503"/>
            <a:ext cx="3086100" cy="385763"/>
          </a:xfrm>
          <a:prstGeom prst="rect">
            <a:avLst/>
          </a:prstGeom>
          <a:noFill/>
          <a:ln/>
        </p:spPr>
        <p:txBody>
          <a:bodyPr wrap="none" lIns="0" tIns="0" rIns="0" bIns="0" rtlCol="0" anchor="t"/>
          <a:lstStyle/>
          <a:p>
            <a:pPr algn="l" indent="0" marL="0">
              <a:lnSpc>
                <a:spcPts val="3000"/>
              </a:lnSpc>
              <a:buNone/>
            </a:pPr>
            <a:r>
              <a:rPr lang="en-US" sz="2400" dirty="0">
                <a:solidFill>
                  <a:srgbClr val="3C3939"/>
                </a:solidFill>
                <a:latin typeface="Raleway" pitchFamily="34" charset="0"/>
                <a:ea typeface="Raleway" pitchFamily="34" charset="-122"/>
                <a:cs typeface="Raleway" pitchFamily="34" charset="-120"/>
              </a:rPr>
              <a:t>Evaluation</a:t>
            </a:r>
            <a:endParaRPr lang="en-US" sz="2400" dirty="0"/>
          </a:p>
        </p:txBody>
      </p:sp>
      <p:sp>
        <p:nvSpPr>
          <p:cNvPr id="12" name="Text 7"/>
          <p:cNvSpPr/>
          <p:nvPr/>
        </p:nvSpPr>
        <p:spPr>
          <a:xfrm>
            <a:off x="9712404" y="5128379"/>
            <a:ext cx="4053840" cy="2370296"/>
          </a:xfrm>
          <a:prstGeom prst="rect">
            <a:avLst/>
          </a:prstGeom>
          <a:noFill/>
          <a:ln/>
        </p:spPr>
        <p:txBody>
          <a:bodyPr wrap="square" lIns="0" tIns="0" rIns="0" bIns="0" rtlCol="0" anchor="t"/>
          <a:lstStyle/>
          <a:p>
            <a:pPr algn="l" indent="0" marL="0">
              <a:lnSpc>
                <a:spcPts val="3100"/>
              </a:lnSpc>
              <a:buNone/>
            </a:pPr>
            <a:r>
              <a:rPr lang="en-US" sz="1900" dirty="0">
                <a:solidFill>
                  <a:srgbClr val="3C3939"/>
                </a:solidFill>
                <a:latin typeface="Roboto" pitchFamily="34" charset="0"/>
                <a:ea typeface="Roboto" pitchFamily="34" charset="-122"/>
                <a:cs typeface="Roboto" pitchFamily="34" charset="-120"/>
              </a:rPr>
              <a:t>The models were evaluated using 500 test questions from the BioASQ 4b dataset, and the accuracy and F1 score were used as key metrics to measure the performance of each model.</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1737479"/>
            <a:ext cx="6271022"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Results &amp; Comparison</a:t>
            </a:r>
            <a:endParaRPr lang="en-US" sz="4850" dirty="0"/>
          </a:p>
        </p:txBody>
      </p:sp>
      <p:sp>
        <p:nvSpPr>
          <p:cNvPr id="3" name="Text 1"/>
          <p:cNvSpPr/>
          <p:nvPr/>
        </p:nvSpPr>
        <p:spPr>
          <a:xfrm>
            <a:off x="864037" y="2879288"/>
            <a:ext cx="12902327"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results of our experiments revealed significant variations in the performance of the pretrained models when applied to the biomedical extractive QA task. The fine-tuned Bio+ClinicalBERT model consistently outperformed the other models, achieving the highest F1 score and accuracy on the test set.</a:t>
            </a:r>
            <a:endParaRPr lang="en-US" sz="1900" dirty="0"/>
          </a:p>
        </p:txBody>
      </p:sp>
      <p:sp>
        <p:nvSpPr>
          <p:cNvPr id="4" name="Shape 2"/>
          <p:cNvSpPr/>
          <p:nvPr/>
        </p:nvSpPr>
        <p:spPr>
          <a:xfrm>
            <a:off x="864037" y="4342090"/>
            <a:ext cx="12902327" cy="2150031"/>
          </a:xfrm>
          <a:prstGeom prst="roundRect">
            <a:avLst>
              <a:gd name="adj" fmla="val 4823"/>
            </a:avLst>
          </a:prstGeom>
          <a:noFill/>
          <a:ln w="15240">
            <a:solidFill>
              <a:srgbClr val="000000">
                <a:alpha val="8000"/>
              </a:srgbClr>
            </a:solidFill>
            <a:prstDash val="solid"/>
          </a:ln>
        </p:spPr>
      </p:sp>
      <p:sp>
        <p:nvSpPr>
          <p:cNvPr id="5" name="Shape 3"/>
          <p:cNvSpPr/>
          <p:nvPr/>
        </p:nvSpPr>
        <p:spPr>
          <a:xfrm>
            <a:off x="879277" y="4357330"/>
            <a:ext cx="12870537" cy="706517"/>
          </a:xfrm>
          <a:prstGeom prst="rect">
            <a:avLst/>
          </a:prstGeom>
          <a:solidFill>
            <a:srgbClr val="FFFFFF">
              <a:alpha val="4000"/>
            </a:srgbClr>
          </a:solidFill>
          <a:ln/>
        </p:spPr>
      </p:sp>
      <p:sp>
        <p:nvSpPr>
          <p:cNvPr id="6" name="Text 4"/>
          <p:cNvSpPr/>
          <p:nvPr/>
        </p:nvSpPr>
        <p:spPr>
          <a:xfrm>
            <a:off x="1127522" y="4513064"/>
            <a:ext cx="379226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Model</a:t>
            </a:r>
            <a:endParaRPr lang="en-US" sz="1900" dirty="0"/>
          </a:p>
        </p:txBody>
      </p:sp>
      <p:sp>
        <p:nvSpPr>
          <p:cNvPr id="7" name="Text 5"/>
          <p:cNvSpPr/>
          <p:nvPr/>
        </p:nvSpPr>
        <p:spPr>
          <a:xfrm>
            <a:off x="5421035" y="4513064"/>
            <a:ext cx="378845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F1 Score</a:t>
            </a:r>
            <a:endParaRPr lang="en-US" sz="1900" dirty="0"/>
          </a:p>
        </p:txBody>
      </p:sp>
      <p:sp>
        <p:nvSpPr>
          <p:cNvPr id="8" name="Text 6"/>
          <p:cNvSpPr/>
          <p:nvPr/>
        </p:nvSpPr>
        <p:spPr>
          <a:xfrm>
            <a:off x="9710738" y="4513064"/>
            <a:ext cx="379226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Accuracy</a:t>
            </a:r>
            <a:endParaRPr lang="en-US" sz="1900" dirty="0"/>
          </a:p>
        </p:txBody>
      </p:sp>
      <p:sp>
        <p:nvSpPr>
          <p:cNvPr id="9" name="Shape 7"/>
          <p:cNvSpPr/>
          <p:nvPr/>
        </p:nvSpPr>
        <p:spPr>
          <a:xfrm>
            <a:off x="879277" y="5063847"/>
            <a:ext cx="12870537" cy="706517"/>
          </a:xfrm>
          <a:prstGeom prst="rect">
            <a:avLst/>
          </a:prstGeom>
          <a:solidFill>
            <a:srgbClr val="000000">
              <a:alpha val="4000"/>
            </a:srgbClr>
          </a:solidFill>
          <a:ln/>
        </p:spPr>
      </p:sp>
      <p:sp>
        <p:nvSpPr>
          <p:cNvPr id="10" name="Text 8"/>
          <p:cNvSpPr/>
          <p:nvPr/>
        </p:nvSpPr>
        <p:spPr>
          <a:xfrm>
            <a:off x="1127522" y="5219581"/>
            <a:ext cx="379226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Bio+ClinicalBERT</a:t>
            </a:r>
            <a:endParaRPr lang="en-US" sz="1900" dirty="0"/>
          </a:p>
        </p:txBody>
      </p:sp>
      <p:sp>
        <p:nvSpPr>
          <p:cNvPr id="11" name="Text 9"/>
          <p:cNvSpPr/>
          <p:nvPr/>
        </p:nvSpPr>
        <p:spPr>
          <a:xfrm>
            <a:off x="5421035" y="5219581"/>
            <a:ext cx="378845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0.442</a:t>
            </a:r>
            <a:endParaRPr lang="en-US" sz="1900" dirty="0"/>
          </a:p>
        </p:txBody>
      </p:sp>
      <p:sp>
        <p:nvSpPr>
          <p:cNvPr id="12" name="Text 10"/>
          <p:cNvSpPr/>
          <p:nvPr/>
        </p:nvSpPr>
        <p:spPr>
          <a:xfrm>
            <a:off x="9710738" y="5219581"/>
            <a:ext cx="379226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0.523</a:t>
            </a:r>
            <a:endParaRPr lang="en-US" sz="1900" dirty="0"/>
          </a:p>
        </p:txBody>
      </p:sp>
      <p:sp>
        <p:nvSpPr>
          <p:cNvPr id="13" name="Shape 11"/>
          <p:cNvSpPr/>
          <p:nvPr/>
        </p:nvSpPr>
        <p:spPr>
          <a:xfrm>
            <a:off x="879277" y="5770364"/>
            <a:ext cx="12870537" cy="706517"/>
          </a:xfrm>
          <a:prstGeom prst="rect">
            <a:avLst/>
          </a:prstGeom>
          <a:solidFill>
            <a:srgbClr val="FFFFFF">
              <a:alpha val="4000"/>
            </a:srgbClr>
          </a:solidFill>
          <a:ln/>
        </p:spPr>
      </p:sp>
      <p:sp>
        <p:nvSpPr>
          <p:cNvPr id="14" name="Text 12"/>
          <p:cNvSpPr/>
          <p:nvPr/>
        </p:nvSpPr>
        <p:spPr>
          <a:xfrm>
            <a:off x="1127522" y="5926098"/>
            <a:ext cx="379226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BioBERT</a:t>
            </a:r>
            <a:endParaRPr lang="en-US" sz="1900" dirty="0"/>
          </a:p>
        </p:txBody>
      </p:sp>
      <p:sp>
        <p:nvSpPr>
          <p:cNvPr id="15" name="Text 13"/>
          <p:cNvSpPr/>
          <p:nvPr/>
        </p:nvSpPr>
        <p:spPr>
          <a:xfrm>
            <a:off x="5421035" y="5926098"/>
            <a:ext cx="378845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0.438</a:t>
            </a:r>
            <a:endParaRPr lang="en-US" sz="1900" dirty="0"/>
          </a:p>
        </p:txBody>
      </p:sp>
      <p:sp>
        <p:nvSpPr>
          <p:cNvPr id="16" name="Text 14"/>
          <p:cNvSpPr/>
          <p:nvPr/>
        </p:nvSpPr>
        <p:spPr>
          <a:xfrm>
            <a:off x="9710738" y="5926098"/>
            <a:ext cx="379226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0.519</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63667" y="659606"/>
            <a:ext cx="5454848" cy="681871"/>
          </a:xfrm>
          <a:prstGeom prst="rect">
            <a:avLst/>
          </a:prstGeom>
          <a:noFill/>
          <a:ln/>
        </p:spPr>
        <p:txBody>
          <a:bodyPr wrap="none" lIns="0" tIns="0" rIns="0" bIns="0" rtlCol="0" anchor="t"/>
          <a:lstStyle/>
          <a:p>
            <a:pPr indent="0" marL="0">
              <a:lnSpc>
                <a:spcPts val="5350"/>
              </a:lnSpc>
              <a:buNone/>
            </a:pPr>
            <a:r>
              <a:rPr lang="en-US" sz="4250" dirty="0">
                <a:solidFill>
                  <a:srgbClr val="1B1B27"/>
                </a:solidFill>
                <a:latin typeface="Raleway" pitchFamily="34" charset="0"/>
                <a:ea typeface="Raleway" pitchFamily="34" charset="-122"/>
                <a:cs typeface="Raleway" pitchFamily="34" charset="-120"/>
              </a:rPr>
              <a:t>Discussion</a:t>
            </a:r>
            <a:endParaRPr lang="en-US" sz="4250" dirty="0"/>
          </a:p>
        </p:txBody>
      </p:sp>
      <p:sp>
        <p:nvSpPr>
          <p:cNvPr id="3" name="Text 1"/>
          <p:cNvSpPr/>
          <p:nvPr/>
        </p:nvSpPr>
        <p:spPr>
          <a:xfrm>
            <a:off x="763667" y="1668661"/>
            <a:ext cx="13103066" cy="1396365"/>
          </a:xfrm>
          <a:prstGeom prst="rect">
            <a:avLst/>
          </a:prstGeom>
          <a:noFill/>
          <a:ln/>
        </p:spPr>
        <p:txBody>
          <a:bodyPr wrap="square" lIns="0" tIns="0" rIns="0" bIns="0" rtlCol="0" anchor="t"/>
          <a:lstStyle/>
          <a:p>
            <a:pPr indent="0" marL="0">
              <a:lnSpc>
                <a:spcPts val="2700"/>
              </a:lnSpc>
              <a:buNone/>
            </a:pPr>
            <a:r>
              <a:rPr lang="en-US" sz="1700" dirty="0">
                <a:solidFill>
                  <a:srgbClr val="3C3939"/>
                </a:solidFill>
                <a:latin typeface="Roboto" pitchFamily="34" charset="0"/>
                <a:ea typeface="Roboto" pitchFamily="34" charset="-122"/>
                <a:cs typeface="Roboto" pitchFamily="34" charset="-120"/>
              </a:rPr>
              <a:t>The results of our study provide valuable insights into the importance of domain-specific training for biomedical QA tasks. The superior performance of Bio+ClinicalBERT , which is specifically trained on a large corpus of biomedical text, highlights the advantage of leveraging models that have been exposed to relevant domain knowledge. This finding suggests that for tasks involving complex medical information, models with domain-specific expertise are crucial for achieving accurate and reliable answers.</a:t>
            </a:r>
            <a:endParaRPr lang="en-US" sz="1700" dirty="0"/>
          </a:p>
        </p:txBody>
      </p:sp>
      <p:pic>
        <p:nvPicPr>
          <p:cNvPr id="4" name="Image 0" descr="preencoded.png">    </p:cNvPr>
          <p:cNvPicPr>
            <a:picLocks noChangeAspect="1"/>
          </p:cNvPicPr>
          <p:nvPr/>
        </p:nvPicPr>
        <p:blipFill>
          <a:blip r:embed="rId1"/>
          <a:stretch>
            <a:fillRect/>
          </a:stretch>
        </p:blipFill>
        <p:spPr>
          <a:xfrm>
            <a:off x="763667" y="3310414"/>
            <a:ext cx="1090970" cy="1955244"/>
          </a:xfrm>
          <a:prstGeom prst="rect">
            <a:avLst/>
          </a:prstGeom>
        </p:spPr>
      </p:pic>
      <p:sp>
        <p:nvSpPr>
          <p:cNvPr id="5" name="Text 2"/>
          <p:cNvSpPr/>
          <p:nvPr/>
        </p:nvSpPr>
        <p:spPr>
          <a:xfrm>
            <a:off x="2181820" y="3528536"/>
            <a:ext cx="2727365" cy="340876"/>
          </a:xfrm>
          <a:prstGeom prst="rect">
            <a:avLst/>
          </a:prstGeom>
          <a:noFill/>
          <a:ln/>
        </p:spPr>
        <p:txBody>
          <a:bodyPr wrap="none" lIns="0" tIns="0" rIns="0" bIns="0" rtlCol="0" anchor="t"/>
          <a:lstStyle/>
          <a:p>
            <a:pPr algn="l" indent="0" marL="0">
              <a:lnSpc>
                <a:spcPts val="2650"/>
              </a:lnSpc>
              <a:buNone/>
            </a:pPr>
            <a:r>
              <a:rPr lang="en-US" sz="2100" dirty="0">
                <a:solidFill>
                  <a:srgbClr val="3C3939"/>
                </a:solidFill>
                <a:latin typeface="Raleway" pitchFamily="34" charset="0"/>
                <a:ea typeface="Raleway" pitchFamily="34" charset="-122"/>
                <a:cs typeface="Raleway" pitchFamily="34" charset="-120"/>
              </a:rPr>
              <a:t>Key Insights</a:t>
            </a:r>
            <a:endParaRPr lang="en-US" sz="2100" dirty="0"/>
          </a:p>
        </p:txBody>
      </p:sp>
      <p:sp>
        <p:nvSpPr>
          <p:cNvPr id="6" name="Text 3"/>
          <p:cNvSpPr/>
          <p:nvPr/>
        </p:nvSpPr>
        <p:spPr>
          <a:xfrm>
            <a:off x="2181820" y="4000262"/>
            <a:ext cx="11684913" cy="1047274"/>
          </a:xfrm>
          <a:prstGeom prst="rect">
            <a:avLst/>
          </a:prstGeom>
          <a:noFill/>
          <a:ln/>
        </p:spPr>
        <p:txBody>
          <a:bodyPr wrap="square" lIns="0" tIns="0" rIns="0" bIns="0" rtlCol="0" anchor="t"/>
          <a:lstStyle/>
          <a:p>
            <a:pPr algn="l" indent="0" marL="0">
              <a:lnSpc>
                <a:spcPts val="2700"/>
              </a:lnSpc>
              <a:buNone/>
            </a:pPr>
            <a:r>
              <a:rPr lang="en-US" sz="1700" dirty="0">
                <a:solidFill>
                  <a:srgbClr val="3C3939"/>
                </a:solidFill>
                <a:latin typeface="Roboto" pitchFamily="34" charset="0"/>
                <a:ea typeface="Roboto" pitchFamily="34" charset="-122"/>
                <a:cs typeface="Roboto" pitchFamily="34" charset="-120"/>
              </a:rPr>
              <a:t>The findings underscore the effectiveness of domain-specific training in improving the performance of pretrained language models for biomedical QA. This research reinforces the need for models to be trained on datasets that closely align with the target domain, leading to a deeper understanding of the nuances and complexities of the subject matter.</a:t>
            </a:r>
            <a:endParaRPr lang="en-US" sz="1700" dirty="0"/>
          </a:p>
        </p:txBody>
      </p:sp>
      <p:pic>
        <p:nvPicPr>
          <p:cNvPr id="7" name="Image 1" descr="preencoded.png">    </p:cNvPr>
          <p:cNvPicPr>
            <a:picLocks noChangeAspect="1"/>
          </p:cNvPicPr>
          <p:nvPr/>
        </p:nvPicPr>
        <p:blipFill>
          <a:blip r:embed="rId2"/>
          <a:stretch>
            <a:fillRect/>
          </a:stretch>
        </p:blipFill>
        <p:spPr>
          <a:xfrm>
            <a:off x="763667" y="5265658"/>
            <a:ext cx="1090970" cy="2304336"/>
          </a:xfrm>
          <a:prstGeom prst="rect">
            <a:avLst/>
          </a:prstGeom>
        </p:spPr>
      </p:pic>
      <p:sp>
        <p:nvSpPr>
          <p:cNvPr id="8" name="Text 4"/>
          <p:cNvSpPr/>
          <p:nvPr/>
        </p:nvSpPr>
        <p:spPr>
          <a:xfrm>
            <a:off x="2181820" y="5483781"/>
            <a:ext cx="2727365" cy="340876"/>
          </a:xfrm>
          <a:prstGeom prst="rect">
            <a:avLst/>
          </a:prstGeom>
          <a:noFill/>
          <a:ln/>
        </p:spPr>
        <p:txBody>
          <a:bodyPr wrap="none" lIns="0" tIns="0" rIns="0" bIns="0" rtlCol="0" anchor="t"/>
          <a:lstStyle/>
          <a:p>
            <a:pPr algn="l" indent="0" marL="0">
              <a:lnSpc>
                <a:spcPts val="2650"/>
              </a:lnSpc>
              <a:buNone/>
            </a:pPr>
            <a:r>
              <a:rPr lang="en-US" sz="2100" dirty="0">
                <a:solidFill>
                  <a:srgbClr val="3C3939"/>
                </a:solidFill>
                <a:latin typeface="Raleway" pitchFamily="34" charset="0"/>
                <a:ea typeface="Raleway" pitchFamily="34" charset="-122"/>
                <a:cs typeface="Raleway" pitchFamily="34" charset="-120"/>
              </a:rPr>
              <a:t>Challenges</a:t>
            </a:r>
            <a:endParaRPr lang="en-US" sz="2100" dirty="0"/>
          </a:p>
        </p:txBody>
      </p:sp>
      <p:sp>
        <p:nvSpPr>
          <p:cNvPr id="9" name="Text 5"/>
          <p:cNvSpPr/>
          <p:nvPr/>
        </p:nvSpPr>
        <p:spPr>
          <a:xfrm>
            <a:off x="2181820" y="5955506"/>
            <a:ext cx="11684913" cy="1396365"/>
          </a:xfrm>
          <a:prstGeom prst="rect">
            <a:avLst/>
          </a:prstGeom>
          <a:noFill/>
          <a:ln/>
        </p:spPr>
        <p:txBody>
          <a:bodyPr wrap="square" lIns="0" tIns="0" rIns="0" bIns="0" rtlCol="0" anchor="t"/>
          <a:lstStyle/>
          <a:p>
            <a:pPr algn="l" indent="0" marL="0">
              <a:lnSpc>
                <a:spcPts val="2700"/>
              </a:lnSpc>
              <a:buNone/>
            </a:pPr>
            <a:r>
              <a:rPr lang="en-US" sz="1700" dirty="0">
                <a:solidFill>
                  <a:srgbClr val="3C3939"/>
                </a:solidFill>
                <a:latin typeface="Roboto" pitchFamily="34" charset="0"/>
                <a:ea typeface="Roboto" pitchFamily="34" charset="-122"/>
                <a:cs typeface="Roboto" pitchFamily="34" charset="-120"/>
              </a:rPr>
              <a:t>Despite the improvements achieved with domain-specific models, there are ongoing challenges in achieving high accuracy in critical domains like healthcare. The complexity of medical language, the constantly evolving nature of medical knowledge, and the ethical considerations surrounding medical information retrieval require further advancements in model development and data management.</a:t>
            </a:r>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2024-09-24T18:35:30Z</dcterms:created>
  <dcterms:modified xsi:type="dcterms:W3CDTF">2024-09-24T18:35:30Z</dcterms:modified>
</cp:coreProperties>
</file>