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aleway"/>
      <p:regular r:id="rId17"/>
    </p:embeddedFont>
    <p:embeddedFont>
      <p:font typeface="Raleway"/>
      <p:regular r:id="rId18"/>
    </p:embeddedFont>
    <p:embeddedFont>
      <p:font typeface="Raleway"/>
      <p:regular r:id="rId19"/>
    </p:embeddedFont>
    <p:embeddedFont>
      <p:font typeface="Raleway"/>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
      <p:font typeface="Roboto"/>
      <p:regular r:id="rId28"/>
    </p:embeddedFont>
    <p:embeddedFont>
      <p:font typeface="Roboto"/>
      <p:regular r:id="rId29"/>
    </p:embeddedFont>
    <p:embeddedFont>
      <p:font typeface="Roboto"/>
      <p:regular r:id="rId30"/>
    </p:embeddedFont>
    <p:embeddedFont>
      <p:font typeface="Roboto"/>
      <p:regular r:id="rId31"/>
    </p:embeddedFont>
    <p:embeddedFont>
      <p:font typeface="Roboto"/>
      <p:regular r:id="rId32"/>
    </p:embeddedFont>
    <p:embeddedFont>
      <p:font typeface="Roboto"/>
      <p:regular r:id="rId33"/>
    </p:embeddedFont>
    <p:embeddedFont>
      <p:font typeface="Roboto"/>
      <p:regular r:id="rId3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074902"/>
            <a:ext cx="12902327" cy="2129314"/>
          </a:xfrm>
          <a:prstGeom prst="rect">
            <a:avLst/>
          </a:prstGeom>
          <a:noFill/>
          <a:ln/>
        </p:spPr>
        <p:txBody>
          <a:bodyPr wrap="square" lIns="0" tIns="0" rIns="0" bIns="0" rtlCol="0" anchor="t"/>
          <a:lstStyle/>
          <a:p>
            <a:pPr indent="0" marL="0">
              <a:lnSpc>
                <a:spcPts val="8350"/>
              </a:lnSpc>
              <a:buNone/>
            </a:pPr>
            <a:r>
              <a:rPr lang="en-US" sz="6700" dirty="0">
                <a:solidFill>
                  <a:srgbClr val="1B1B27"/>
                </a:solidFill>
                <a:latin typeface="Raleway" pitchFamily="34" charset="0"/>
                <a:ea typeface="Raleway" pitchFamily="34" charset="-122"/>
                <a:cs typeface="Raleway" pitchFamily="34" charset="-120"/>
              </a:rPr>
              <a:t>Knowledge Transfer in NER and RE Training</a:t>
            </a:r>
            <a:endParaRPr lang="en-US" sz="6700" dirty="0"/>
          </a:p>
        </p:txBody>
      </p:sp>
      <p:sp>
        <p:nvSpPr>
          <p:cNvPr id="3" name="Text 1"/>
          <p:cNvSpPr/>
          <p:nvPr/>
        </p:nvSpPr>
        <p:spPr>
          <a:xfrm>
            <a:off x="864037" y="4574500"/>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This presentation explores the intricate relationship between Named Entity Recognition (NER) and Relation Extraction (RE) within the realm of natural language processing (NLP). We delve into the synergistic benefits of integrating these two fundamental NLP tasks, examining their respective training processes and the implications of knowledge transfer for enhancing model performance.</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419106"/>
            <a:ext cx="9438561"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Conclusion and Future Directions</a:t>
            </a:r>
            <a:endParaRPr lang="en-US" sz="4850" dirty="0"/>
          </a:p>
        </p:txBody>
      </p:sp>
      <p:sp>
        <p:nvSpPr>
          <p:cNvPr id="3" name="Text 1"/>
          <p:cNvSpPr/>
          <p:nvPr/>
        </p:nvSpPr>
        <p:spPr>
          <a:xfrm>
            <a:off x="864037" y="2560915"/>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findings from our study underscore the significant advantages of integrating NER and RE for improved NLP performance. This integration strategy holds immense potential for advancing NLP applications in various domains, particularly in the biomedical field.</a:t>
            </a:r>
            <a:endParaRPr lang="en-US" sz="1900" dirty="0"/>
          </a:p>
        </p:txBody>
      </p:sp>
      <p:sp>
        <p:nvSpPr>
          <p:cNvPr id="4" name="Shape 2"/>
          <p:cNvSpPr/>
          <p:nvPr/>
        </p:nvSpPr>
        <p:spPr>
          <a:xfrm>
            <a:off x="864037" y="4301371"/>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393883"/>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Key Takeaways</a:t>
            </a:r>
            <a:endParaRPr lang="en-US" sz="2400" dirty="0"/>
          </a:p>
        </p:txBody>
      </p:sp>
      <p:sp>
        <p:nvSpPr>
          <p:cNvPr id="7" name="Text 5"/>
          <p:cNvSpPr/>
          <p:nvPr/>
        </p:nvSpPr>
        <p:spPr>
          <a:xfrm>
            <a:off x="1666280" y="4835247"/>
            <a:ext cx="5525572"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integrated model consistently outperforms the baseline models, demonstrating the benefits of combining NER and RE for enhanced information extraction.</a:t>
            </a:r>
            <a:endParaRPr lang="en-US" sz="1900" dirty="0"/>
          </a:p>
        </p:txBody>
      </p:sp>
      <p:sp>
        <p:nvSpPr>
          <p:cNvPr id="8" name="Shape 6"/>
          <p:cNvSpPr/>
          <p:nvPr/>
        </p:nvSpPr>
        <p:spPr>
          <a:xfrm>
            <a:off x="7438668" y="4301371"/>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393883"/>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Future Research</a:t>
            </a:r>
            <a:endParaRPr lang="en-US" sz="2400" dirty="0"/>
          </a:p>
        </p:txBody>
      </p:sp>
      <p:sp>
        <p:nvSpPr>
          <p:cNvPr id="11" name="Text 9"/>
          <p:cNvSpPr/>
          <p:nvPr/>
        </p:nvSpPr>
        <p:spPr>
          <a:xfrm>
            <a:off x="8240911" y="4835247"/>
            <a:ext cx="552557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Further exploration of knowledge transfer techniques, particularly in the context of deep learning models, is essential. Developing robust and efficient methods for integrating NER and RE is a crucial area for future research.</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221581"/>
            <a:ext cx="776097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Introduction to NER and RE</a:t>
            </a:r>
            <a:endParaRPr lang="en-US" sz="4850" dirty="0"/>
          </a:p>
        </p:txBody>
      </p:sp>
      <p:sp>
        <p:nvSpPr>
          <p:cNvPr id="3" name="Text 1"/>
          <p:cNvSpPr/>
          <p:nvPr/>
        </p:nvSpPr>
        <p:spPr>
          <a:xfrm>
            <a:off x="864037" y="2363391"/>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Named Entity Recognition (NER) is a crucial NLP task that involves identifying and classifying named entities in text. These entities can be persons, locations, organizations, dates, or other relevant categories. Relation Extraction (RE), on the other hand, focuses on discovering relationships between entities within a text. This involves identifying the type of relationship (e.g., "works for", "located in") and linking the entities involved.</a:t>
            </a:r>
            <a:endParaRPr lang="en-US" sz="1900" dirty="0"/>
          </a:p>
        </p:txBody>
      </p:sp>
      <p:sp>
        <p:nvSpPr>
          <p:cNvPr id="4" name="Shape 2"/>
          <p:cNvSpPr/>
          <p:nvPr/>
        </p:nvSpPr>
        <p:spPr>
          <a:xfrm>
            <a:off x="864037" y="4498896"/>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591407"/>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498896"/>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Essential Tasks</a:t>
            </a:r>
            <a:endParaRPr lang="en-US" sz="2400" dirty="0"/>
          </a:p>
        </p:txBody>
      </p:sp>
      <p:sp>
        <p:nvSpPr>
          <p:cNvPr id="7" name="Text 5"/>
          <p:cNvSpPr/>
          <p:nvPr/>
        </p:nvSpPr>
        <p:spPr>
          <a:xfrm>
            <a:off x="1666280" y="5032772"/>
            <a:ext cx="552557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NER and RE are fundamental components of many NLP applications, particularly in the biomedical domain. They are essential for tasks such as information extraction, knowledge base construction, and question answering.</a:t>
            </a:r>
            <a:endParaRPr lang="en-US" sz="1900" dirty="0"/>
          </a:p>
        </p:txBody>
      </p:sp>
      <p:sp>
        <p:nvSpPr>
          <p:cNvPr id="8" name="Shape 6"/>
          <p:cNvSpPr/>
          <p:nvPr/>
        </p:nvSpPr>
        <p:spPr>
          <a:xfrm>
            <a:off x="7438668" y="4498896"/>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591407"/>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498896"/>
            <a:ext cx="3167658"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Biomedical Relevance</a:t>
            </a:r>
            <a:endParaRPr lang="en-US" sz="2400" dirty="0"/>
          </a:p>
        </p:txBody>
      </p:sp>
      <p:sp>
        <p:nvSpPr>
          <p:cNvPr id="11" name="Text 9"/>
          <p:cNvSpPr/>
          <p:nvPr/>
        </p:nvSpPr>
        <p:spPr>
          <a:xfrm>
            <a:off x="8240911" y="5032772"/>
            <a:ext cx="552557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In the biomedical context, NER and RE play a critical role in extracting valuable information from medical literature and patient records. This information can be used for drug discovery, disease diagnosis, and personalized medicine.</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607344"/>
            <a:ext cx="10700861"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Motivation for NER and RE Integration</a:t>
            </a:r>
            <a:endParaRPr lang="en-US" sz="4850" dirty="0"/>
          </a:p>
        </p:txBody>
      </p:sp>
      <p:sp>
        <p:nvSpPr>
          <p:cNvPr id="3" name="Text 1"/>
          <p:cNvSpPr/>
          <p:nvPr/>
        </p:nvSpPr>
        <p:spPr>
          <a:xfrm>
            <a:off x="864037" y="2872621"/>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Integrating NER and RE offers significant advantages for various NLP applications. By combining these tasks, we can leverage the insights from entity identification to enhance the accuracy and efficiency of relation extraction.</a:t>
            </a:r>
            <a:endParaRPr lang="en-US" sz="1900" dirty="0"/>
          </a:p>
        </p:txBody>
      </p:sp>
      <p:sp>
        <p:nvSpPr>
          <p:cNvPr id="4" name="Text 2"/>
          <p:cNvSpPr/>
          <p:nvPr/>
        </p:nvSpPr>
        <p:spPr>
          <a:xfrm>
            <a:off x="864037" y="4187190"/>
            <a:ext cx="418207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Enhanced Relation Extraction</a:t>
            </a:r>
            <a:endParaRPr lang="en-US" sz="2400" dirty="0"/>
          </a:p>
        </p:txBody>
      </p:sp>
      <p:sp>
        <p:nvSpPr>
          <p:cNvPr id="5" name="Text 3"/>
          <p:cNvSpPr/>
          <p:nvPr/>
        </p:nvSpPr>
        <p:spPr>
          <a:xfrm>
            <a:off x="864037" y="4819769"/>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NER provides valuable context and structure for RE models. By identifying entities, NER models can guide RE models towards relevant relationships, improving their precision and recall.</a:t>
            </a:r>
            <a:endParaRPr lang="en-US" sz="1900" dirty="0"/>
          </a:p>
        </p:txBody>
      </p:sp>
      <p:sp>
        <p:nvSpPr>
          <p:cNvPr id="6" name="Text 4"/>
          <p:cNvSpPr/>
          <p:nvPr/>
        </p:nvSpPr>
        <p:spPr>
          <a:xfrm>
            <a:off x="7623929" y="4187190"/>
            <a:ext cx="4298037"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Improved Question Answering</a:t>
            </a:r>
            <a:endParaRPr lang="en-US" sz="2400" dirty="0"/>
          </a:p>
        </p:txBody>
      </p:sp>
      <p:sp>
        <p:nvSpPr>
          <p:cNvPr id="7" name="Text 5"/>
          <p:cNvSpPr/>
          <p:nvPr/>
        </p:nvSpPr>
        <p:spPr>
          <a:xfrm>
            <a:off x="7623929" y="4819769"/>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Integrated NER and RE models are particularly beneficial for extractive question answering (QA) tasks. These models can extract answers from text by identifying relevant entities and their relationships.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64845" y="825222"/>
            <a:ext cx="4749284" cy="593646"/>
          </a:xfrm>
          <a:prstGeom prst="rect">
            <a:avLst/>
          </a:prstGeom>
          <a:noFill/>
          <a:ln/>
        </p:spPr>
        <p:txBody>
          <a:bodyPr wrap="none" lIns="0" tIns="0" rIns="0" bIns="0" rtlCol="0" anchor="t"/>
          <a:lstStyle/>
          <a:p>
            <a:pPr indent="0" marL="0">
              <a:lnSpc>
                <a:spcPts val="4650"/>
              </a:lnSpc>
              <a:buNone/>
            </a:pPr>
            <a:r>
              <a:rPr lang="en-US" sz="3700" dirty="0">
                <a:solidFill>
                  <a:srgbClr val="1B1B27"/>
                </a:solidFill>
                <a:latin typeface="Raleway" pitchFamily="34" charset="0"/>
                <a:ea typeface="Raleway" pitchFamily="34" charset="-122"/>
                <a:cs typeface="Raleway" pitchFamily="34" charset="-120"/>
              </a:rPr>
              <a:t>NER Training Process</a:t>
            </a:r>
            <a:endParaRPr lang="en-US" sz="3700" dirty="0"/>
          </a:p>
        </p:txBody>
      </p:sp>
      <p:sp>
        <p:nvSpPr>
          <p:cNvPr id="3" name="Text 1"/>
          <p:cNvSpPr/>
          <p:nvPr/>
        </p:nvSpPr>
        <p:spPr>
          <a:xfrm>
            <a:off x="664845" y="1703784"/>
            <a:ext cx="13300710" cy="607933"/>
          </a:xfrm>
          <a:prstGeom prst="rect">
            <a:avLst/>
          </a:prstGeom>
          <a:noFill/>
          <a:ln/>
        </p:spPr>
        <p:txBody>
          <a:bodyPr wrap="square" lIns="0" tIns="0" rIns="0" bIns="0" rtlCol="0" anchor="t"/>
          <a:lstStyle/>
          <a:p>
            <a:pPr indent="0" marL="0">
              <a:lnSpc>
                <a:spcPts val="2350"/>
              </a:lnSpc>
              <a:buNone/>
            </a:pPr>
            <a:r>
              <a:rPr lang="en-US" sz="1450" dirty="0">
                <a:solidFill>
                  <a:srgbClr val="3C3939"/>
                </a:solidFill>
                <a:latin typeface="Roboto" pitchFamily="34" charset="0"/>
                <a:ea typeface="Roboto" pitchFamily="34" charset="-122"/>
                <a:cs typeface="Roboto" pitchFamily="34" charset="-120"/>
              </a:rPr>
              <a:t>The NER training process involves a series of steps, starting with data preparation and culminating in model evaluation. This process aims to develop an accurate and robust model that can reliably identify named entities in text.</a:t>
            </a:r>
            <a:endParaRPr lang="en-US" sz="1450" dirty="0"/>
          </a:p>
        </p:txBody>
      </p:sp>
      <p:sp>
        <p:nvSpPr>
          <p:cNvPr id="4" name="Shape 2"/>
          <p:cNvSpPr/>
          <p:nvPr/>
        </p:nvSpPr>
        <p:spPr>
          <a:xfrm>
            <a:off x="938332" y="2525435"/>
            <a:ext cx="22860" cy="4878943"/>
          </a:xfrm>
          <a:prstGeom prst="roundRect">
            <a:avLst>
              <a:gd name="adj" fmla="val 349029"/>
            </a:avLst>
          </a:prstGeom>
          <a:solidFill>
            <a:srgbClr val="C7C7D0"/>
          </a:solidFill>
          <a:ln/>
        </p:spPr>
      </p:sp>
      <p:sp>
        <p:nvSpPr>
          <p:cNvPr id="5" name="Shape 3"/>
          <p:cNvSpPr/>
          <p:nvPr/>
        </p:nvSpPr>
        <p:spPr>
          <a:xfrm>
            <a:off x="1140619" y="2941439"/>
            <a:ext cx="664845" cy="22860"/>
          </a:xfrm>
          <a:prstGeom prst="roundRect">
            <a:avLst>
              <a:gd name="adj" fmla="val 349029"/>
            </a:avLst>
          </a:prstGeom>
          <a:solidFill>
            <a:srgbClr val="C7C7D0"/>
          </a:solidFill>
          <a:ln/>
        </p:spPr>
      </p:sp>
      <p:sp>
        <p:nvSpPr>
          <p:cNvPr id="6" name="Shape 4"/>
          <p:cNvSpPr/>
          <p:nvPr/>
        </p:nvSpPr>
        <p:spPr>
          <a:xfrm>
            <a:off x="736044" y="2739152"/>
            <a:ext cx="427434" cy="427434"/>
          </a:xfrm>
          <a:prstGeom prst="roundRect">
            <a:avLst>
              <a:gd name="adj" fmla="val 18667"/>
            </a:avLst>
          </a:prstGeom>
          <a:solidFill>
            <a:srgbClr val="E1E1EA"/>
          </a:solidFill>
          <a:ln w="7620">
            <a:solidFill>
              <a:srgbClr val="C7C7D0"/>
            </a:solidFill>
            <a:prstDash val="solid"/>
          </a:ln>
        </p:spPr>
      </p:sp>
      <p:sp>
        <p:nvSpPr>
          <p:cNvPr id="7" name="Text 5"/>
          <p:cNvSpPr/>
          <p:nvPr/>
        </p:nvSpPr>
        <p:spPr>
          <a:xfrm>
            <a:off x="888802" y="2810351"/>
            <a:ext cx="121920" cy="284917"/>
          </a:xfrm>
          <a:prstGeom prst="rect">
            <a:avLst/>
          </a:prstGeom>
          <a:noFill/>
          <a:ln/>
        </p:spPr>
        <p:txBody>
          <a:bodyPr wrap="none" lIns="0" tIns="0" rIns="0" bIns="0" rtlCol="0" anchor="t"/>
          <a:lstStyle/>
          <a:p>
            <a:pPr algn="ctr" indent="0" marL="0">
              <a:lnSpc>
                <a:spcPts val="220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8" name="Text 6"/>
          <p:cNvSpPr/>
          <p:nvPr/>
        </p:nvSpPr>
        <p:spPr>
          <a:xfrm>
            <a:off x="1994535" y="2715339"/>
            <a:ext cx="2374583" cy="296704"/>
          </a:xfrm>
          <a:prstGeom prst="rect">
            <a:avLst/>
          </a:prstGeom>
          <a:noFill/>
          <a:ln/>
        </p:spPr>
        <p:txBody>
          <a:bodyPr wrap="none" lIns="0" tIns="0" rIns="0" bIns="0" rtlCol="0" anchor="t"/>
          <a:lstStyle/>
          <a:p>
            <a:pPr algn="l" indent="0" marL="0">
              <a:lnSpc>
                <a:spcPts val="2300"/>
              </a:lnSpc>
              <a:buNone/>
            </a:pPr>
            <a:r>
              <a:rPr lang="en-US" sz="1850" dirty="0">
                <a:solidFill>
                  <a:srgbClr val="3C3939"/>
                </a:solidFill>
                <a:latin typeface="Raleway" pitchFamily="34" charset="0"/>
                <a:ea typeface="Raleway" pitchFamily="34" charset="-122"/>
                <a:cs typeface="Raleway" pitchFamily="34" charset="-120"/>
              </a:rPr>
              <a:t>Data Preparation</a:t>
            </a:r>
            <a:endParaRPr lang="en-US" sz="1850" dirty="0"/>
          </a:p>
        </p:txBody>
      </p:sp>
      <p:sp>
        <p:nvSpPr>
          <p:cNvPr id="9" name="Text 7"/>
          <p:cNvSpPr/>
          <p:nvPr/>
        </p:nvSpPr>
        <p:spPr>
          <a:xfrm>
            <a:off x="1994535" y="3125986"/>
            <a:ext cx="11971020" cy="607933"/>
          </a:xfrm>
          <a:prstGeom prst="rect">
            <a:avLst/>
          </a:prstGeom>
          <a:noFill/>
          <a:ln/>
        </p:spPr>
        <p:txBody>
          <a:bodyPr wrap="square" lIns="0" tIns="0" rIns="0" bIns="0" rtlCol="0" anchor="t"/>
          <a:lstStyle/>
          <a:p>
            <a:pPr algn="l" indent="0" marL="0">
              <a:lnSpc>
                <a:spcPts val="2350"/>
              </a:lnSpc>
              <a:buNone/>
            </a:pPr>
            <a:r>
              <a:rPr lang="en-US" sz="1450" dirty="0">
                <a:solidFill>
                  <a:srgbClr val="3C3939"/>
                </a:solidFill>
                <a:latin typeface="Roboto" pitchFamily="34" charset="0"/>
                <a:ea typeface="Roboto" pitchFamily="34" charset="-122"/>
                <a:cs typeface="Roboto" pitchFamily="34" charset="-120"/>
              </a:rPr>
              <a:t>The first step in NER training involves collecting and preparing a suitable dataset. This dataset should consist of annotated text, where each named entity is labeled with its corresponding category. This step can be resource-intensive and often requires manual annotation.</a:t>
            </a:r>
            <a:endParaRPr lang="en-US" sz="1450" dirty="0"/>
          </a:p>
        </p:txBody>
      </p:sp>
      <p:sp>
        <p:nvSpPr>
          <p:cNvPr id="10" name="Shape 8"/>
          <p:cNvSpPr/>
          <p:nvPr/>
        </p:nvSpPr>
        <p:spPr>
          <a:xfrm>
            <a:off x="1140619" y="4529733"/>
            <a:ext cx="664845" cy="22860"/>
          </a:xfrm>
          <a:prstGeom prst="roundRect">
            <a:avLst>
              <a:gd name="adj" fmla="val 349029"/>
            </a:avLst>
          </a:prstGeom>
          <a:solidFill>
            <a:srgbClr val="C7C7D0"/>
          </a:solidFill>
          <a:ln/>
        </p:spPr>
      </p:sp>
      <p:sp>
        <p:nvSpPr>
          <p:cNvPr id="11" name="Shape 9"/>
          <p:cNvSpPr/>
          <p:nvPr/>
        </p:nvSpPr>
        <p:spPr>
          <a:xfrm>
            <a:off x="736044" y="4327446"/>
            <a:ext cx="427434" cy="427434"/>
          </a:xfrm>
          <a:prstGeom prst="roundRect">
            <a:avLst>
              <a:gd name="adj" fmla="val 18667"/>
            </a:avLst>
          </a:prstGeom>
          <a:solidFill>
            <a:srgbClr val="E1E1EA"/>
          </a:solidFill>
          <a:ln w="7620">
            <a:solidFill>
              <a:srgbClr val="C7C7D0"/>
            </a:solidFill>
            <a:prstDash val="solid"/>
          </a:ln>
        </p:spPr>
      </p:sp>
      <p:sp>
        <p:nvSpPr>
          <p:cNvPr id="12" name="Text 10"/>
          <p:cNvSpPr/>
          <p:nvPr/>
        </p:nvSpPr>
        <p:spPr>
          <a:xfrm>
            <a:off x="875467" y="4398645"/>
            <a:ext cx="148471" cy="284917"/>
          </a:xfrm>
          <a:prstGeom prst="rect">
            <a:avLst/>
          </a:prstGeom>
          <a:noFill/>
          <a:ln/>
        </p:spPr>
        <p:txBody>
          <a:bodyPr wrap="none" lIns="0" tIns="0" rIns="0" bIns="0" rtlCol="0" anchor="t"/>
          <a:lstStyle/>
          <a:p>
            <a:pPr algn="ctr" indent="0" marL="0">
              <a:lnSpc>
                <a:spcPts val="220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3" name="Text 11"/>
          <p:cNvSpPr/>
          <p:nvPr/>
        </p:nvSpPr>
        <p:spPr>
          <a:xfrm>
            <a:off x="1994535" y="4303633"/>
            <a:ext cx="2374583" cy="296704"/>
          </a:xfrm>
          <a:prstGeom prst="rect">
            <a:avLst/>
          </a:prstGeom>
          <a:noFill/>
          <a:ln/>
        </p:spPr>
        <p:txBody>
          <a:bodyPr wrap="none" lIns="0" tIns="0" rIns="0" bIns="0" rtlCol="0" anchor="t"/>
          <a:lstStyle/>
          <a:p>
            <a:pPr algn="l" indent="0" marL="0">
              <a:lnSpc>
                <a:spcPts val="2300"/>
              </a:lnSpc>
              <a:buNone/>
            </a:pPr>
            <a:r>
              <a:rPr lang="en-US" sz="1850" dirty="0">
                <a:solidFill>
                  <a:srgbClr val="3C3939"/>
                </a:solidFill>
                <a:latin typeface="Raleway" pitchFamily="34" charset="0"/>
                <a:ea typeface="Raleway" pitchFamily="34" charset="-122"/>
                <a:cs typeface="Raleway" pitchFamily="34" charset="-120"/>
              </a:rPr>
              <a:t>Model Selection</a:t>
            </a:r>
            <a:endParaRPr lang="en-US" sz="1850" dirty="0"/>
          </a:p>
        </p:txBody>
      </p:sp>
      <p:sp>
        <p:nvSpPr>
          <p:cNvPr id="14" name="Text 12"/>
          <p:cNvSpPr/>
          <p:nvPr/>
        </p:nvSpPr>
        <p:spPr>
          <a:xfrm>
            <a:off x="1994535" y="4714280"/>
            <a:ext cx="11971020" cy="911900"/>
          </a:xfrm>
          <a:prstGeom prst="rect">
            <a:avLst/>
          </a:prstGeom>
          <a:noFill/>
          <a:ln/>
        </p:spPr>
        <p:txBody>
          <a:bodyPr wrap="square" lIns="0" tIns="0" rIns="0" bIns="0" rtlCol="0" anchor="t"/>
          <a:lstStyle/>
          <a:p>
            <a:pPr algn="l" indent="0" marL="0">
              <a:lnSpc>
                <a:spcPts val="2350"/>
              </a:lnSpc>
              <a:buNone/>
            </a:pPr>
            <a:r>
              <a:rPr lang="en-US" sz="1450" dirty="0">
                <a:solidFill>
                  <a:srgbClr val="3C3939"/>
                </a:solidFill>
                <a:latin typeface="Roboto" pitchFamily="34" charset="0"/>
                <a:ea typeface="Roboto" pitchFamily="34" charset="-122"/>
                <a:cs typeface="Roboto" pitchFamily="34" charset="-120"/>
              </a:rPr>
              <a:t>Once the dataset is ready, the next step involves choosing a suitable NER model. Various architectures, such as Hidden Markov Models (HMMs), Conditional Random Fields (CRFs), and deep learning models, are available. The choice depends on the complexity of the task and the availability of resources.</a:t>
            </a:r>
            <a:endParaRPr lang="en-US" sz="1450" dirty="0"/>
          </a:p>
        </p:txBody>
      </p:sp>
      <p:sp>
        <p:nvSpPr>
          <p:cNvPr id="15" name="Shape 13"/>
          <p:cNvSpPr/>
          <p:nvPr/>
        </p:nvSpPr>
        <p:spPr>
          <a:xfrm>
            <a:off x="1140619" y="6421993"/>
            <a:ext cx="664845" cy="22860"/>
          </a:xfrm>
          <a:prstGeom prst="roundRect">
            <a:avLst>
              <a:gd name="adj" fmla="val 349029"/>
            </a:avLst>
          </a:prstGeom>
          <a:solidFill>
            <a:srgbClr val="C7C7D0"/>
          </a:solidFill>
          <a:ln/>
        </p:spPr>
      </p:sp>
      <p:sp>
        <p:nvSpPr>
          <p:cNvPr id="16" name="Shape 14"/>
          <p:cNvSpPr/>
          <p:nvPr/>
        </p:nvSpPr>
        <p:spPr>
          <a:xfrm>
            <a:off x="736044" y="6219706"/>
            <a:ext cx="427434" cy="427434"/>
          </a:xfrm>
          <a:prstGeom prst="roundRect">
            <a:avLst>
              <a:gd name="adj" fmla="val 18667"/>
            </a:avLst>
          </a:prstGeom>
          <a:solidFill>
            <a:srgbClr val="E1E1EA"/>
          </a:solidFill>
          <a:ln w="7620">
            <a:solidFill>
              <a:srgbClr val="C7C7D0"/>
            </a:solidFill>
            <a:prstDash val="solid"/>
          </a:ln>
        </p:spPr>
      </p:sp>
      <p:sp>
        <p:nvSpPr>
          <p:cNvPr id="17" name="Text 15"/>
          <p:cNvSpPr/>
          <p:nvPr/>
        </p:nvSpPr>
        <p:spPr>
          <a:xfrm>
            <a:off x="873681" y="6290905"/>
            <a:ext cx="152162" cy="284917"/>
          </a:xfrm>
          <a:prstGeom prst="rect">
            <a:avLst/>
          </a:prstGeom>
          <a:noFill/>
          <a:ln/>
        </p:spPr>
        <p:txBody>
          <a:bodyPr wrap="none" lIns="0" tIns="0" rIns="0" bIns="0" rtlCol="0" anchor="t"/>
          <a:lstStyle/>
          <a:p>
            <a:pPr algn="ctr" indent="0" marL="0">
              <a:lnSpc>
                <a:spcPts val="220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8" name="Text 16"/>
          <p:cNvSpPr/>
          <p:nvPr/>
        </p:nvSpPr>
        <p:spPr>
          <a:xfrm>
            <a:off x="1994535" y="6195893"/>
            <a:ext cx="2536984" cy="296704"/>
          </a:xfrm>
          <a:prstGeom prst="rect">
            <a:avLst/>
          </a:prstGeom>
          <a:noFill/>
          <a:ln/>
        </p:spPr>
        <p:txBody>
          <a:bodyPr wrap="none" lIns="0" tIns="0" rIns="0" bIns="0" rtlCol="0" anchor="t"/>
          <a:lstStyle/>
          <a:p>
            <a:pPr algn="l" indent="0" marL="0">
              <a:lnSpc>
                <a:spcPts val="2300"/>
              </a:lnSpc>
              <a:buNone/>
            </a:pPr>
            <a:r>
              <a:rPr lang="en-US" sz="1850" dirty="0">
                <a:solidFill>
                  <a:srgbClr val="3C3939"/>
                </a:solidFill>
                <a:latin typeface="Raleway" pitchFamily="34" charset="0"/>
                <a:ea typeface="Raleway" pitchFamily="34" charset="-122"/>
                <a:cs typeface="Raleway" pitchFamily="34" charset="-120"/>
              </a:rPr>
              <a:t>Training and Evaluation</a:t>
            </a:r>
            <a:endParaRPr lang="en-US" sz="1850" dirty="0"/>
          </a:p>
        </p:txBody>
      </p:sp>
      <p:sp>
        <p:nvSpPr>
          <p:cNvPr id="19" name="Text 17"/>
          <p:cNvSpPr/>
          <p:nvPr/>
        </p:nvSpPr>
        <p:spPr>
          <a:xfrm>
            <a:off x="1994535" y="6606540"/>
            <a:ext cx="11971020" cy="607933"/>
          </a:xfrm>
          <a:prstGeom prst="rect">
            <a:avLst/>
          </a:prstGeom>
          <a:noFill/>
          <a:ln/>
        </p:spPr>
        <p:txBody>
          <a:bodyPr wrap="square" lIns="0" tIns="0" rIns="0" bIns="0" rtlCol="0" anchor="t"/>
          <a:lstStyle/>
          <a:p>
            <a:pPr algn="l" indent="0" marL="0">
              <a:lnSpc>
                <a:spcPts val="2350"/>
              </a:lnSpc>
              <a:buNone/>
            </a:pPr>
            <a:r>
              <a:rPr lang="en-US" sz="1450" dirty="0">
                <a:solidFill>
                  <a:srgbClr val="3C3939"/>
                </a:solidFill>
                <a:latin typeface="Roboto" pitchFamily="34" charset="0"/>
                <a:ea typeface="Roboto" pitchFamily="34" charset="-122"/>
                <a:cs typeface="Roboto" pitchFamily="34" charset="-120"/>
              </a:rPr>
              <a:t>The selected model is then trained on the prepared dataset. The training process involves adjusting the model's parameters to minimize the difference between its predictions and the true labels. After training, the model is evaluated on a separate test set to assess its performance.</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749856"/>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RE Training Process</a:t>
            </a:r>
            <a:endParaRPr lang="en-US" sz="4850" dirty="0"/>
          </a:p>
        </p:txBody>
      </p:sp>
      <p:sp>
        <p:nvSpPr>
          <p:cNvPr id="3" name="Text 1"/>
          <p:cNvSpPr/>
          <p:nvPr/>
        </p:nvSpPr>
        <p:spPr>
          <a:xfrm>
            <a:off x="864037" y="1891665"/>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RE training process mirrors the NER training process in many ways. However, it differs in terms of the type of data and the focus of the model. RE models aim to identify and classify relationships between named entities within text.</a:t>
            </a:r>
            <a:endParaRPr lang="en-US" sz="1900" dirty="0"/>
          </a:p>
        </p:txBody>
      </p:sp>
      <p:sp>
        <p:nvSpPr>
          <p:cNvPr id="4" name="Shape 2"/>
          <p:cNvSpPr/>
          <p:nvPr/>
        </p:nvSpPr>
        <p:spPr>
          <a:xfrm>
            <a:off x="864037" y="2959417"/>
            <a:ext cx="12902327" cy="4520327"/>
          </a:xfrm>
          <a:prstGeom prst="roundRect">
            <a:avLst>
              <a:gd name="adj" fmla="val 2294"/>
            </a:avLst>
          </a:prstGeom>
          <a:noFill/>
          <a:ln w="15240">
            <a:solidFill>
              <a:srgbClr val="000000">
                <a:alpha val="8000"/>
              </a:srgbClr>
            </a:solidFill>
            <a:prstDash val="solid"/>
          </a:ln>
        </p:spPr>
      </p:sp>
      <p:sp>
        <p:nvSpPr>
          <p:cNvPr id="5" name="Shape 3"/>
          <p:cNvSpPr/>
          <p:nvPr/>
        </p:nvSpPr>
        <p:spPr>
          <a:xfrm>
            <a:off x="879277" y="2974658"/>
            <a:ext cx="12871847" cy="1496616"/>
          </a:xfrm>
          <a:prstGeom prst="rect">
            <a:avLst/>
          </a:prstGeom>
          <a:solidFill>
            <a:srgbClr val="FFFFFF">
              <a:alpha val="4000"/>
            </a:srgbClr>
          </a:solidFill>
          <a:ln/>
        </p:spPr>
      </p:sp>
      <p:sp>
        <p:nvSpPr>
          <p:cNvPr id="6" name="Text 4"/>
          <p:cNvSpPr/>
          <p:nvPr/>
        </p:nvSpPr>
        <p:spPr>
          <a:xfrm>
            <a:off x="1126093" y="3130391"/>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Data Preparation</a:t>
            </a:r>
            <a:endParaRPr lang="en-US" sz="1900" dirty="0"/>
          </a:p>
        </p:txBody>
      </p:sp>
      <p:sp>
        <p:nvSpPr>
          <p:cNvPr id="7" name="Text 5"/>
          <p:cNvSpPr/>
          <p:nvPr/>
        </p:nvSpPr>
        <p:spPr>
          <a:xfrm>
            <a:off x="7565827" y="3130391"/>
            <a:ext cx="5938480"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Annotated datasets are crucial for training RE models. These datasets consist of text samples with labeled relationships between entities.</a:t>
            </a:r>
            <a:endParaRPr lang="en-US" sz="1900" dirty="0"/>
          </a:p>
        </p:txBody>
      </p:sp>
      <p:sp>
        <p:nvSpPr>
          <p:cNvPr id="8" name="Shape 6"/>
          <p:cNvSpPr/>
          <p:nvPr/>
        </p:nvSpPr>
        <p:spPr>
          <a:xfrm>
            <a:off x="879277" y="4471273"/>
            <a:ext cx="12871847" cy="1496616"/>
          </a:xfrm>
          <a:prstGeom prst="rect">
            <a:avLst/>
          </a:prstGeom>
          <a:solidFill>
            <a:srgbClr val="000000">
              <a:alpha val="4000"/>
            </a:srgbClr>
          </a:solidFill>
          <a:ln/>
        </p:spPr>
      </p:sp>
      <p:sp>
        <p:nvSpPr>
          <p:cNvPr id="9" name="Text 7"/>
          <p:cNvSpPr/>
          <p:nvPr/>
        </p:nvSpPr>
        <p:spPr>
          <a:xfrm>
            <a:off x="1126093" y="4627007"/>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Model Selection</a:t>
            </a:r>
            <a:endParaRPr lang="en-US" sz="1900" dirty="0"/>
          </a:p>
        </p:txBody>
      </p:sp>
      <p:sp>
        <p:nvSpPr>
          <p:cNvPr id="10" name="Text 8"/>
          <p:cNvSpPr/>
          <p:nvPr/>
        </p:nvSpPr>
        <p:spPr>
          <a:xfrm>
            <a:off x="7565827" y="4627007"/>
            <a:ext cx="5938480"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Various RE models are available, including traditional methods like rule-based approaches and more recent deep learning architectures.</a:t>
            </a:r>
            <a:endParaRPr lang="en-US" sz="1900" dirty="0"/>
          </a:p>
        </p:txBody>
      </p:sp>
      <p:sp>
        <p:nvSpPr>
          <p:cNvPr id="11" name="Shape 9"/>
          <p:cNvSpPr/>
          <p:nvPr/>
        </p:nvSpPr>
        <p:spPr>
          <a:xfrm>
            <a:off x="879277" y="5967889"/>
            <a:ext cx="12871847" cy="1496616"/>
          </a:xfrm>
          <a:prstGeom prst="rect">
            <a:avLst/>
          </a:prstGeom>
          <a:solidFill>
            <a:srgbClr val="FFFFFF">
              <a:alpha val="4000"/>
            </a:srgbClr>
          </a:solidFill>
          <a:ln/>
        </p:spPr>
      </p:sp>
      <p:sp>
        <p:nvSpPr>
          <p:cNvPr id="12" name="Text 10"/>
          <p:cNvSpPr/>
          <p:nvPr/>
        </p:nvSpPr>
        <p:spPr>
          <a:xfrm>
            <a:off x="1126093" y="6123623"/>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Training and Evaluation</a:t>
            </a:r>
            <a:endParaRPr lang="en-US" sz="1900" dirty="0"/>
          </a:p>
        </p:txBody>
      </p:sp>
      <p:sp>
        <p:nvSpPr>
          <p:cNvPr id="13" name="Text 11"/>
          <p:cNvSpPr/>
          <p:nvPr/>
        </p:nvSpPr>
        <p:spPr>
          <a:xfrm>
            <a:off x="7565827" y="6123623"/>
            <a:ext cx="5938480"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Similar to NER, RE models are trained on annotated datasets and evaluated on unseen test data to assess their performance.</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125855"/>
            <a:ext cx="9111496"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Knowledge Transfer Techniques</a:t>
            </a:r>
            <a:endParaRPr lang="en-US" sz="4850" dirty="0"/>
          </a:p>
        </p:txBody>
      </p:sp>
      <p:sp>
        <p:nvSpPr>
          <p:cNvPr id="3" name="Text 1"/>
          <p:cNvSpPr/>
          <p:nvPr/>
        </p:nvSpPr>
        <p:spPr>
          <a:xfrm>
            <a:off x="864037" y="2267664"/>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Knowledge transfer is a powerful technique that involves leveraging knowledge acquired from one task to improve performance on a related task. In the context of NER and RE, knowledge transfer can be particularly effective in enhancing the accuracy of RE models by capitalizing on the insights gained from NER models.</a:t>
            </a:r>
            <a:endParaRPr lang="en-US" sz="1900" dirty="0"/>
          </a:p>
        </p:txBody>
      </p:sp>
      <p:pic>
        <p:nvPicPr>
          <p:cNvPr id="4" name="Image 0" descr="preencoded.png">    </p:cNvPr>
          <p:cNvPicPr>
            <a:picLocks noChangeAspect="1"/>
          </p:cNvPicPr>
          <p:nvPr/>
        </p:nvPicPr>
        <p:blipFill>
          <a:blip r:embed="rId1"/>
          <a:stretch>
            <a:fillRect/>
          </a:stretch>
        </p:blipFill>
        <p:spPr>
          <a:xfrm>
            <a:off x="864037" y="3730466"/>
            <a:ext cx="617220" cy="617220"/>
          </a:xfrm>
          <a:prstGeom prst="rect">
            <a:avLst/>
          </a:prstGeom>
        </p:spPr>
      </p:pic>
      <p:sp>
        <p:nvSpPr>
          <p:cNvPr id="5" name="Text 2"/>
          <p:cNvSpPr/>
          <p:nvPr/>
        </p:nvSpPr>
        <p:spPr>
          <a:xfrm>
            <a:off x="864037" y="4594503"/>
            <a:ext cx="3086100" cy="385763"/>
          </a:xfrm>
          <a:prstGeom prst="rect">
            <a:avLst/>
          </a:prstGeom>
          <a:noFill/>
          <a:ln/>
        </p:spPr>
        <p:txBody>
          <a:bodyPr wrap="none" lIns="0" tIns="0" rIns="0" bIns="0" rtlCol="0" anchor="t"/>
          <a:lstStyle/>
          <a:p>
            <a:pPr algn="l" indent="0" marL="0">
              <a:lnSpc>
                <a:spcPts val="3000"/>
              </a:lnSpc>
              <a:buNone/>
            </a:pPr>
            <a:r>
              <a:rPr lang="en-US" sz="2400" dirty="0">
                <a:solidFill>
                  <a:srgbClr val="3C3939"/>
                </a:solidFill>
                <a:latin typeface="Raleway" pitchFamily="34" charset="0"/>
                <a:ea typeface="Raleway" pitchFamily="34" charset="-122"/>
                <a:cs typeface="Raleway" pitchFamily="34" charset="-120"/>
              </a:rPr>
              <a:t>Pre-trained Models</a:t>
            </a:r>
            <a:endParaRPr lang="en-US" sz="2400" dirty="0"/>
          </a:p>
        </p:txBody>
      </p:sp>
      <p:sp>
        <p:nvSpPr>
          <p:cNvPr id="6" name="Text 3"/>
          <p:cNvSpPr/>
          <p:nvPr/>
        </p:nvSpPr>
        <p:spPr>
          <a:xfrm>
            <a:off x="864037" y="5128379"/>
            <a:ext cx="6266021" cy="1975247"/>
          </a:xfrm>
          <a:prstGeom prst="rect">
            <a:avLst/>
          </a:prstGeom>
          <a:noFill/>
          <a:ln/>
        </p:spPr>
        <p:txBody>
          <a:bodyPr wrap="square" lIns="0" tIns="0" rIns="0" bIns="0" rtlCol="0" anchor="t"/>
          <a:lstStyle/>
          <a:p>
            <a:pPr algn="l" indent="0" marL="0">
              <a:lnSpc>
                <a:spcPts val="3100"/>
              </a:lnSpc>
              <a:buNone/>
            </a:pPr>
            <a:r>
              <a:rPr lang="en-US" sz="1900" dirty="0">
                <a:solidFill>
                  <a:srgbClr val="3C3939"/>
                </a:solidFill>
                <a:latin typeface="Roboto" pitchFamily="34" charset="0"/>
                <a:ea typeface="Roboto" pitchFamily="34" charset="-122"/>
                <a:cs typeface="Roboto" pitchFamily="34" charset="-120"/>
              </a:rPr>
              <a:t>Leveraging pre-trained NER models can significantly benefit RE models. These pre-trained models, which have been trained on large-scale datasets, can provide a strong starting point for RE models, enabling them to learn relevant features and patterns more efficiently.</a:t>
            </a:r>
            <a:endParaRPr lang="en-US" sz="1900" dirty="0"/>
          </a:p>
        </p:txBody>
      </p:sp>
      <p:pic>
        <p:nvPicPr>
          <p:cNvPr id="7" name="Image 1" descr="preencoded.png">    </p:cNvPr>
          <p:cNvPicPr>
            <a:picLocks noChangeAspect="1"/>
          </p:cNvPicPr>
          <p:nvPr/>
        </p:nvPicPr>
        <p:blipFill>
          <a:blip r:embed="rId2"/>
          <a:stretch>
            <a:fillRect/>
          </a:stretch>
        </p:blipFill>
        <p:spPr>
          <a:xfrm>
            <a:off x="7500342" y="3730466"/>
            <a:ext cx="617220" cy="617220"/>
          </a:xfrm>
          <a:prstGeom prst="rect">
            <a:avLst/>
          </a:prstGeom>
        </p:spPr>
      </p:pic>
      <p:sp>
        <p:nvSpPr>
          <p:cNvPr id="8" name="Text 4"/>
          <p:cNvSpPr/>
          <p:nvPr/>
        </p:nvSpPr>
        <p:spPr>
          <a:xfrm>
            <a:off x="7500342" y="4594503"/>
            <a:ext cx="3086100" cy="385763"/>
          </a:xfrm>
          <a:prstGeom prst="rect">
            <a:avLst/>
          </a:prstGeom>
          <a:noFill/>
          <a:ln/>
        </p:spPr>
        <p:txBody>
          <a:bodyPr wrap="none" lIns="0" tIns="0" rIns="0" bIns="0" rtlCol="0" anchor="t"/>
          <a:lstStyle/>
          <a:p>
            <a:pPr algn="l" indent="0" marL="0">
              <a:lnSpc>
                <a:spcPts val="3000"/>
              </a:lnSpc>
              <a:buNone/>
            </a:pPr>
            <a:r>
              <a:rPr lang="en-US" sz="2400" dirty="0">
                <a:solidFill>
                  <a:srgbClr val="3C3939"/>
                </a:solidFill>
                <a:latin typeface="Raleway" pitchFamily="34" charset="0"/>
                <a:ea typeface="Raleway" pitchFamily="34" charset="-122"/>
                <a:cs typeface="Raleway" pitchFamily="34" charset="-120"/>
              </a:rPr>
              <a:t>Transfer Learning</a:t>
            </a:r>
            <a:endParaRPr lang="en-US" sz="2400" dirty="0"/>
          </a:p>
        </p:txBody>
      </p:sp>
      <p:sp>
        <p:nvSpPr>
          <p:cNvPr id="9" name="Text 5"/>
          <p:cNvSpPr/>
          <p:nvPr/>
        </p:nvSpPr>
        <p:spPr>
          <a:xfrm>
            <a:off x="7500342" y="5128379"/>
            <a:ext cx="6266021" cy="1975247"/>
          </a:xfrm>
          <a:prstGeom prst="rect">
            <a:avLst/>
          </a:prstGeom>
          <a:noFill/>
          <a:ln/>
        </p:spPr>
        <p:txBody>
          <a:bodyPr wrap="square" lIns="0" tIns="0" rIns="0" bIns="0" rtlCol="0" anchor="t"/>
          <a:lstStyle/>
          <a:p>
            <a:pPr algn="l" indent="0" marL="0">
              <a:lnSpc>
                <a:spcPts val="3100"/>
              </a:lnSpc>
              <a:buNone/>
            </a:pPr>
            <a:r>
              <a:rPr lang="en-US" sz="1900" dirty="0">
                <a:solidFill>
                  <a:srgbClr val="3C3939"/>
                </a:solidFill>
                <a:latin typeface="Roboto" pitchFamily="34" charset="0"/>
                <a:ea typeface="Roboto" pitchFamily="34" charset="-122"/>
                <a:cs typeface="Roboto" pitchFamily="34" charset="-120"/>
              </a:rPr>
              <a:t>Transfer learning involves fine-tuning pre-trained NER models on a RE dataset. By adapting the NER model to the specific requirements of RE, we can achieve significant performance improvements in relation extraction.</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00100" y="821531"/>
            <a:ext cx="6487716" cy="714375"/>
          </a:xfrm>
          <a:prstGeom prst="rect">
            <a:avLst/>
          </a:prstGeom>
          <a:noFill/>
          <a:ln/>
        </p:spPr>
        <p:txBody>
          <a:bodyPr wrap="none" lIns="0" tIns="0" rIns="0" bIns="0" rtlCol="0" anchor="t"/>
          <a:lstStyle/>
          <a:p>
            <a:pPr indent="0" marL="0">
              <a:lnSpc>
                <a:spcPts val="5600"/>
              </a:lnSpc>
              <a:buNone/>
            </a:pPr>
            <a:r>
              <a:rPr lang="en-US" sz="4500" dirty="0">
                <a:solidFill>
                  <a:srgbClr val="1B1B27"/>
                </a:solidFill>
                <a:latin typeface="Raleway" pitchFamily="34" charset="0"/>
                <a:ea typeface="Raleway" pitchFamily="34" charset="-122"/>
                <a:cs typeface="Raleway" pitchFamily="34" charset="-120"/>
              </a:rPr>
              <a:t>Ablation Study Overview</a:t>
            </a:r>
            <a:endParaRPr lang="en-US" sz="4500" dirty="0"/>
          </a:p>
        </p:txBody>
      </p:sp>
      <p:sp>
        <p:nvSpPr>
          <p:cNvPr id="3" name="Text 1"/>
          <p:cNvSpPr/>
          <p:nvPr/>
        </p:nvSpPr>
        <p:spPr>
          <a:xfrm>
            <a:off x="800100" y="1878806"/>
            <a:ext cx="13030200" cy="731520"/>
          </a:xfrm>
          <a:prstGeom prst="rect">
            <a:avLst/>
          </a:prstGeom>
          <a:noFill/>
          <a:ln/>
        </p:spPr>
        <p:txBody>
          <a:bodyPr wrap="square" lIns="0" tIns="0" rIns="0" bIns="0" rtlCol="0" anchor="t"/>
          <a:lstStyle/>
          <a:p>
            <a:pPr indent="0" marL="0">
              <a:lnSpc>
                <a:spcPts val="2850"/>
              </a:lnSpc>
              <a:buNone/>
            </a:pPr>
            <a:r>
              <a:rPr lang="en-US" sz="1800" dirty="0">
                <a:solidFill>
                  <a:srgbClr val="3C3939"/>
                </a:solidFill>
                <a:latin typeface="Roboto" pitchFamily="34" charset="0"/>
                <a:ea typeface="Roboto" pitchFamily="34" charset="-122"/>
                <a:cs typeface="Roboto" pitchFamily="34" charset="-120"/>
              </a:rPr>
              <a:t>To evaluate the impact of integrating NER and RE, we conducted an ablation study. This study involved systematically removing components of the integrated model to understand their individual contributions and the overall effect of integration.</a:t>
            </a:r>
            <a:endParaRPr lang="en-US" sz="1800" dirty="0"/>
          </a:p>
        </p:txBody>
      </p:sp>
      <p:pic>
        <p:nvPicPr>
          <p:cNvPr id="4" name="Image 0" descr="preencoded.png">    </p:cNvPr>
          <p:cNvPicPr>
            <a:picLocks noChangeAspect="1"/>
          </p:cNvPicPr>
          <p:nvPr/>
        </p:nvPicPr>
        <p:blipFill>
          <a:blip r:embed="rId1"/>
          <a:stretch>
            <a:fillRect/>
          </a:stretch>
        </p:blipFill>
        <p:spPr>
          <a:xfrm>
            <a:off x="800100" y="2867501"/>
            <a:ext cx="4343400" cy="914400"/>
          </a:xfrm>
          <a:prstGeom prst="rect">
            <a:avLst/>
          </a:prstGeom>
        </p:spPr>
      </p:pic>
      <p:sp>
        <p:nvSpPr>
          <p:cNvPr id="5" name="Text 2"/>
          <p:cNvSpPr/>
          <p:nvPr/>
        </p:nvSpPr>
        <p:spPr>
          <a:xfrm>
            <a:off x="1028700" y="4124801"/>
            <a:ext cx="2857500" cy="357188"/>
          </a:xfrm>
          <a:prstGeom prst="rect">
            <a:avLst/>
          </a:prstGeom>
          <a:noFill/>
          <a:ln/>
        </p:spPr>
        <p:txBody>
          <a:bodyPr wrap="none" lIns="0" tIns="0" rIns="0" bIns="0" rtlCol="0" anchor="t"/>
          <a:lstStyle/>
          <a:p>
            <a:pPr algn="l" indent="0" marL="0">
              <a:lnSpc>
                <a:spcPts val="2800"/>
              </a:lnSpc>
              <a:buNone/>
            </a:pPr>
            <a:r>
              <a:rPr lang="en-US" sz="2250" dirty="0">
                <a:solidFill>
                  <a:srgbClr val="3C3939"/>
                </a:solidFill>
                <a:latin typeface="Raleway" pitchFamily="34" charset="0"/>
                <a:ea typeface="Raleway" pitchFamily="34" charset="-122"/>
                <a:cs typeface="Raleway" pitchFamily="34" charset="-120"/>
              </a:rPr>
              <a:t>Baseline Models</a:t>
            </a:r>
            <a:endParaRPr lang="en-US" sz="2250" dirty="0"/>
          </a:p>
        </p:txBody>
      </p:sp>
      <p:sp>
        <p:nvSpPr>
          <p:cNvPr id="6" name="Text 3"/>
          <p:cNvSpPr/>
          <p:nvPr/>
        </p:nvSpPr>
        <p:spPr>
          <a:xfrm>
            <a:off x="1028700" y="4619149"/>
            <a:ext cx="3886200" cy="2194560"/>
          </a:xfrm>
          <a:prstGeom prst="rect">
            <a:avLst/>
          </a:prstGeom>
          <a:noFill/>
          <a:ln/>
        </p:spPr>
        <p:txBody>
          <a:bodyPr wrap="square" lIns="0" tIns="0" rIns="0" bIns="0" rtlCol="0" anchor="t"/>
          <a:lstStyle/>
          <a:p>
            <a:pPr algn="l" indent="0" marL="0">
              <a:lnSpc>
                <a:spcPts val="2850"/>
              </a:lnSpc>
              <a:buNone/>
            </a:pPr>
            <a:r>
              <a:rPr lang="en-US" sz="1800" dirty="0">
                <a:solidFill>
                  <a:srgbClr val="3C3939"/>
                </a:solidFill>
                <a:latin typeface="Roboto" pitchFamily="34" charset="0"/>
                <a:ea typeface="Roboto" pitchFamily="34" charset="-122"/>
                <a:cs typeface="Roboto" pitchFamily="34" charset="-120"/>
              </a:rPr>
              <a:t>We trained separate baseline models for NER and RE, using standard techniques and datasets. These models served as a reference point for comparing the performance of the integrated model.</a:t>
            </a:r>
            <a:endParaRPr lang="en-US" sz="1800" dirty="0"/>
          </a:p>
        </p:txBody>
      </p:sp>
      <p:pic>
        <p:nvPicPr>
          <p:cNvPr id="7" name="Image 1" descr="preencoded.png">    </p:cNvPr>
          <p:cNvPicPr>
            <a:picLocks noChangeAspect="1"/>
          </p:cNvPicPr>
          <p:nvPr/>
        </p:nvPicPr>
        <p:blipFill>
          <a:blip r:embed="rId2"/>
          <a:stretch>
            <a:fillRect/>
          </a:stretch>
        </p:blipFill>
        <p:spPr>
          <a:xfrm>
            <a:off x="5143500" y="2867501"/>
            <a:ext cx="4343400" cy="914400"/>
          </a:xfrm>
          <a:prstGeom prst="rect">
            <a:avLst/>
          </a:prstGeom>
        </p:spPr>
      </p:pic>
      <p:sp>
        <p:nvSpPr>
          <p:cNvPr id="8" name="Text 4"/>
          <p:cNvSpPr/>
          <p:nvPr/>
        </p:nvSpPr>
        <p:spPr>
          <a:xfrm>
            <a:off x="5372100" y="4124801"/>
            <a:ext cx="2857500" cy="357188"/>
          </a:xfrm>
          <a:prstGeom prst="rect">
            <a:avLst/>
          </a:prstGeom>
          <a:noFill/>
          <a:ln/>
        </p:spPr>
        <p:txBody>
          <a:bodyPr wrap="none" lIns="0" tIns="0" rIns="0" bIns="0" rtlCol="0" anchor="t"/>
          <a:lstStyle/>
          <a:p>
            <a:pPr algn="l" indent="0" marL="0">
              <a:lnSpc>
                <a:spcPts val="2800"/>
              </a:lnSpc>
              <a:buNone/>
            </a:pPr>
            <a:r>
              <a:rPr lang="en-US" sz="2250" dirty="0">
                <a:solidFill>
                  <a:srgbClr val="3C3939"/>
                </a:solidFill>
                <a:latin typeface="Raleway" pitchFamily="34" charset="0"/>
                <a:ea typeface="Raleway" pitchFamily="34" charset="-122"/>
                <a:cs typeface="Raleway" pitchFamily="34" charset="-120"/>
              </a:rPr>
              <a:t>Integrated Model</a:t>
            </a:r>
            <a:endParaRPr lang="en-US" sz="2250" dirty="0"/>
          </a:p>
        </p:txBody>
      </p:sp>
      <p:sp>
        <p:nvSpPr>
          <p:cNvPr id="9" name="Text 5"/>
          <p:cNvSpPr/>
          <p:nvPr/>
        </p:nvSpPr>
        <p:spPr>
          <a:xfrm>
            <a:off x="5372100" y="4619149"/>
            <a:ext cx="3886200" cy="2560320"/>
          </a:xfrm>
          <a:prstGeom prst="rect">
            <a:avLst/>
          </a:prstGeom>
          <a:noFill/>
          <a:ln/>
        </p:spPr>
        <p:txBody>
          <a:bodyPr wrap="square" lIns="0" tIns="0" rIns="0" bIns="0" rtlCol="0" anchor="t"/>
          <a:lstStyle/>
          <a:p>
            <a:pPr algn="l" indent="0" marL="0">
              <a:lnSpc>
                <a:spcPts val="2850"/>
              </a:lnSpc>
              <a:buNone/>
            </a:pPr>
            <a:r>
              <a:rPr lang="en-US" sz="1800" dirty="0">
                <a:solidFill>
                  <a:srgbClr val="3C3939"/>
                </a:solidFill>
                <a:latin typeface="Roboto" pitchFamily="34" charset="0"/>
                <a:ea typeface="Roboto" pitchFamily="34" charset="-122"/>
                <a:cs typeface="Roboto" pitchFamily="34" charset="-120"/>
              </a:rPr>
              <a:t>The integrated model combined NER and RE functionalities, allowing for the extraction of both entities and relationships. This model was trained using a joint optimization strategy, allowing for the simultaneous learning of NER and RE tasks.</a:t>
            </a:r>
            <a:endParaRPr lang="en-US" sz="1800" dirty="0"/>
          </a:p>
        </p:txBody>
      </p:sp>
      <p:pic>
        <p:nvPicPr>
          <p:cNvPr id="10" name="Image 2" descr="preencoded.png">    </p:cNvPr>
          <p:cNvPicPr>
            <a:picLocks noChangeAspect="1"/>
          </p:cNvPicPr>
          <p:nvPr/>
        </p:nvPicPr>
        <p:blipFill>
          <a:blip r:embed="rId3"/>
          <a:stretch>
            <a:fillRect/>
          </a:stretch>
        </p:blipFill>
        <p:spPr>
          <a:xfrm>
            <a:off x="9486900" y="2867501"/>
            <a:ext cx="4343400" cy="914400"/>
          </a:xfrm>
          <a:prstGeom prst="rect">
            <a:avLst/>
          </a:prstGeom>
        </p:spPr>
      </p:pic>
      <p:sp>
        <p:nvSpPr>
          <p:cNvPr id="11" name="Text 6"/>
          <p:cNvSpPr/>
          <p:nvPr/>
        </p:nvSpPr>
        <p:spPr>
          <a:xfrm>
            <a:off x="9715500" y="4124801"/>
            <a:ext cx="2857500" cy="357188"/>
          </a:xfrm>
          <a:prstGeom prst="rect">
            <a:avLst/>
          </a:prstGeom>
          <a:noFill/>
          <a:ln/>
        </p:spPr>
        <p:txBody>
          <a:bodyPr wrap="none" lIns="0" tIns="0" rIns="0" bIns="0" rtlCol="0" anchor="t"/>
          <a:lstStyle/>
          <a:p>
            <a:pPr algn="l" indent="0" marL="0">
              <a:lnSpc>
                <a:spcPts val="2800"/>
              </a:lnSpc>
              <a:buNone/>
            </a:pPr>
            <a:r>
              <a:rPr lang="en-US" sz="2250" dirty="0">
                <a:solidFill>
                  <a:srgbClr val="3C3939"/>
                </a:solidFill>
                <a:latin typeface="Raleway" pitchFamily="34" charset="0"/>
                <a:ea typeface="Raleway" pitchFamily="34" charset="-122"/>
                <a:cs typeface="Raleway" pitchFamily="34" charset="-120"/>
              </a:rPr>
              <a:t>Ablation Variations</a:t>
            </a:r>
            <a:endParaRPr lang="en-US" sz="2250" dirty="0"/>
          </a:p>
        </p:txBody>
      </p:sp>
      <p:sp>
        <p:nvSpPr>
          <p:cNvPr id="12" name="Text 7"/>
          <p:cNvSpPr/>
          <p:nvPr/>
        </p:nvSpPr>
        <p:spPr>
          <a:xfrm>
            <a:off x="9715500" y="4619149"/>
            <a:ext cx="3886200" cy="2560320"/>
          </a:xfrm>
          <a:prstGeom prst="rect">
            <a:avLst/>
          </a:prstGeom>
          <a:noFill/>
          <a:ln/>
        </p:spPr>
        <p:txBody>
          <a:bodyPr wrap="square" lIns="0" tIns="0" rIns="0" bIns="0" rtlCol="0" anchor="t"/>
          <a:lstStyle/>
          <a:p>
            <a:pPr algn="l" indent="0" marL="0">
              <a:lnSpc>
                <a:spcPts val="2850"/>
              </a:lnSpc>
              <a:buNone/>
            </a:pPr>
            <a:r>
              <a:rPr lang="en-US" sz="1800" dirty="0">
                <a:solidFill>
                  <a:srgbClr val="3C3939"/>
                </a:solidFill>
                <a:latin typeface="Roboto" pitchFamily="34" charset="0"/>
                <a:ea typeface="Roboto" pitchFamily="34" charset="-122"/>
                <a:cs typeface="Roboto" pitchFamily="34" charset="-120"/>
              </a:rPr>
              <a:t>We explored different ablation variations, such as removing the NER component or modifying the knowledge transfer mechanism. This allowed us to identify the specific contributions of each component and their impact on overall performance.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098352"/>
            <a:ext cx="7920276"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Results from Ablation Study</a:t>
            </a:r>
            <a:endParaRPr lang="en-US" sz="4850" dirty="0"/>
          </a:p>
        </p:txBody>
      </p:sp>
      <p:sp>
        <p:nvSpPr>
          <p:cNvPr id="3" name="Text 1"/>
          <p:cNvSpPr/>
          <p:nvPr/>
        </p:nvSpPr>
        <p:spPr>
          <a:xfrm>
            <a:off x="864037" y="2240161"/>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ablation study yielded valuable insights into the effectiveness of integrating NER and RE. The results demonstrated that combining these tasks resulted in significant performance improvements compared to individual models.</a:t>
            </a:r>
            <a:endParaRPr lang="en-US" sz="1900" dirty="0"/>
          </a:p>
        </p:txBody>
      </p:sp>
      <p:sp>
        <p:nvSpPr>
          <p:cNvPr id="4" name="Shape 2"/>
          <p:cNvSpPr/>
          <p:nvPr/>
        </p:nvSpPr>
        <p:spPr>
          <a:xfrm>
            <a:off x="864037" y="3702963"/>
            <a:ext cx="6327815" cy="3428286"/>
          </a:xfrm>
          <a:prstGeom prst="roundRect">
            <a:avLst>
              <a:gd name="adj" fmla="val 3025"/>
            </a:avLst>
          </a:prstGeom>
          <a:solidFill>
            <a:srgbClr val="E1E1EA"/>
          </a:solidFill>
          <a:ln w="15240">
            <a:solidFill>
              <a:srgbClr val="C7C7D0"/>
            </a:solidFill>
            <a:prstDash val="solid"/>
          </a:ln>
        </p:spPr>
      </p:sp>
      <p:sp>
        <p:nvSpPr>
          <p:cNvPr id="5" name="Text 3"/>
          <p:cNvSpPr/>
          <p:nvPr/>
        </p:nvSpPr>
        <p:spPr>
          <a:xfrm>
            <a:off x="1126093" y="3965019"/>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F1 Score</a:t>
            </a:r>
            <a:endParaRPr lang="en-US" sz="2400" dirty="0"/>
          </a:p>
        </p:txBody>
      </p:sp>
      <p:sp>
        <p:nvSpPr>
          <p:cNvPr id="6" name="Text 4"/>
          <p:cNvSpPr/>
          <p:nvPr/>
        </p:nvSpPr>
        <p:spPr>
          <a:xfrm>
            <a:off x="1126093" y="4498896"/>
            <a:ext cx="5803702" cy="237029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integrated model consistently achieved higher F1 scores than the baseline NER and RE models. This metric measures the harmonic mean of precision and recall, reflecting the model's ability to both identify correct entities and relationships and avoid false positives.</a:t>
            </a:r>
            <a:endParaRPr lang="en-US" sz="1900" dirty="0"/>
          </a:p>
        </p:txBody>
      </p:sp>
      <p:sp>
        <p:nvSpPr>
          <p:cNvPr id="7" name="Shape 5"/>
          <p:cNvSpPr/>
          <p:nvPr/>
        </p:nvSpPr>
        <p:spPr>
          <a:xfrm>
            <a:off x="7438668" y="3702963"/>
            <a:ext cx="6327815" cy="3428286"/>
          </a:xfrm>
          <a:prstGeom prst="roundRect">
            <a:avLst>
              <a:gd name="adj" fmla="val 3025"/>
            </a:avLst>
          </a:prstGeom>
          <a:solidFill>
            <a:srgbClr val="E1E1EA"/>
          </a:solidFill>
          <a:ln w="15240">
            <a:solidFill>
              <a:srgbClr val="C7C7D0"/>
            </a:solidFill>
            <a:prstDash val="solid"/>
          </a:ln>
        </p:spPr>
      </p:sp>
      <p:sp>
        <p:nvSpPr>
          <p:cNvPr id="8" name="Text 6"/>
          <p:cNvSpPr/>
          <p:nvPr/>
        </p:nvSpPr>
        <p:spPr>
          <a:xfrm>
            <a:off x="7700724" y="3965019"/>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EM Score</a:t>
            </a:r>
            <a:endParaRPr lang="en-US" sz="2400" dirty="0"/>
          </a:p>
        </p:txBody>
      </p:sp>
      <p:sp>
        <p:nvSpPr>
          <p:cNvPr id="9" name="Text 7"/>
          <p:cNvSpPr/>
          <p:nvPr/>
        </p:nvSpPr>
        <p:spPr>
          <a:xfrm>
            <a:off x="7700724" y="4498896"/>
            <a:ext cx="580370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integrated model also exhibited higher EM scores. This metric measures the exact match between the predicted and actual entities and relationships, indicating the model's accuracy in capturing all relevant information.</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817245"/>
            <a:ext cx="7998619"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Model Performance Insights</a:t>
            </a:r>
            <a:endParaRPr lang="en-US" sz="4850" dirty="0"/>
          </a:p>
        </p:txBody>
      </p:sp>
      <p:sp>
        <p:nvSpPr>
          <p:cNvPr id="3" name="Text 1"/>
          <p:cNvSpPr/>
          <p:nvPr/>
        </p:nvSpPr>
        <p:spPr>
          <a:xfrm>
            <a:off x="864037" y="2082522"/>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Analyzing the performance of the models reveals significant trends and insights. The integrated model exhibited superior performance compared to the individual models, demonstrating the advantages of combining NER and RE for NLP tasks.</a:t>
            </a:r>
            <a:endParaRPr lang="en-US" sz="1900" dirty="0"/>
          </a:p>
        </p:txBody>
      </p:sp>
      <p:sp>
        <p:nvSpPr>
          <p:cNvPr id="4" name="Text 2"/>
          <p:cNvSpPr/>
          <p:nvPr/>
        </p:nvSpPr>
        <p:spPr>
          <a:xfrm>
            <a:off x="864037" y="379214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Synergistic Benefits</a:t>
            </a:r>
            <a:endParaRPr lang="en-US" sz="2400" dirty="0"/>
          </a:p>
        </p:txBody>
      </p:sp>
      <p:sp>
        <p:nvSpPr>
          <p:cNvPr id="5" name="Text 3"/>
          <p:cNvSpPr/>
          <p:nvPr/>
        </p:nvSpPr>
        <p:spPr>
          <a:xfrm>
            <a:off x="864037" y="4424720"/>
            <a:ext cx="3898821"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integrated model leverages the strengths of both NER and RE, leading to a more comprehensive understanding of the text and improved performance in identifying entities and relationships.</a:t>
            </a:r>
            <a:endParaRPr lang="en-US" sz="1900" dirty="0"/>
          </a:p>
        </p:txBody>
      </p:sp>
      <p:sp>
        <p:nvSpPr>
          <p:cNvPr id="6" name="Text 4"/>
          <p:cNvSpPr/>
          <p:nvPr/>
        </p:nvSpPr>
        <p:spPr>
          <a:xfrm>
            <a:off x="5372695" y="379214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Reduced Errors</a:t>
            </a:r>
            <a:endParaRPr lang="en-US" sz="2400" dirty="0"/>
          </a:p>
        </p:txBody>
      </p:sp>
      <p:sp>
        <p:nvSpPr>
          <p:cNvPr id="7" name="Text 5"/>
          <p:cNvSpPr/>
          <p:nvPr/>
        </p:nvSpPr>
        <p:spPr>
          <a:xfrm>
            <a:off x="5372695" y="4424720"/>
            <a:ext cx="3898821"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integrated model reduces the occurrence of errors associated with individual models. By jointly optimizing NER and RE, the model can learn to mitigate errors that might arise from independent processing of these tasks.</a:t>
            </a:r>
            <a:endParaRPr lang="en-US" sz="1900" dirty="0"/>
          </a:p>
        </p:txBody>
      </p:sp>
      <p:sp>
        <p:nvSpPr>
          <p:cNvPr id="8" name="Text 6"/>
          <p:cNvSpPr/>
          <p:nvPr/>
        </p:nvSpPr>
        <p:spPr>
          <a:xfrm>
            <a:off x="9881354" y="379214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Efficiency Gains</a:t>
            </a:r>
            <a:endParaRPr lang="en-US" sz="2400" dirty="0"/>
          </a:p>
        </p:txBody>
      </p:sp>
      <p:sp>
        <p:nvSpPr>
          <p:cNvPr id="9" name="Text 7"/>
          <p:cNvSpPr/>
          <p:nvPr/>
        </p:nvSpPr>
        <p:spPr>
          <a:xfrm>
            <a:off x="9881354" y="4424720"/>
            <a:ext cx="3898821"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integration process can also lead to efficiency gains. By combining tasks, the model can learn more effectively and achieve better results with fewer resources.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2024-09-24T18:47:08Z</dcterms:created>
  <dcterms:modified xsi:type="dcterms:W3CDTF">2024-09-24T18:47:08Z</dcterms:modified>
</cp:coreProperties>
</file>