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embeddedFontLst>
    <p:embeddedFont>
      <p:font typeface="Raleway"/>
      <p:regular r:id="rId17"/>
    </p:embeddedFont>
    <p:embeddedFont>
      <p:font typeface="Raleway"/>
      <p:regular r:id="rId18"/>
    </p:embeddedFont>
    <p:embeddedFont>
      <p:font typeface="Raleway"/>
      <p:regular r:id="rId19"/>
    </p:embeddedFont>
    <p:embeddedFont>
      <p:font typeface="Raleway"/>
      <p:regular r:id="rId20"/>
    </p:embeddedFont>
    <p:embeddedFont>
      <p:font typeface="Roboto"/>
      <p:regular r:id="rId21"/>
    </p:embeddedFont>
    <p:embeddedFont>
      <p:font typeface="Roboto"/>
      <p:regular r:id="rId22"/>
    </p:embeddedFont>
    <p:embeddedFont>
      <p:font typeface="Roboto"/>
      <p:regular r:id="rId23"/>
    </p:embeddedFont>
    <p:embeddedFont>
      <p:font typeface="Roboto"/>
      <p:regular r:id="rId24"/>
    </p:embeddedFont>
    <p:embeddedFont>
      <p:font typeface="Roboto"/>
      <p:regular r:id="rId25"/>
    </p:embeddedFont>
    <p:embeddedFont>
      <p:font typeface="Roboto"/>
      <p:regular r:id="rId26"/>
    </p:embeddedFont>
    <p:embeddedFont>
      <p:font typeface="Roboto"/>
      <p:regular r:id="rId27"/>
    </p:embeddedFont>
    <p:embeddedFont>
      <p:font typeface="Roboto"/>
      <p:regular r:id="rId28"/>
    </p:embeddedFont>
    <p:embeddedFont>
      <p:font typeface="Roboto"/>
      <p:regular r:id="rId29"/>
    </p:embeddedFont>
    <p:embeddedFont>
      <p:font typeface="Roboto"/>
      <p:regular r:id="rId30"/>
    </p:embeddedFont>
    <p:embeddedFont>
      <p:font typeface="Roboto"/>
      <p:regular r:id="rId31"/>
    </p:embeddedFont>
    <p:embeddedFont>
      <p:font typeface="Roboto"/>
      <p:regular r:id="rId32"/>
    </p:embeddedFont>
    <p:embeddedFont>
      <p:font typeface="Roboto"/>
      <p:regular r:id="rId33"/>
    </p:embeddedFont>
    <p:embeddedFont>
      <p:font typeface="Roboto"/>
      <p:regular r:id="rId34"/>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7" Type="http://schemas.openxmlformats.org/officeDocument/2006/relationships/font" Target="fonts/font1.fntdata"/><Relationship Id="rId18" Type="http://schemas.openxmlformats.org/officeDocument/2006/relationships/font" Target="fonts/font2.fntdata"/><Relationship Id="rId19" Type="http://schemas.openxmlformats.org/officeDocument/2006/relationships/font" Target="fonts/font3.fntdata"/><Relationship Id="rId20" Type="http://schemas.openxmlformats.org/officeDocument/2006/relationships/font" Target="fonts/font4.fntdata"/><Relationship Id="rId21" Type="http://schemas.openxmlformats.org/officeDocument/2006/relationships/font" Target="fonts/font5.fntdata"/><Relationship Id="rId22" Type="http://schemas.openxmlformats.org/officeDocument/2006/relationships/font" Target="fonts/font6.fntdata"/><Relationship Id="rId23" Type="http://schemas.openxmlformats.org/officeDocument/2006/relationships/font" Target="fonts/font7.fntdata"/><Relationship Id="rId24" Type="http://schemas.openxmlformats.org/officeDocument/2006/relationships/font" Target="fonts/font8.fntdata"/><Relationship Id="rId25" Type="http://schemas.openxmlformats.org/officeDocument/2006/relationships/font" Target="fonts/font9.fntdata"/><Relationship Id="rId26" Type="http://schemas.openxmlformats.org/officeDocument/2006/relationships/font" Target="fonts/font10.fntdata"/><Relationship Id="rId27" Type="http://schemas.openxmlformats.org/officeDocument/2006/relationships/font" Target="fonts/font11.fntdata"/><Relationship Id="rId28" Type="http://schemas.openxmlformats.org/officeDocument/2006/relationships/font" Target="fonts/font12.fntdata"/><Relationship Id="rId29" Type="http://schemas.openxmlformats.org/officeDocument/2006/relationships/font" Target="fonts/font13.fntdata"/><Relationship Id="rId30" Type="http://schemas.openxmlformats.org/officeDocument/2006/relationships/font" Target="fonts/font14.fntdata"/><Relationship Id="rId31" Type="http://schemas.openxmlformats.org/officeDocument/2006/relationships/font" Target="fonts/font15.fntdata"/><Relationship Id="rId32" Type="http://schemas.openxmlformats.org/officeDocument/2006/relationships/font" Target="fonts/font16.fntdata"/><Relationship Id="rId33" Type="http://schemas.openxmlformats.org/officeDocument/2006/relationships/font" Target="fonts/font17.fntdata"/><Relationship Id="rId34" Type="http://schemas.openxmlformats.org/officeDocument/2006/relationships/font" Target="fonts/font1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1-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slideLayout" Target="../slideLayouts/slideLayout5.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864037" y="1542574"/>
            <a:ext cx="12902327" cy="3193971"/>
          </a:xfrm>
          <a:prstGeom prst="rect">
            <a:avLst/>
          </a:prstGeom>
          <a:noFill/>
          <a:ln/>
        </p:spPr>
        <p:txBody>
          <a:bodyPr wrap="square" lIns="0" tIns="0" rIns="0" bIns="0" rtlCol="0" anchor="t"/>
          <a:lstStyle/>
          <a:p>
            <a:pPr indent="0" marL="0">
              <a:lnSpc>
                <a:spcPts val="8350"/>
              </a:lnSpc>
              <a:buNone/>
            </a:pPr>
            <a:r>
              <a:rPr lang="en-US" sz="6700" dirty="0">
                <a:solidFill>
                  <a:srgbClr val="1B1B27"/>
                </a:solidFill>
                <a:latin typeface="Raleway" pitchFamily="34" charset="0"/>
                <a:ea typeface="Raleway" pitchFamily="34" charset="-122"/>
                <a:cs typeface="Raleway" pitchFamily="34" charset="-120"/>
              </a:rPr>
              <a:t>Enhancing Performance with BiLSTM and Ensemble Techniques</a:t>
            </a:r>
            <a:endParaRPr lang="en-US" sz="6700" dirty="0"/>
          </a:p>
        </p:txBody>
      </p:sp>
      <p:sp>
        <p:nvSpPr>
          <p:cNvPr id="3" name="Text 1"/>
          <p:cNvSpPr/>
          <p:nvPr/>
        </p:nvSpPr>
        <p:spPr>
          <a:xfrm>
            <a:off x="864037" y="5106829"/>
            <a:ext cx="12902327" cy="1580198"/>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This presentation explores the application of Bidirectional Long Short-Term Memory (BiLSTM) and ensemble techniques in enhancing the performance of natural language processing (NLP) models. We will delve into the intricacies of BiLSTM, its advantages over traditional LSTM, and its role in context understanding. Furthermore, we will investigate how ensemble learning, specifically bagging, can further improve model stability and accuracy.</a:t>
            </a:r>
            <a:endParaRPr lang="en-US" sz="19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864037" y="1419106"/>
            <a:ext cx="9438561" cy="771525"/>
          </a:xfrm>
          <a:prstGeom prst="rect">
            <a:avLst/>
          </a:prstGeom>
          <a:noFill/>
          <a:ln/>
        </p:spPr>
        <p:txBody>
          <a:bodyPr wrap="none" lIns="0" tIns="0" rIns="0" bIns="0" rtlCol="0" anchor="t"/>
          <a:lstStyle/>
          <a:p>
            <a:pPr indent="0" marL="0">
              <a:lnSpc>
                <a:spcPts val="6050"/>
              </a:lnSpc>
              <a:buNone/>
            </a:pPr>
            <a:r>
              <a:rPr lang="en-US" sz="4850" dirty="0">
                <a:solidFill>
                  <a:srgbClr val="1B1B27"/>
                </a:solidFill>
                <a:latin typeface="Raleway" pitchFamily="34" charset="0"/>
                <a:ea typeface="Raleway" pitchFamily="34" charset="-122"/>
                <a:cs typeface="Raleway" pitchFamily="34" charset="-120"/>
              </a:rPr>
              <a:t>Conclusion and Future Directions</a:t>
            </a:r>
            <a:endParaRPr lang="en-US" sz="4850" dirty="0"/>
          </a:p>
        </p:txBody>
      </p:sp>
      <p:sp>
        <p:nvSpPr>
          <p:cNvPr id="3" name="Text 1"/>
          <p:cNvSpPr/>
          <p:nvPr/>
        </p:nvSpPr>
        <p:spPr>
          <a:xfrm>
            <a:off x="864037" y="2560915"/>
            <a:ext cx="12902327" cy="1185148"/>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Our study demonstrates the effectiveness of BiLSTM and ensemble techniques in enhancing the performance of NLP models for biomedical question answering. The integration of BiLSTM improves contextual understanding and accuracy, while bagging further improves stability and robustness.</a:t>
            </a:r>
            <a:endParaRPr lang="en-US" sz="1900" dirty="0"/>
          </a:p>
        </p:txBody>
      </p:sp>
      <p:sp>
        <p:nvSpPr>
          <p:cNvPr id="4" name="Shape 2"/>
          <p:cNvSpPr/>
          <p:nvPr/>
        </p:nvSpPr>
        <p:spPr>
          <a:xfrm>
            <a:off x="864037" y="4301371"/>
            <a:ext cx="555427" cy="555427"/>
          </a:xfrm>
          <a:prstGeom prst="roundRect">
            <a:avLst>
              <a:gd name="adj" fmla="val 18669"/>
            </a:avLst>
          </a:prstGeom>
          <a:solidFill>
            <a:srgbClr val="E1E1EA"/>
          </a:solidFill>
          <a:ln w="15240">
            <a:solidFill>
              <a:srgbClr val="C7C7D0"/>
            </a:solidFill>
            <a:prstDash val="solid"/>
          </a:ln>
        </p:spPr>
      </p:sp>
      <p:sp>
        <p:nvSpPr>
          <p:cNvPr id="5" name="Text 3"/>
          <p:cNvSpPr/>
          <p:nvPr/>
        </p:nvSpPr>
        <p:spPr>
          <a:xfrm>
            <a:off x="1062395" y="4393883"/>
            <a:ext cx="158591" cy="370284"/>
          </a:xfrm>
          <a:prstGeom prst="rect">
            <a:avLst/>
          </a:prstGeom>
          <a:noFill/>
          <a:ln/>
        </p:spPr>
        <p:txBody>
          <a:bodyPr wrap="none" lIns="0" tIns="0" rIns="0" bIns="0" rtlCol="0" anchor="t"/>
          <a:lstStyle/>
          <a:p>
            <a:pPr algn="ctr" indent="0" marL="0">
              <a:lnSpc>
                <a:spcPts val="2900"/>
              </a:lnSpc>
              <a:buNone/>
            </a:pPr>
            <a:r>
              <a:rPr lang="en-US" sz="2900" dirty="0">
                <a:solidFill>
                  <a:srgbClr val="3C3939"/>
                </a:solidFill>
                <a:latin typeface="Raleway" pitchFamily="34" charset="0"/>
                <a:ea typeface="Raleway" pitchFamily="34" charset="-122"/>
                <a:cs typeface="Raleway" pitchFamily="34" charset="-120"/>
              </a:rPr>
              <a:t>1</a:t>
            </a:r>
            <a:endParaRPr lang="en-US" sz="2900" dirty="0"/>
          </a:p>
        </p:txBody>
      </p:sp>
      <p:sp>
        <p:nvSpPr>
          <p:cNvPr id="6" name="Text 4"/>
          <p:cNvSpPr/>
          <p:nvPr/>
        </p:nvSpPr>
        <p:spPr>
          <a:xfrm>
            <a:off x="1666280" y="4301371"/>
            <a:ext cx="3086100" cy="385763"/>
          </a:xfrm>
          <a:prstGeom prst="rect">
            <a:avLst/>
          </a:prstGeom>
          <a:noFill/>
          <a:ln/>
        </p:spPr>
        <p:txBody>
          <a:bodyPr wrap="none" lIns="0" tIns="0" rIns="0" bIns="0" rtlCol="0" anchor="t"/>
          <a:lstStyle/>
          <a:p>
            <a:pPr indent="0" marL="0">
              <a:lnSpc>
                <a:spcPts val="3000"/>
              </a:lnSpc>
              <a:buNone/>
            </a:pPr>
            <a:r>
              <a:rPr lang="en-US" sz="2400" dirty="0">
                <a:solidFill>
                  <a:srgbClr val="3C3939"/>
                </a:solidFill>
                <a:latin typeface="Raleway" pitchFamily="34" charset="0"/>
                <a:ea typeface="Raleway" pitchFamily="34" charset="-122"/>
                <a:cs typeface="Raleway" pitchFamily="34" charset="-120"/>
              </a:rPr>
              <a:t>Future Research</a:t>
            </a:r>
            <a:endParaRPr lang="en-US" sz="2400" dirty="0"/>
          </a:p>
        </p:txBody>
      </p:sp>
      <p:sp>
        <p:nvSpPr>
          <p:cNvPr id="7" name="Text 5"/>
          <p:cNvSpPr/>
          <p:nvPr/>
        </p:nvSpPr>
        <p:spPr>
          <a:xfrm>
            <a:off x="1666280" y="4835247"/>
            <a:ext cx="5525572" cy="1975247"/>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Further research is needed to explore the application of more advanced ensemble techniques, such as stacking and boosting, to further optimize the performance of BiLSTM-based models.</a:t>
            </a:r>
            <a:endParaRPr lang="en-US" sz="1900" dirty="0"/>
          </a:p>
        </p:txBody>
      </p:sp>
      <p:sp>
        <p:nvSpPr>
          <p:cNvPr id="8" name="Shape 6"/>
          <p:cNvSpPr/>
          <p:nvPr/>
        </p:nvSpPr>
        <p:spPr>
          <a:xfrm>
            <a:off x="7438668" y="4301371"/>
            <a:ext cx="555427" cy="555427"/>
          </a:xfrm>
          <a:prstGeom prst="roundRect">
            <a:avLst>
              <a:gd name="adj" fmla="val 18669"/>
            </a:avLst>
          </a:prstGeom>
          <a:solidFill>
            <a:srgbClr val="E1E1EA"/>
          </a:solidFill>
          <a:ln w="15240">
            <a:solidFill>
              <a:srgbClr val="C7C7D0"/>
            </a:solidFill>
            <a:prstDash val="solid"/>
          </a:ln>
        </p:spPr>
      </p:sp>
      <p:sp>
        <p:nvSpPr>
          <p:cNvPr id="9" name="Text 7"/>
          <p:cNvSpPr/>
          <p:nvPr/>
        </p:nvSpPr>
        <p:spPr>
          <a:xfrm>
            <a:off x="7619881" y="4393883"/>
            <a:ext cx="193000" cy="370284"/>
          </a:xfrm>
          <a:prstGeom prst="rect">
            <a:avLst/>
          </a:prstGeom>
          <a:noFill/>
          <a:ln/>
        </p:spPr>
        <p:txBody>
          <a:bodyPr wrap="none" lIns="0" tIns="0" rIns="0" bIns="0" rtlCol="0" anchor="t"/>
          <a:lstStyle/>
          <a:p>
            <a:pPr algn="ctr" indent="0" marL="0">
              <a:lnSpc>
                <a:spcPts val="2900"/>
              </a:lnSpc>
              <a:buNone/>
            </a:pPr>
            <a:r>
              <a:rPr lang="en-US" sz="2900" dirty="0">
                <a:solidFill>
                  <a:srgbClr val="3C3939"/>
                </a:solidFill>
                <a:latin typeface="Raleway" pitchFamily="34" charset="0"/>
                <a:ea typeface="Raleway" pitchFamily="34" charset="-122"/>
                <a:cs typeface="Raleway" pitchFamily="34" charset="-120"/>
              </a:rPr>
              <a:t>2</a:t>
            </a:r>
            <a:endParaRPr lang="en-US" sz="2900" dirty="0"/>
          </a:p>
        </p:txBody>
      </p:sp>
      <p:sp>
        <p:nvSpPr>
          <p:cNvPr id="10" name="Text 8"/>
          <p:cNvSpPr/>
          <p:nvPr/>
        </p:nvSpPr>
        <p:spPr>
          <a:xfrm>
            <a:off x="8240911" y="4301371"/>
            <a:ext cx="3086100" cy="385763"/>
          </a:xfrm>
          <a:prstGeom prst="rect">
            <a:avLst/>
          </a:prstGeom>
          <a:noFill/>
          <a:ln/>
        </p:spPr>
        <p:txBody>
          <a:bodyPr wrap="none" lIns="0" tIns="0" rIns="0" bIns="0" rtlCol="0" anchor="t"/>
          <a:lstStyle/>
          <a:p>
            <a:pPr indent="0" marL="0">
              <a:lnSpc>
                <a:spcPts val="3000"/>
              </a:lnSpc>
              <a:buNone/>
            </a:pPr>
            <a:r>
              <a:rPr lang="en-US" sz="2400" dirty="0">
                <a:solidFill>
                  <a:srgbClr val="3C3939"/>
                </a:solidFill>
                <a:latin typeface="Raleway" pitchFamily="34" charset="0"/>
                <a:ea typeface="Raleway" pitchFamily="34" charset="-122"/>
                <a:cs typeface="Raleway" pitchFamily="34" charset="-120"/>
              </a:rPr>
              <a:t>Model Refinement</a:t>
            </a:r>
            <a:endParaRPr lang="en-US" sz="2400" dirty="0"/>
          </a:p>
        </p:txBody>
      </p:sp>
      <p:sp>
        <p:nvSpPr>
          <p:cNvPr id="11" name="Text 9"/>
          <p:cNvSpPr/>
          <p:nvPr/>
        </p:nvSpPr>
        <p:spPr>
          <a:xfrm>
            <a:off x="8240911" y="4835247"/>
            <a:ext cx="5525572" cy="1580198"/>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We aim to refine the model's architecture and hyperparameters to further improve its performance on specific biomedical question-answering tasks.</a:t>
            </a:r>
            <a:endParaRPr lang="en-US"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54512" y="672108"/>
            <a:ext cx="6455926" cy="762953"/>
          </a:xfrm>
          <a:prstGeom prst="rect">
            <a:avLst/>
          </a:prstGeom>
          <a:noFill/>
          <a:ln/>
        </p:spPr>
        <p:txBody>
          <a:bodyPr wrap="none" lIns="0" tIns="0" rIns="0" bIns="0" rtlCol="0" anchor="t"/>
          <a:lstStyle/>
          <a:p>
            <a:pPr indent="0" marL="0">
              <a:lnSpc>
                <a:spcPts val="6000"/>
              </a:lnSpc>
              <a:buNone/>
            </a:pPr>
            <a:r>
              <a:rPr lang="en-US" sz="4800" dirty="0">
                <a:solidFill>
                  <a:srgbClr val="1B1B27"/>
                </a:solidFill>
                <a:latin typeface="Raleway" pitchFamily="34" charset="0"/>
                <a:ea typeface="Raleway" pitchFamily="34" charset="-122"/>
                <a:cs typeface="Raleway" pitchFamily="34" charset="-120"/>
              </a:rPr>
              <a:t>Introduction to BiLSTM</a:t>
            </a:r>
            <a:endParaRPr lang="en-US" sz="4800" dirty="0"/>
          </a:p>
        </p:txBody>
      </p:sp>
      <p:sp>
        <p:nvSpPr>
          <p:cNvPr id="3" name="Text 1"/>
          <p:cNvSpPr/>
          <p:nvPr/>
        </p:nvSpPr>
        <p:spPr>
          <a:xfrm>
            <a:off x="854512" y="1801297"/>
            <a:ext cx="12921377" cy="1171932"/>
          </a:xfrm>
          <a:prstGeom prst="rect">
            <a:avLst/>
          </a:prstGeom>
          <a:noFill/>
          <a:ln/>
        </p:spPr>
        <p:txBody>
          <a:bodyPr wrap="square" lIns="0" tIns="0" rIns="0" bIns="0" rtlCol="0" anchor="t"/>
          <a:lstStyle/>
          <a:p>
            <a:pPr indent="0" marL="0">
              <a:lnSpc>
                <a:spcPts val="3050"/>
              </a:lnSpc>
              <a:buNone/>
            </a:pPr>
            <a:r>
              <a:rPr lang="en-US" sz="1900" dirty="0">
                <a:solidFill>
                  <a:srgbClr val="3C3939"/>
                </a:solidFill>
                <a:latin typeface="Roboto" pitchFamily="34" charset="0"/>
                <a:ea typeface="Roboto" pitchFamily="34" charset="-122"/>
                <a:cs typeface="Roboto" pitchFamily="34" charset="-120"/>
              </a:rPr>
              <a:t>BiLSTM (Bidirectional Long Short-Term Memory) is a powerful variant of LSTM (Long Short-Term Memory) networks that excels in handling sequential data, like text or time series. Unlike traditional LSTM, which processes information only in a forward direction, BiLSTM considers both past and future contexts.</a:t>
            </a:r>
            <a:endParaRPr lang="en-US" sz="1900" dirty="0"/>
          </a:p>
        </p:txBody>
      </p:sp>
      <p:sp>
        <p:nvSpPr>
          <p:cNvPr id="4" name="Shape 2"/>
          <p:cNvSpPr/>
          <p:nvPr/>
        </p:nvSpPr>
        <p:spPr>
          <a:xfrm>
            <a:off x="854512" y="3522583"/>
            <a:ext cx="549354" cy="549354"/>
          </a:xfrm>
          <a:prstGeom prst="roundRect">
            <a:avLst>
              <a:gd name="adj" fmla="val 18668"/>
            </a:avLst>
          </a:prstGeom>
          <a:solidFill>
            <a:srgbClr val="E1E1EA"/>
          </a:solidFill>
          <a:ln w="15240">
            <a:solidFill>
              <a:srgbClr val="C7C7D0"/>
            </a:solidFill>
            <a:prstDash val="solid"/>
          </a:ln>
        </p:spPr>
      </p:sp>
      <p:sp>
        <p:nvSpPr>
          <p:cNvPr id="5" name="Text 3"/>
          <p:cNvSpPr/>
          <p:nvPr/>
        </p:nvSpPr>
        <p:spPr>
          <a:xfrm>
            <a:off x="1050727" y="3614142"/>
            <a:ext cx="156805" cy="366236"/>
          </a:xfrm>
          <a:prstGeom prst="rect">
            <a:avLst/>
          </a:prstGeom>
          <a:noFill/>
          <a:ln/>
        </p:spPr>
        <p:txBody>
          <a:bodyPr wrap="none" lIns="0" tIns="0" rIns="0" bIns="0" rtlCol="0" anchor="t"/>
          <a:lstStyle/>
          <a:p>
            <a:pPr algn="ctr" indent="0" marL="0">
              <a:lnSpc>
                <a:spcPts val="2850"/>
              </a:lnSpc>
              <a:buNone/>
            </a:pPr>
            <a:r>
              <a:rPr lang="en-US" sz="2850" dirty="0">
                <a:solidFill>
                  <a:srgbClr val="3C3939"/>
                </a:solidFill>
                <a:latin typeface="Raleway" pitchFamily="34" charset="0"/>
                <a:ea typeface="Raleway" pitchFamily="34" charset="-122"/>
                <a:cs typeface="Raleway" pitchFamily="34" charset="-120"/>
              </a:rPr>
              <a:t>1</a:t>
            </a:r>
            <a:endParaRPr lang="en-US" sz="2850" dirty="0"/>
          </a:p>
        </p:txBody>
      </p:sp>
      <p:sp>
        <p:nvSpPr>
          <p:cNvPr id="6" name="Text 4"/>
          <p:cNvSpPr/>
          <p:nvPr/>
        </p:nvSpPr>
        <p:spPr>
          <a:xfrm>
            <a:off x="1647944" y="3522583"/>
            <a:ext cx="3351014" cy="763191"/>
          </a:xfrm>
          <a:prstGeom prst="rect">
            <a:avLst/>
          </a:prstGeom>
          <a:noFill/>
          <a:ln/>
        </p:spPr>
        <p:txBody>
          <a:bodyPr wrap="square" lIns="0" tIns="0" rIns="0" bIns="0" rtlCol="0" anchor="t"/>
          <a:lstStyle/>
          <a:p>
            <a:pPr indent="0" marL="0">
              <a:lnSpc>
                <a:spcPts val="3000"/>
              </a:lnSpc>
              <a:buNone/>
            </a:pPr>
            <a:r>
              <a:rPr lang="en-US" sz="2400" dirty="0">
                <a:solidFill>
                  <a:srgbClr val="3C3939"/>
                </a:solidFill>
                <a:latin typeface="Raleway" pitchFamily="34" charset="0"/>
                <a:ea typeface="Raleway" pitchFamily="34" charset="-122"/>
                <a:cs typeface="Raleway" pitchFamily="34" charset="-120"/>
              </a:rPr>
              <a:t>Contextual Understanding</a:t>
            </a:r>
            <a:endParaRPr lang="en-US" sz="2400" dirty="0"/>
          </a:p>
        </p:txBody>
      </p:sp>
      <p:sp>
        <p:nvSpPr>
          <p:cNvPr id="7" name="Text 5"/>
          <p:cNvSpPr/>
          <p:nvPr/>
        </p:nvSpPr>
        <p:spPr>
          <a:xfrm>
            <a:off x="1647944" y="4432221"/>
            <a:ext cx="3351014" cy="3125153"/>
          </a:xfrm>
          <a:prstGeom prst="rect">
            <a:avLst/>
          </a:prstGeom>
          <a:noFill/>
          <a:ln/>
        </p:spPr>
        <p:txBody>
          <a:bodyPr wrap="square" lIns="0" tIns="0" rIns="0" bIns="0" rtlCol="0" anchor="t"/>
          <a:lstStyle/>
          <a:p>
            <a:pPr indent="0" marL="0">
              <a:lnSpc>
                <a:spcPts val="3050"/>
              </a:lnSpc>
              <a:buNone/>
            </a:pPr>
            <a:r>
              <a:rPr lang="en-US" sz="1900" dirty="0">
                <a:solidFill>
                  <a:srgbClr val="3C3939"/>
                </a:solidFill>
                <a:latin typeface="Roboto" pitchFamily="34" charset="0"/>
                <a:ea typeface="Roboto" pitchFamily="34" charset="-122"/>
                <a:cs typeface="Roboto" pitchFamily="34" charset="-120"/>
              </a:rPr>
              <a:t>BiLSTM excels in capturing contextual dependencies in sequential data. By considering both forward and backward information, it can better understand the relationship between words and phrases in a sentence.</a:t>
            </a:r>
            <a:endParaRPr lang="en-US" sz="1900" dirty="0"/>
          </a:p>
        </p:txBody>
      </p:sp>
      <p:sp>
        <p:nvSpPr>
          <p:cNvPr id="8" name="Shape 6"/>
          <p:cNvSpPr/>
          <p:nvPr/>
        </p:nvSpPr>
        <p:spPr>
          <a:xfrm>
            <a:off x="5243036" y="3522583"/>
            <a:ext cx="549354" cy="549354"/>
          </a:xfrm>
          <a:prstGeom prst="roundRect">
            <a:avLst>
              <a:gd name="adj" fmla="val 18668"/>
            </a:avLst>
          </a:prstGeom>
          <a:solidFill>
            <a:srgbClr val="E1E1EA"/>
          </a:solidFill>
          <a:ln w="15240">
            <a:solidFill>
              <a:srgbClr val="C7C7D0"/>
            </a:solidFill>
            <a:prstDash val="solid"/>
          </a:ln>
        </p:spPr>
      </p:sp>
      <p:sp>
        <p:nvSpPr>
          <p:cNvPr id="9" name="Text 7"/>
          <p:cNvSpPr/>
          <p:nvPr/>
        </p:nvSpPr>
        <p:spPr>
          <a:xfrm>
            <a:off x="5422225" y="3614142"/>
            <a:ext cx="190857" cy="366236"/>
          </a:xfrm>
          <a:prstGeom prst="rect">
            <a:avLst/>
          </a:prstGeom>
          <a:noFill/>
          <a:ln/>
        </p:spPr>
        <p:txBody>
          <a:bodyPr wrap="none" lIns="0" tIns="0" rIns="0" bIns="0" rtlCol="0" anchor="t"/>
          <a:lstStyle/>
          <a:p>
            <a:pPr algn="ctr" indent="0" marL="0">
              <a:lnSpc>
                <a:spcPts val="2850"/>
              </a:lnSpc>
              <a:buNone/>
            </a:pPr>
            <a:r>
              <a:rPr lang="en-US" sz="2850" dirty="0">
                <a:solidFill>
                  <a:srgbClr val="3C3939"/>
                </a:solidFill>
                <a:latin typeface="Raleway" pitchFamily="34" charset="0"/>
                <a:ea typeface="Raleway" pitchFamily="34" charset="-122"/>
                <a:cs typeface="Raleway" pitchFamily="34" charset="-120"/>
              </a:rPr>
              <a:t>2</a:t>
            </a:r>
            <a:endParaRPr lang="en-US" sz="2850" dirty="0"/>
          </a:p>
        </p:txBody>
      </p:sp>
      <p:sp>
        <p:nvSpPr>
          <p:cNvPr id="10" name="Text 8"/>
          <p:cNvSpPr/>
          <p:nvPr/>
        </p:nvSpPr>
        <p:spPr>
          <a:xfrm>
            <a:off x="6036469" y="3522583"/>
            <a:ext cx="3351014" cy="763191"/>
          </a:xfrm>
          <a:prstGeom prst="rect">
            <a:avLst/>
          </a:prstGeom>
          <a:noFill/>
          <a:ln/>
        </p:spPr>
        <p:txBody>
          <a:bodyPr wrap="square" lIns="0" tIns="0" rIns="0" bIns="0" rtlCol="0" anchor="t"/>
          <a:lstStyle/>
          <a:p>
            <a:pPr indent="0" marL="0">
              <a:lnSpc>
                <a:spcPts val="3000"/>
              </a:lnSpc>
              <a:buNone/>
            </a:pPr>
            <a:r>
              <a:rPr lang="en-US" sz="2400" dirty="0">
                <a:solidFill>
                  <a:srgbClr val="3C3939"/>
                </a:solidFill>
                <a:latin typeface="Raleway" pitchFamily="34" charset="0"/>
                <a:ea typeface="Raleway" pitchFamily="34" charset="-122"/>
                <a:cs typeface="Raleway" pitchFamily="34" charset="-120"/>
              </a:rPr>
              <a:t>Enhanced Representation</a:t>
            </a:r>
            <a:endParaRPr lang="en-US" sz="2400" dirty="0"/>
          </a:p>
        </p:txBody>
      </p:sp>
      <p:sp>
        <p:nvSpPr>
          <p:cNvPr id="11" name="Text 9"/>
          <p:cNvSpPr/>
          <p:nvPr/>
        </p:nvSpPr>
        <p:spPr>
          <a:xfrm>
            <a:off x="6036469" y="4432221"/>
            <a:ext cx="3351014" cy="3125153"/>
          </a:xfrm>
          <a:prstGeom prst="rect">
            <a:avLst/>
          </a:prstGeom>
          <a:noFill/>
          <a:ln/>
        </p:spPr>
        <p:txBody>
          <a:bodyPr wrap="square" lIns="0" tIns="0" rIns="0" bIns="0" rtlCol="0" anchor="t"/>
          <a:lstStyle/>
          <a:p>
            <a:pPr indent="0" marL="0">
              <a:lnSpc>
                <a:spcPts val="3050"/>
              </a:lnSpc>
              <a:buNone/>
            </a:pPr>
            <a:r>
              <a:rPr lang="en-US" sz="1900" dirty="0">
                <a:solidFill>
                  <a:srgbClr val="3C3939"/>
                </a:solidFill>
                <a:latin typeface="Roboto" pitchFamily="34" charset="0"/>
                <a:ea typeface="Roboto" pitchFamily="34" charset="-122"/>
                <a:cs typeface="Roboto" pitchFamily="34" charset="-120"/>
              </a:rPr>
              <a:t>BiLSTM generates a richer and more comprehensive representation of the input sequence. It captures both the temporal and contextual relationships, providing a more nuanced understanding of the data.</a:t>
            </a:r>
            <a:endParaRPr lang="en-US" sz="1900" dirty="0"/>
          </a:p>
        </p:txBody>
      </p:sp>
      <p:sp>
        <p:nvSpPr>
          <p:cNvPr id="12" name="Shape 10"/>
          <p:cNvSpPr/>
          <p:nvPr/>
        </p:nvSpPr>
        <p:spPr>
          <a:xfrm>
            <a:off x="9631561" y="3522583"/>
            <a:ext cx="549354" cy="549354"/>
          </a:xfrm>
          <a:prstGeom prst="roundRect">
            <a:avLst>
              <a:gd name="adj" fmla="val 18668"/>
            </a:avLst>
          </a:prstGeom>
          <a:solidFill>
            <a:srgbClr val="E1E1EA"/>
          </a:solidFill>
          <a:ln w="15240">
            <a:solidFill>
              <a:srgbClr val="C7C7D0"/>
            </a:solidFill>
            <a:prstDash val="solid"/>
          </a:ln>
        </p:spPr>
      </p:sp>
      <p:sp>
        <p:nvSpPr>
          <p:cNvPr id="13" name="Text 11"/>
          <p:cNvSpPr/>
          <p:nvPr/>
        </p:nvSpPr>
        <p:spPr>
          <a:xfrm>
            <a:off x="9808369" y="3614142"/>
            <a:ext cx="195620" cy="366236"/>
          </a:xfrm>
          <a:prstGeom prst="rect">
            <a:avLst/>
          </a:prstGeom>
          <a:noFill/>
          <a:ln/>
        </p:spPr>
        <p:txBody>
          <a:bodyPr wrap="none" lIns="0" tIns="0" rIns="0" bIns="0" rtlCol="0" anchor="t"/>
          <a:lstStyle/>
          <a:p>
            <a:pPr algn="ctr" indent="0" marL="0">
              <a:lnSpc>
                <a:spcPts val="2850"/>
              </a:lnSpc>
              <a:buNone/>
            </a:pPr>
            <a:r>
              <a:rPr lang="en-US" sz="2850" dirty="0">
                <a:solidFill>
                  <a:srgbClr val="3C3939"/>
                </a:solidFill>
                <a:latin typeface="Raleway" pitchFamily="34" charset="0"/>
                <a:ea typeface="Raleway" pitchFamily="34" charset="-122"/>
                <a:cs typeface="Raleway" pitchFamily="34" charset="-120"/>
              </a:rPr>
              <a:t>3</a:t>
            </a:r>
            <a:endParaRPr lang="en-US" sz="2850" dirty="0"/>
          </a:p>
        </p:txBody>
      </p:sp>
      <p:sp>
        <p:nvSpPr>
          <p:cNvPr id="14" name="Text 12"/>
          <p:cNvSpPr/>
          <p:nvPr/>
        </p:nvSpPr>
        <p:spPr>
          <a:xfrm>
            <a:off x="10424993" y="3522583"/>
            <a:ext cx="3052167" cy="381595"/>
          </a:xfrm>
          <a:prstGeom prst="rect">
            <a:avLst/>
          </a:prstGeom>
          <a:noFill/>
          <a:ln/>
        </p:spPr>
        <p:txBody>
          <a:bodyPr wrap="none" lIns="0" tIns="0" rIns="0" bIns="0" rtlCol="0" anchor="t"/>
          <a:lstStyle/>
          <a:p>
            <a:pPr indent="0" marL="0">
              <a:lnSpc>
                <a:spcPts val="3000"/>
              </a:lnSpc>
              <a:buNone/>
            </a:pPr>
            <a:r>
              <a:rPr lang="en-US" sz="2400" dirty="0">
                <a:solidFill>
                  <a:srgbClr val="3C3939"/>
                </a:solidFill>
                <a:latin typeface="Raleway" pitchFamily="34" charset="0"/>
                <a:ea typeface="Raleway" pitchFamily="34" charset="-122"/>
                <a:cs typeface="Raleway" pitchFamily="34" charset="-120"/>
              </a:rPr>
              <a:t>Improved Accuracy</a:t>
            </a:r>
            <a:endParaRPr lang="en-US" sz="2400" dirty="0"/>
          </a:p>
        </p:txBody>
      </p:sp>
      <p:sp>
        <p:nvSpPr>
          <p:cNvPr id="15" name="Text 13"/>
          <p:cNvSpPr/>
          <p:nvPr/>
        </p:nvSpPr>
        <p:spPr>
          <a:xfrm>
            <a:off x="10424993" y="4050625"/>
            <a:ext cx="3351014" cy="2734508"/>
          </a:xfrm>
          <a:prstGeom prst="rect">
            <a:avLst/>
          </a:prstGeom>
          <a:noFill/>
          <a:ln/>
        </p:spPr>
        <p:txBody>
          <a:bodyPr wrap="square" lIns="0" tIns="0" rIns="0" bIns="0" rtlCol="0" anchor="t"/>
          <a:lstStyle/>
          <a:p>
            <a:pPr indent="0" marL="0">
              <a:lnSpc>
                <a:spcPts val="3050"/>
              </a:lnSpc>
              <a:buNone/>
            </a:pPr>
            <a:r>
              <a:rPr lang="en-US" sz="1900" dirty="0">
                <a:solidFill>
                  <a:srgbClr val="3C3939"/>
                </a:solidFill>
                <a:latin typeface="Roboto" pitchFamily="34" charset="0"/>
                <a:ea typeface="Roboto" pitchFamily="34" charset="-122"/>
                <a:cs typeface="Roboto" pitchFamily="34" charset="-120"/>
              </a:rPr>
              <a:t>In many NLP tasks, such as sentiment analysis and machine translation, BiLSTM has shown significant improvements in accuracy compared to traditional LSTM networks.</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64037" y="1014770"/>
            <a:ext cx="6172200" cy="771525"/>
          </a:xfrm>
          <a:prstGeom prst="rect">
            <a:avLst/>
          </a:prstGeom>
          <a:noFill/>
          <a:ln/>
        </p:spPr>
        <p:txBody>
          <a:bodyPr wrap="none" lIns="0" tIns="0" rIns="0" bIns="0" rtlCol="0" anchor="t"/>
          <a:lstStyle/>
          <a:p>
            <a:pPr indent="0" marL="0">
              <a:lnSpc>
                <a:spcPts val="6050"/>
              </a:lnSpc>
              <a:buNone/>
            </a:pPr>
            <a:r>
              <a:rPr lang="en-US" sz="4850" dirty="0">
                <a:solidFill>
                  <a:srgbClr val="1B1B27"/>
                </a:solidFill>
                <a:latin typeface="Raleway" pitchFamily="34" charset="0"/>
                <a:ea typeface="Raleway" pitchFamily="34" charset="-122"/>
                <a:cs typeface="Raleway" pitchFamily="34" charset="-120"/>
              </a:rPr>
              <a:t>BiLSTM Architecture</a:t>
            </a:r>
            <a:endParaRPr lang="en-US" sz="4850" dirty="0"/>
          </a:p>
        </p:txBody>
      </p:sp>
      <p:sp>
        <p:nvSpPr>
          <p:cNvPr id="3" name="Text 1"/>
          <p:cNvSpPr/>
          <p:nvPr/>
        </p:nvSpPr>
        <p:spPr>
          <a:xfrm>
            <a:off x="864037" y="2280047"/>
            <a:ext cx="12902327" cy="1185148"/>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The architecture of BiLSTM involves two separate LSTM networks: one processing the input sequence in a forward direction, and the other in a backward direction. These two directions are then combined to generate a comprehensive representation of the input sequence.</a:t>
            </a:r>
            <a:endParaRPr lang="en-US" sz="1900" dirty="0"/>
          </a:p>
        </p:txBody>
      </p:sp>
      <p:sp>
        <p:nvSpPr>
          <p:cNvPr id="4" name="Text 2"/>
          <p:cNvSpPr/>
          <p:nvPr/>
        </p:nvSpPr>
        <p:spPr>
          <a:xfrm>
            <a:off x="864037" y="3989665"/>
            <a:ext cx="3086100" cy="385763"/>
          </a:xfrm>
          <a:prstGeom prst="rect">
            <a:avLst/>
          </a:prstGeom>
          <a:noFill/>
          <a:ln/>
        </p:spPr>
        <p:txBody>
          <a:bodyPr wrap="none" lIns="0" tIns="0" rIns="0" bIns="0" rtlCol="0" anchor="t"/>
          <a:lstStyle/>
          <a:p>
            <a:pPr indent="0" marL="0">
              <a:lnSpc>
                <a:spcPts val="3000"/>
              </a:lnSpc>
              <a:buNone/>
            </a:pPr>
            <a:r>
              <a:rPr lang="en-US" sz="2400" dirty="0">
                <a:solidFill>
                  <a:srgbClr val="1B1B27"/>
                </a:solidFill>
                <a:latin typeface="Raleway" pitchFamily="34" charset="0"/>
                <a:ea typeface="Raleway" pitchFamily="34" charset="-122"/>
                <a:cs typeface="Raleway" pitchFamily="34" charset="-120"/>
              </a:rPr>
              <a:t>Forward LSTM</a:t>
            </a:r>
            <a:endParaRPr lang="en-US" sz="2400" dirty="0"/>
          </a:p>
        </p:txBody>
      </p:sp>
      <p:sp>
        <p:nvSpPr>
          <p:cNvPr id="5" name="Text 3"/>
          <p:cNvSpPr/>
          <p:nvPr/>
        </p:nvSpPr>
        <p:spPr>
          <a:xfrm>
            <a:off x="864037" y="4622244"/>
            <a:ext cx="3898821" cy="1975247"/>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The forward LSTM processes the sequence in the conventional order, from the first element to the last, capturing the past context of each element.</a:t>
            </a:r>
            <a:endParaRPr lang="en-US" sz="1900" dirty="0"/>
          </a:p>
        </p:txBody>
      </p:sp>
      <p:sp>
        <p:nvSpPr>
          <p:cNvPr id="6" name="Text 4"/>
          <p:cNvSpPr/>
          <p:nvPr/>
        </p:nvSpPr>
        <p:spPr>
          <a:xfrm>
            <a:off x="5372695" y="3989665"/>
            <a:ext cx="3086100" cy="385763"/>
          </a:xfrm>
          <a:prstGeom prst="rect">
            <a:avLst/>
          </a:prstGeom>
          <a:noFill/>
          <a:ln/>
        </p:spPr>
        <p:txBody>
          <a:bodyPr wrap="none" lIns="0" tIns="0" rIns="0" bIns="0" rtlCol="0" anchor="t"/>
          <a:lstStyle/>
          <a:p>
            <a:pPr indent="0" marL="0">
              <a:lnSpc>
                <a:spcPts val="3000"/>
              </a:lnSpc>
              <a:buNone/>
            </a:pPr>
            <a:r>
              <a:rPr lang="en-US" sz="2400" dirty="0">
                <a:solidFill>
                  <a:srgbClr val="1B1B27"/>
                </a:solidFill>
                <a:latin typeface="Raleway" pitchFamily="34" charset="0"/>
                <a:ea typeface="Raleway" pitchFamily="34" charset="-122"/>
                <a:cs typeface="Raleway" pitchFamily="34" charset="-120"/>
              </a:rPr>
              <a:t>Backward LSTM</a:t>
            </a:r>
            <a:endParaRPr lang="en-US" sz="2400" dirty="0"/>
          </a:p>
        </p:txBody>
      </p:sp>
      <p:sp>
        <p:nvSpPr>
          <p:cNvPr id="7" name="Text 5"/>
          <p:cNvSpPr/>
          <p:nvPr/>
        </p:nvSpPr>
        <p:spPr>
          <a:xfrm>
            <a:off x="5372695" y="4622244"/>
            <a:ext cx="3898821" cy="1580198"/>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The backward LSTM processes the sequence in reverse order, from the last element to the first, capturing the future context of each element.</a:t>
            </a:r>
            <a:endParaRPr lang="en-US" sz="1900" dirty="0"/>
          </a:p>
        </p:txBody>
      </p:sp>
      <p:sp>
        <p:nvSpPr>
          <p:cNvPr id="8" name="Text 6"/>
          <p:cNvSpPr/>
          <p:nvPr/>
        </p:nvSpPr>
        <p:spPr>
          <a:xfrm>
            <a:off x="9881354" y="3989665"/>
            <a:ext cx="3086100" cy="385763"/>
          </a:xfrm>
          <a:prstGeom prst="rect">
            <a:avLst/>
          </a:prstGeom>
          <a:noFill/>
          <a:ln/>
        </p:spPr>
        <p:txBody>
          <a:bodyPr wrap="none" lIns="0" tIns="0" rIns="0" bIns="0" rtlCol="0" anchor="t"/>
          <a:lstStyle/>
          <a:p>
            <a:pPr indent="0" marL="0">
              <a:lnSpc>
                <a:spcPts val="3000"/>
              </a:lnSpc>
              <a:buNone/>
            </a:pPr>
            <a:r>
              <a:rPr lang="en-US" sz="2400" dirty="0">
                <a:solidFill>
                  <a:srgbClr val="1B1B27"/>
                </a:solidFill>
                <a:latin typeface="Raleway" pitchFamily="34" charset="0"/>
                <a:ea typeface="Raleway" pitchFamily="34" charset="-122"/>
                <a:cs typeface="Raleway" pitchFamily="34" charset="-120"/>
              </a:rPr>
              <a:t>Concatenation</a:t>
            </a:r>
            <a:endParaRPr lang="en-US" sz="2400" dirty="0"/>
          </a:p>
        </p:txBody>
      </p:sp>
      <p:sp>
        <p:nvSpPr>
          <p:cNvPr id="9" name="Text 7"/>
          <p:cNvSpPr/>
          <p:nvPr/>
        </p:nvSpPr>
        <p:spPr>
          <a:xfrm>
            <a:off x="9881354" y="4622244"/>
            <a:ext cx="3898821" cy="2370296"/>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The outputs of the forward and backward LSTM layers are concatenated at each time step, creating a single vector that represents the combined forward and backward information.</a:t>
            </a:r>
            <a:endParaRPr lang="en-US"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49260" y="588645"/>
            <a:ext cx="7855387" cy="668893"/>
          </a:xfrm>
          <a:prstGeom prst="rect">
            <a:avLst/>
          </a:prstGeom>
          <a:noFill/>
          <a:ln/>
        </p:spPr>
        <p:txBody>
          <a:bodyPr wrap="none" lIns="0" tIns="0" rIns="0" bIns="0" rtlCol="0" anchor="t"/>
          <a:lstStyle/>
          <a:p>
            <a:pPr indent="0" marL="0">
              <a:lnSpc>
                <a:spcPts val="5250"/>
              </a:lnSpc>
              <a:buNone/>
            </a:pPr>
            <a:r>
              <a:rPr lang="en-US" sz="4200" dirty="0">
                <a:solidFill>
                  <a:srgbClr val="1B1B27"/>
                </a:solidFill>
                <a:latin typeface="Raleway" pitchFamily="34" charset="0"/>
                <a:ea typeface="Raleway" pitchFamily="34" charset="-122"/>
                <a:cs typeface="Raleway" pitchFamily="34" charset="-120"/>
              </a:rPr>
              <a:t>Integration of BiLSTM in Models</a:t>
            </a:r>
            <a:endParaRPr lang="en-US" sz="4200" dirty="0"/>
          </a:p>
        </p:txBody>
      </p:sp>
      <p:sp>
        <p:nvSpPr>
          <p:cNvPr id="3" name="Text 1"/>
          <p:cNvSpPr/>
          <p:nvPr/>
        </p:nvSpPr>
        <p:spPr>
          <a:xfrm>
            <a:off x="749260" y="1578650"/>
            <a:ext cx="13131879" cy="684848"/>
          </a:xfrm>
          <a:prstGeom prst="rect">
            <a:avLst/>
          </a:prstGeom>
          <a:noFill/>
          <a:ln/>
        </p:spPr>
        <p:txBody>
          <a:bodyPr wrap="square" lIns="0" tIns="0" rIns="0" bIns="0" rtlCol="0" anchor="t"/>
          <a:lstStyle/>
          <a:p>
            <a:pPr indent="0" marL="0">
              <a:lnSpc>
                <a:spcPts val="2650"/>
              </a:lnSpc>
              <a:buNone/>
            </a:pPr>
            <a:r>
              <a:rPr lang="en-US" sz="1650" dirty="0">
                <a:solidFill>
                  <a:srgbClr val="3C3939"/>
                </a:solidFill>
                <a:latin typeface="Roboto" pitchFamily="34" charset="0"/>
                <a:ea typeface="Roboto" pitchFamily="34" charset="-122"/>
                <a:cs typeface="Roboto" pitchFamily="34" charset="-120"/>
              </a:rPr>
              <a:t>BiLSTM layers can be seamlessly integrated into various existing NLP models to enhance their performance. This integration involves adding a BiLSTM layer as a component within the model's architecture, typically after the embedding layer.</a:t>
            </a:r>
            <a:endParaRPr lang="en-US" sz="1650" dirty="0"/>
          </a:p>
        </p:txBody>
      </p:sp>
      <p:pic>
        <p:nvPicPr>
          <p:cNvPr id="4" name="Image 0" descr="preencoded.png">    </p:cNvPr>
          <p:cNvPicPr>
            <a:picLocks noChangeAspect="1"/>
          </p:cNvPicPr>
          <p:nvPr/>
        </p:nvPicPr>
        <p:blipFill>
          <a:blip r:embed="rId1"/>
          <a:stretch>
            <a:fillRect/>
          </a:stretch>
        </p:blipFill>
        <p:spPr>
          <a:xfrm>
            <a:off x="749260" y="2504242"/>
            <a:ext cx="1070372" cy="1712714"/>
          </a:xfrm>
          <a:prstGeom prst="rect">
            <a:avLst/>
          </a:prstGeom>
        </p:spPr>
      </p:pic>
      <p:sp>
        <p:nvSpPr>
          <p:cNvPr id="5" name="Text 2"/>
          <p:cNvSpPr/>
          <p:nvPr/>
        </p:nvSpPr>
        <p:spPr>
          <a:xfrm>
            <a:off x="2140744" y="2718316"/>
            <a:ext cx="2676049" cy="334566"/>
          </a:xfrm>
          <a:prstGeom prst="rect">
            <a:avLst/>
          </a:prstGeom>
          <a:noFill/>
          <a:ln/>
        </p:spPr>
        <p:txBody>
          <a:bodyPr wrap="none" lIns="0" tIns="0" rIns="0" bIns="0" rtlCol="0" anchor="t"/>
          <a:lstStyle/>
          <a:p>
            <a:pPr algn="l" indent="0" marL="0">
              <a:lnSpc>
                <a:spcPts val="2600"/>
              </a:lnSpc>
              <a:buNone/>
            </a:pPr>
            <a:r>
              <a:rPr lang="en-US" sz="2100" dirty="0">
                <a:solidFill>
                  <a:srgbClr val="3C3939"/>
                </a:solidFill>
                <a:latin typeface="Raleway" pitchFamily="34" charset="0"/>
                <a:ea typeface="Raleway" pitchFamily="34" charset="-122"/>
                <a:cs typeface="Raleway" pitchFamily="34" charset="-120"/>
              </a:rPr>
              <a:t>Embedding Layer</a:t>
            </a:r>
            <a:endParaRPr lang="en-US" sz="2100" dirty="0"/>
          </a:p>
        </p:txBody>
      </p:sp>
      <p:sp>
        <p:nvSpPr>
          <p:cNvPr id="6" name="Text 3"/>
          <p:cNvSpPr/>
          <p:nvPr/>
        </p:nvSpPr>
        <p:spPr>
          <a:xfrm>
            <a:off x="2140744" y="3181231"/>
            <a:ext cx="11740396" cy="342424"/>
          </a:xfrm>
          <a:prstGeom prst="rect">
            <a:avLst/>
          </a:prstGeom>
          <a:noFill/>
          <a:ln/>
        </p:spPr>
        <p:txBody>
          <a:bodyPr wrap="none" lIns="0" tIns="0" rIns="0" bIns="0" rtlCol="0" anchor="t"/>
          <a:lstStyle/>
          <a:p>
            <a:pPr algn="l" indent="0" marL="0">
              <a:lnSpc>
                <a:spcPts val="2650"/>
              </a:lnSpc>
              <a:buNone/>
            </a:pPr>
            <a:r>
              <a:rPr lang="en-US" sz="1650" dirty="0">
                <a:solidFill>
                  <a:srgbClr val="3C3939"/>
                </a:solidFill>
                <a:latin typeface="Roboto" pitchFamily="34" charset="0"/>
                <a:ea typeface="Roboto" pitchFamily="34" charset="-122"/>
                <a:cs typeface="Roboto" pitchFamily="34" charset="-120"/>
              </a:rPr>
              <a:t>The embedding layer converts words into numerical representations, capturing semantic relationships between words.</a:t>
            </a:r>
            <a:endParaRPr lang="en-US" sz="1650" dirty="0"/>
          </a:p>
        </p:txBody>
      </p:sp>
      <p:pic>
        <p:nvPicPr>
          <p:cNvPr id="7" name="Image 1" descr="preencoded.png">    </p:cNvPr>
          <p:cNvPicPr>
            <a:picLocks noChangeAspect="1"/>
          </p:cNvPicPr>
          <p:nvPr/>
        </p:nvPicPr>
        <p:blipFill>
          <a:blip r:embed="rId2"/>
          <a:stretch>
            <a:fillRect/>
          </a:stretch>
        </p:blipFill>
        <p:spPr>
          <a:xfrm>
            <a:off x="749260" y="4216956"/>
            <a:ext cx="1070372" cy="1712714"/>
          </a:xfrm>
          <a:prstGeom prst="rect">
            <a:avLst/>
          </a:prstGeom>
        </p:spPr>
      </p:pic>
      <p:sp>
        <p:nvSpPr>
          <p:cNvPr id="8" name="Text 4"/>
          <p:cNvSpPr/>
          <p:nvPr/>
        </p:nvSpPr>
        <p:spPr>
          <a:xfrm>
            <a:off x="2140744" y="4431030"/>
            <a:ext cx="2676049" cy="334566"/>
          </a:xfrm>
          <a:prstGeom prst="rect">
            <a:avLst/>
          </a:prstGeom>
          <a:noFill/>
          <a:ln/>
        </p:spPr>
        <p:txBody>
          <a:bodyPr wrap="none" lIns="0" tIns="0" rIns="0" bIns="0" rtlCol="0" anchor="t"/>
          <a:lstStyle/>
          <a:p>
            <a:pPr algn="l" indent="0" marL="0">
              <a:lnSpc>
                <a:spcPts val="2600"/>
              </a:lnSpc>
              <a:buNone/>
            </a:pPr>
            <a:r>
              <a:rPr lang="en-US" sz="2100" dirty="0">
                <a:solidFill>
                  <a:srgbClr val="3C3939"/>
                </a:solidFill>
                <a:latin typeface="Raleway" pitchFamily="34" charset="0"/>
                <a:ea typeface="Raleway" pitchFamily="34" charset="-122"/>
                <a:cs typeface="Raleway" pitchFamily="34" charset="-120"/>
              </a:rPr>
              <a:t>BiLSTM Layer</a:t>
            </a:r>
            <a:endParaRPr lang="en-US" sz="2100" dirty="0"/>
          </a:p>
        </p:txBody>
      </p:sp>
      <p:sp>
        <p:nvSpPr>
          <p:cNvPr id="9" name="Text 5"/>
          <p:cNvSpPr/>
          <p:nvPr/>
        </p:nvSpPr>
        <p:spPr>
          <a:xfrm>
            <a:off x="2140744" y="4893945"/>
            <a:ext cx="11740396" cy="342424"/>
          </a:xfrm>
          <a:prstGeom prst="rect">
            <a:avLst/>
          </a:prstGeom>
          <a:noFill/>
          <a:ln/>
        </p:spPr>
        <p:txBody>
          <a:bodyPr wrap="none" lIns="0" tIns="0" rIns="0" bIns="0" rtlCol="0" anchor="t"/>
          <a:lstStyle/>
          <a:p>
            <a:pPr algn="l" indent="0" marL="0">
              <a:lnSpc>
                <a:spcPts val="2650"/>
              </a:lnSpc>
              <a:buNone/>
            </a:pPr>
            <a:r>
              <a:rPr lang="en-US" sz="1650" dirty="0">
                <a:solidFill>
                  <a:srgbClr val="3C3939"/>
                </a:solidFill>
                <a:latin typeface="Roboto" pitchFamily="34" charset="0"/>
                <a:ea typeface="Roboto" pitchFamily="34" charset="-122"/>
                <a:cs typeface="Roboto" pitchFamily="34" charset="-120"/>
              </a:rPr>
              <a:t>The BiLSTM layer processes the embedded sequence, capturing both forward and backward contexts.</a:t>
            </a:r>
            <a:endParaRPr lang="en-US" sz="1650" dirty="0"/>
          </a:p>
        </p:txBody>
      </p:sp>
      <p:pic>
        <p:nvPicPr>
          <p:cNvPr id="10" name="Image 2" descr="preencoded.png">    </p:cNvPr>
          <p:cNvPicPr>
            <a:picLocks noChangeAspect="1"/>
          </p:cNvPicPr>
          <p:nvPr/>
        </p:nvPicPr>
        <p:blipFill>
          <a:blip r:embed="rId3"/>
          <a:stretch>
            <a:fillRect/>
          </a:stretch>
        </p:blipFill>
        <p:spPr>
          <a:xfrm>
            <a:off x="749260" y="5929670"/>
            <a:ext cx="1070372" cy="1712714"/>
          </a:xfrm>
          <a:prstGeom prst="rect">
            <a:avLst/>
          </a:prstGeom>
        </p:spPr>
      </p:pic>
      <p:sp>
        <p:nvSpPr>
          <p:cNvPr id="11" name="Text 6"/>
          <p:cNvSpPr/>
          <p:nvPr/>
        </p:nvSpPr>
        <p:spPr>
          <a:xfrm>
            <a:off x="2140744" y="6143744"/>
            <a:ext cx="2676049" cy="334566"/>
          </a:xfrm>
          <a:prstGeom prst="rect">
            <a:avLst/>
          </a:prstGeom>
          <a:noFill/>
          <a:ln/>
        </p:spPr>
        <p:txBody>
          <a:bodyPr wrap="none" lIns="0" tIns="0" rIns="0" bIns="0" rtlCol="0" anchor="t"/>
          <a:lstStyle/>
          <a:p>
            <a:pPr algn="l" indent="0" marL="0">
              <a:lnSpc>
                <a:spcPts val="2600"/>
              </a:lnSpc>
              <a:buNone/>
            </a:pPr>
            <a:r>
              <a:rPr lang="en-US" sz="2100" dirty="0">
                <a:solidFill>
                  <a:srgbClr val="3C3939"/>
                </a:solidFill>
                <a:latin typeface="Raleway" pitchFamily="34" charset="0"/>
                <a:ea typeface="Raleway" pitchFamily="34" charset="-122"/>
                <a:cs typeface="Raleway" pitchFamily="34" charset="-120"/>
              </a:rPr>
              <a:t>Output Layer</a:t>
            </a:r>
            <a:endParaRPr lang="en-US" sz="2100" dirty="0"/>
          </a:p>
        </p:txBody>
      </p:sp>
      <p:sp>
        <p:nvSpPr>
          <p:cNvPr id="12" name="Text 7"/>
          <p:cNvSpPr/>
          <p:nvPr/>
        </p:nvSpPr>
        <p:spPr>
          <a:xfrm>
            <a:off x="2140744" y="6606659"/>
            <a:ext cx="11740396" cy="342424"/>
          </a:xfrm>
          <a:prstGeom prst="rect">
            <a:avLst/>
          </a:prstGeom>
          <a:noFill/>
          <a:ln/>
        </p:spPr>
        <p:txBody>
          <a:bodyPr wrap="none" lIns="0" tIns="0" rIns="0" bIns="0" rtlCol="0" anchor="t"/>
          <a:lstStyle/>
          <a:p>
            <a:pPr algn="l" indent="0" marL="0">
              <a:lnSpc>
                <a:spcPts val="2650"/>
              </a:lnSpc>
              <a:buNone/>
            </a:pPr>
            <a:r>
              <a:rPr lang="en-US" sz="1650" dirty="0">
                <a:solidFill>
                  <a:srgbClr val="3C3939"/>
                </a:solidFill>
                <a:latin typeface="Roboto" pitchFamily="34" charset="0"/>
                <a:ea typeface="Roboto" pitchFamily="34" charset="-122"/>
                <a:cs typeface="Roboto" pitchFamily="34" charset="-120"/>
              </a:rPr>
              <a:t>The output layer generates the final prediction, based on the combined information from the BiLSTM layer.</a:t>
            </a:r>
            <a:endParaRPr lang="en-US" sz="16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64037" y="1695688"/>
            <a:ext cx="8369617" cy="771525"/>
          </a:xfrm>
          <a:prstGeom prst="rect">
            <a:avLst/>
          </a:prstGeom>
          <a:noFill/>
          <a:ln/>
        </p:spPr>
        <p:txBody>
          <a:bodyPr wrap="none" lIns="0" tIns="0" rIns="0" bIns="0" rtlCol="0" anchor="t"/>
          <a:lstStyle/>
          <a:p>
            <a:pPr indent="0" marL="0">
              <a:lnSpc>
                <a:spcPts val="6050"/>
              </a:lnSpc>
              <a:buNone/>
            </a:pPr>
            <a:r>
              <a:rPr lang="en-US" sz="4850" dirty="0">
                <a:solidFill>
                  <a:srgbClr val="1B1B27"/>
                </a:solidFill>
                <a:latin typeface="Raleway" pitchFamily="34" charset="0"/>
                <a:ea typeface="Raleway" pitchFamily="34" charset="-122"/>
                <a:cs typeface="Raleway" pitchFamily="34" charset="-120"/>
              </a:rPr>
              <a:t>Ensemble Learning Overview</a:t>
            </a:r>
            <a:endParaRPr lang="en-US" sz="4850" dirty="0"/>
          </a:p>
        </p:txBody>
      </p:sp>
      <p:sp>
        <p:nvSpPr>
          <p:cNvPr id="3" name="Text 1"/>
          <p:cNvSpPr/>
          <p:nvPr/>
        </p:nvSpPr>
        <p:spPr>
          <a:xfrm>
            <a:off x="864037" y="2837498"/>
            <a:ext cx="12902327" cy="1185148"/>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Ensemble learning is a powerful technique that combines multiple individual models to improve overall performance. This method is based on the principle that combining diverse models can mitigate the weaknesses of individual models and enhance predictive accuracy.</a:t>
            </a:r>
            <a:endParaRPr lang="en-US" sz="1900" dirty="0"/>
          </a:p>
        </p:txBody>
      </p:sp>
      <p:sp>
        <p:nvSpPr>
          <p:cNvPr id="4" name="Shape 2"/>
          <p:cNvSpPr/>
          <p:nvPr/>
        </p:nvSpPr>
        <p:spPr>
          <a:xfrm>
            <a:off x="864037" y="4300299"/>
            <a:ext cx="12902327" cy="2233613"/>
          </a:xfrm>
          <a:prstGeom prst="roundRect">
            <a:avLst>
              <a:gd name="adj" fmla="val 4642"/>
            </a:avLst>
          </a:prstGeom>
          <a:noFill/>
          <a:ln w="15240">
            <a:solidFill>
              <a:srgbClr val="000000">
                <a:alpha val="8000"/>
              </a:srgbClr>
            </a:solidFill>
            <a:prstDash val="solid"/>
          </a:ln>
        </p:spPr>
      </p:sp>
      <p:sp>
        <p:nvSpPr>
          <p:cNvPr id="5" name="Shape 3"/>
          <p:cNvSpPr/>
          <p:nvPr/>
        </p:nvSpPr>
        <p:spPr>
          <a:xfrm>
            <a:off x="879277" y="4315539"/>
            <a:ext cx="12870537" cy="706517"/>
          </a:xfrm>
          <a:prstGeom prst="rect">
            <a:avLst/>
          </a:prstGeom>
          <a:solidFill>
            <a:srgbClr val="FFFFFF">
              <a:alpha val="4000"/>
            </a:srgbClr>
          </a:solidFill>
          <a:ln/>
        </p:spPr>
      </p:sp>
      <p:sp>
        <p:nvSpPr>
          <p:cNvPr id="6" name="Text 4"/>
          <p:cNvSpPr/>
          <p:nvPr/>
        </p:nvSpPr>
        <p:spPr>
          <a:xfrm>
            <a:off x="1127522" y="4471273"/>
            <a:ext cx="379226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Bagging</a:t>
            </a:r>
            <a:endParaRPr lang="en-US" sz="1900" dirty="0"/>
          </a:p>
        </p:txBody>
      </p:sp>
      <p:sp>
        <p:nvSpPr>
          <p:cNvPr id="7" name="Text 5"/>
          <p:cNvSpPr/>
          <p:nvPr/>
        </p:nvSpPr>
        <p:spPr>
          <a:xfrm>
            <a:off x="5421035" y="4471273"/>
            <a:ext cx="378845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Boosting</a:t>
            </a:r>
            <a:endParaRPr lang="en-US" sz="1900" dirty="0"/>
          </a:p>
        </p:txBody>
      </p:sp>
      <p:sp>
        <p:nvSpPr>
          <p:cNvPr id="8" name="Text 6"/>
          <p:cNvSpPr/>
          <p:nvPr/>
        </p:nvSpPr>
        <p:spPr>
          <a:xfrm>
            <a:off x="9710738" y="4471273"/>
            <a:ext cx="379226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Stacking</a:t>
            </a:r>
            <a:endParaRPr lang="en-US" sz="1900" dirty="0"/>
          </a:p>
        </p:txBody>
      </p:sp>
      <p:sp>
        <p:nvSpPr>
          <p:cNvPr id="9" name="Shape 7"/>
          <p:cNvSpPr/>
          <p:nvPr/>
        </p:nvSpPr>
        <p:spPr>
          <a:xfrm>
            <a:off x="879277" y="5022056"/>
            <a:ext cx="12870537" cy="1496616"/>
          </a:xfrm>
          <a:prstGeom prst="rect">
            <a:avLst/>
          </a:prstGeom>
          <a:solidFill>
            <a:srgbClr val="000000">
              <a:alpha val="4000"/>
            </a:srgbClr>
          </a:solidFill>
          <a:ln/>
        </p:spPr>
      </p:sp>
      <p:sp>
        <p:nvSpPr>
          <p:cNvPr id="10" name="Text 8"/>
          <p:cNvSpPr/>
          <p:nvPr/>
        </p:nvSpPr>
        <p:spPr>
          <a:xfrm>
            <a:off x="1127522" y="5177790"/>
            <a:ext cx="3792260" cy="790099"/>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Multiple models are trained on different subsets of the data.</a:t>
            </a:r>
            <a:endParaRPr lang="en-US" sz="1900" dirty="0"/>
          </a:p>
        </p:txBody>
      </p:sp>
      <p:sp>
        <p:nvSpPr>
          <p:cNvPr id="11" name="Text 9"/>
          <p:cNvSpPr/>
          <p:nvPr/>
        </p:nvSpPr>
        <p:spPr>
          <a:xfrm>
            <a:off x="5421035" y="5177790"/>
            <a:ext cx="3788450" cy="1185148"/>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Models are trained sequentially, with each model learning from the errors of previous models.</a:t>
            </a:r>
            <a:endParaRPr lang="en-US" sz="1900" dirty="0"/>
          </a:p>
        </p:txBody>
      </p:sp>
      <p:sp>
        <p:nvSpPr>
          <p:cNvPr id="12" name="Text 10"/>
          <p:cNvSpPr/>
          <p:nvPr/>
        </p:nvSpPr>
        <p:spPr>
          <a:xfrm>
            <a:off x="9710738" y="5177790"/>
            <a:ext cx="3792260" cy="1185148"/>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Models are trained independently and their outputs are combined using a meta-model.</a:t>
            </a:r>
            <a:endParaRPr lang="en-US"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64037" y="1419106"/>
            <a:ext cx="6172200" cy="771525"/>
          </a:xfrm>
          <a:prstGeom prst="rect">
            <a:avLst/>
          </a:prstGeom>
          <a:noFill/>
          <a:ln/>
        </p:spPr>
        <p:txBody>
          <a:bodyPr wrap="none" lIns="0" tIns="0" rIns="0" bIns="0" rtlCol="0" anchor="t"/>
          <a:lstStyle/>
          <a:p>
            <a:pPr indent="0" marL="0">
              <a:lnSpc>
                <a:spcPts val="6050"/>
              </a:lnSpc>
              <a:buNone/>
            </a:pPr>
            <a:r>
              <a:rPr lang="en-US" sz="4850" dirty="0">
                <a:solidFill>
                  <a:srgbClr val="1B1B27"/>
                </a:solidFill>
                <a:latin typeface="Raleway" pitchFamily="34" charset="0"/>
                <a:ea typeface="Raleway" pitchFamily="34" charset="-122"/>
                <a:cs typeface="Raleway" pitchFamily="34" charset="-120"/>
              </a:rPr>
              <a:t>Bagging Technique</a:t>
            </a:r>
            <a:endParaRPr lang="en-US" sz="4850" dirty="0"/>
          </a:p>
        </p:txBody>
      </p:sp>
      <p:sp>
        <p:nvSpPr>
          <p:cNvPr id="3" name="Text 1"/>
          <p:cNvSpPr/>
          <p:nvPr/>
        </p:nvSpPr>
        <p:spPr>
          <a:xfrm>
            <a:off x="864037" y="2560915"/>
            <a:ext cx="12902327" cy="1185148"/>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Bagging (Bootstrap Aggregating) is a widely used ensemble technique that involves training multiple models on different bootstrap samples of the training data. Each bootstrap sample is created by randomly sampling the original training data with replacement.</a:t>
            </a:r>
            <a:endParaRPr lang="en-US" sz="1900" dirty="0"/>
          </a:p>
        </p:txBody>
      </p:sp>
      <p:sp>
        <p:nvSpPr>
          <p:cNvPr id="4" name="Shape 2"/>
          <p:cNvSpPr/>
          <p:nvPr/>
        </p:nvSpPr>
        <p:spPr>
          <a:xfrm>
            <a:off x="864037" y="4301371"/>
            <a:ext cx="555427" cy="555427"/>
          </a:xfrm>
          <a:prstGeom prst="roundRect">
            <a:avLst>
              <a:gd name="adj" fmla="val 18669"/>
            </a:avLst>
          </a:prstGeom>
          <a:solidFill>
            <a:srgbClr val="E1E1EA"/>
          </a:solidFill>
          <a:ln w="15240">
            <a:solidFill>
              <a:srgbClr val="C7C7D0"/>
            </a:solidFill>
            <a:prstDash val="solid"/>
          </a:ln>
        </p:spPr>
      </p:sp>
      <p:sp>
        <p:nvSpPr>
          <p:cNvPr id="5" name="Text 3"/>
          <p:cNvSpPr/>
          <p:nvPr/>
        </p:nvSpPr>
        <p:spPr>
          <a:xfrm>
            <a:off x="1062395" y="4393883"/>
            <a:ext cx="158591" cy="370284"/>
          </a:xfrm>
          <a:prstGeom prst="rect">
            <a:avLst/>
          </a:prstGeom>
          <a:noFill/>
          <a:ln/>
        </p:spPr>
        <p:txBody>
          <a:bodyPr wrap="none" lIns="0" tIns="0" rIns="0" bIns="0" rtlCol="0" anchor="t"/>
          <a:lstStyle/>
          <a:p>
            <a:pPr algn="ctr" indent="0" marL="0">
              <a:lnSpc>
                <a:spcPts val="2900"/>
              </a:lnSpc>
              <a:buNone/>
            </a:pPr>
            <a:r>
              <a:rPr lang="en-US" sz="2900" dirty="0">
                <a:solidFill>
                  <a:srgbClr val="3C3939"/>
                </a:solidFill>
                <a:latin typeface="Raleway" pitchFamily="34" charset="0"/>
                <a:ea typeface="Raleway" pitchFamily="34" charset="-122"/>
                <a:cs typeface="Raleway" pitchFamily="34" charset="-120"/>
              </a:rPr>
              <a:t>1</a:t>
            </a:r>
            <a:endParaRPr lang="en-US" sz="2900" dirty="0"/>
          </a:p>
        </p:txBody>
      </p:sp>
      <p:sp>
        <p:nvSpPr>
          <p:cNvPr id="6" name="Text 4"/>
          <p:cNvSpPr/>
          <p:nvPr/>
        </p:nvSpPr>
        <p:spPr>
          <a:xfrm>
            <a:off x="1666280" y="4301371"/>
            <a:ext cx="3086100" cy="385763"/>
          </a:xfrm>
          <a:prstGeom prst="rect">
            <a:avLst/>
          </a:prstGeom>
          <a:noFill/>
          <a:ln/>
        </p:spPr>
        <p:txBody>
          <a:bodyPr wrap="none" lIns="0" tIns="0" rIns="0" bIns="0" rtlCol="0" anchor="t"/>
          <a:lstStyle/>
          <a:p>
            <a:pPr indent="0" marL="0">
              <a:lnSpc>
                <a:spcPts val="3000"/>
              </a:lnSpc>
              <a:buNone/>
            </a:pPr>
            <a:r>
              <a:rPr lang="en-US" sz="2400" dirty="0">
                <a:solidFill>
                  <a:srgbClr val="3C3939"/>
                </a:solidFill>
                <a:latin typeface="Raleway" pitchFamily="34" charset="0"/>
                <a:ea typeface="Raleway" pitchFamily="34" charset="-122"/>
                <a:cs typeface="Raleway" pitchFamily="34" charset="-120"/>
              </a:rPr>
              <a:t>Improved Stability</a:t>
            </a:r>
            <a:endParaRPr lang="en-US" sz="2400" dirty="0"/>
          </a:p>
        </p:txBody>
      </p:sp>
      <p:sp>
        <p:nvSpPr>
          <p:cNvPr id="7" name="Text 5"/>
          <p:cNvSpPr/>
          <p:nvPr/>
        </p:nvSpPr>
        <p:spPr>
          <a:xfrm>
            <a:off x="1666280" y="4835247"/>
            <a:ext cx="5525572" cy="1580198"/>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Bagging helps to improve model stability by reducing the variance of predictions. This is achieved by averaging the predictions of multiple models trained on different data subsets.</a:t>
            </a:r>
            <a:endParaRPr lang="en-US" sz="1900" dirty="0"/>
          </a:p>
        </p:txBody>
      </p:sp>
      <p:sp>
        <p:nvSpPr>
          <p:cNvPr id="8" name="Shape 6"/>
          <p:cNvSpPr/>
          <p:nvPr/>
        </p:nvSpPr>
        <p:spPr>
          <a:xfrm>
            <a:off x="7438668" y="4301371"/>
            <a:ext cx="555427" cy="555427"/>
          </a:xfrm>
          <a:prstGeom prst="roundRect">
            <a:avLst>
              <a:gd name="adj" fmla="val 18669"/>
            </a:avLst>
          </a:prstGeom>
          <a:solidFill>
            <a:srgbClr val="E1E1EA"/>
          </a:solidFill>
          <a:ln w="15240">
            <a:solidFill>
              <a:srgbClr val="C7C7D0"/>
            </a:solidFill>
            <a:prstDash val="solid"/>
          </a:ln>
        </p:spPr>
      </p:sp>
      <p:sp>
        <p:nvSpPr>
          <p:cNvPr id="9" name="Text 7"/>
          <p:cNvSpPr/>
          <p:nvPr/>
        </p:nvSpPr>
        <p:spPr>
          <a:xfrm>
            <a:off x="7619881" y="4393883"/>
            <a:ext cx="193000" cy="370284"/>
          </a:xfrm>
          <a:prstGeom prst="rect">
            <a:avLst/>
          </a:prstGeom>
          <a:noFill/>
          <a:ln/>
        </p:spPr>
        <p:txBody>
          <a:bodyPr wrap="none" lIns="0" tIns="0" rIns="0" bIns="0" rtlCol="0" anchor="t"/>
          <a:lstStyle/>
          <a:p>
            <a:pPr algn="ctr" indent="0" marL="0">
              <a:lnSpc>
                <a:spcPts val="2900"/>
              </a:lnSpc>
              <a:buNone/>
            </a:pPr>
            <a:r>
              <a:rPr lang="en-US" sz="2900" dirty="0">
                <a:solidFill>
                  <a:srgbClr val="3C3939"/>
                </a:solidFill>
                <a:latin typeface="Raleway" pitchFamily="34" charset="0"/>
                <a:ea typeface="Raleway" pitchFamily="34" charset="-122"/>
                <a:cs typeface="Raleway" pitchFamily="34" charset="-120"/>
              </a:rPr>
              <a:t>2</a:t>
            </a:r>
            <a:endParaRPr lang="en-US" sz="2900" dirty="0"/>
          </a:p>
        </p:txBody>
      </p:sp>
      <p:sp>
        <p:nvSpPr>
          <p:cNvPr id="10" name="Text 8"/>
          <p:cNvSpPr/>
          <p:nvPr/>
        </p:nvSpPr>
        <p:spPr>
          <a:xfrm>
            <a:off x="8240911" y="4301371"/>
            <a:ext cx="3086100" cy="385763"/>
          </a:xfrm>
          <a:prstGeom prst="rect">
            <a:avLst/>
          </a:prstGeom>
          <a:noFill/>
          <a:ln/>
        </p:spPr>
        <p:txBody>
          <a:bodyPr wrap="none" lIns="0" tIns="0" rIns="0" bIns="0" rtlCol="0" anchor="t"/>
          <a:lstStyle/>
          <a:p>
            <a:pPr indent="0" marL="0">
              <a:lnSpc>
                <a:spcPts val="3000"/>
              </a:lnSpc>
              <a:buNone/>
            </a:pPr>
            <a:r>
              <a:rPr lang="en-US" sz="2400" dirty="0">
                <a:solidFill>
                  <a:srgbClr val="3C3939"/>
                </a:solidFill>
                <a:latin typeface="Raleway" pitchFamily="34" charset="0"/>
                <a:ea typeface="Raleway" pitchFamily="34" charset="-122"/>
                <a:cs typeface="Raleway" pitchFamily="34" charset="-120"/>
              </a:rPr>
              <a:t>Enhanced Accuracy</a:t>
            </a:r>
            <a:endParaRPr lang="en-US" sz="2400" dirty="0"/>
          </a:p>
        </p:txBody>
      </p:sp>
      <p:sp>
        <p:nvSpPr>
          <p:cNvPr id="11" name="Text 9"/>
          <p:cNvSpPr/>
          <p:nvPr/>
        </p:nvSpPr>
        <p:spPr>
          <a:xfrm>
            <a:off x="8240911" y="4835247"/>
            <a:ext cx="5525572" cy="1975247"/>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In many cases, bagging can significantly improve model accuracy by reducing the risk of overfitting to the training data. This is because each model in the ensemble learns from a slightly different subset of the data.</a:t>
            </a:r>
            <a:endParaRPr lang="en-US"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864037" y="1384221"/>
            <a:ext cx="10287238" cy="771525"/>
          </a:xfrm>
          <a:prstGeom prst="rect">
            <a:avLst/>
          </a:prstGeom>
          <a:noFill/>
          <a:ln/>
        </p:spPr>
        <p:txBody>
          <a:bodyPr wrap="none" lIns="0" tIns="0" rIns="0" bIns="0" rtlCol="0" anchor="t"/>
          <a:lstStyle/>
          <a:p>
            <a:pPr indent="0" marL="0">
              <a:lnSpc>
                <a:spcPts val="6050"/>
              </a:lnSpc>
              <a:buNone/>
            </a:pPr>
            <a:r>
              <a:rPr lang="en-US" sz="4850" dirty="0">
                <a:solidFill>
                  <a:srgbClr val="1B1B27"/>
                </a:solidFill>
                <a:latin typeface="Raleway" pitchFamily="34" charset="0"/>
                <a:ea typeface="Raleway" pitchFamily="34" charset="-122"/>
                <a:cs typeface="Raleway" pitchFamily="34" charset="-120"/>
              </a:rPr>
              <a:t>Performance Comparison of Models</a:t>
            </a:r>
            <a:endParaRPr lang="en-US" sz="4850" dirty="0"/>
          </a:p>
        </p:txBody>
      </p:sp>
      <p:sp>
        <p:nvSpPr>
          <p:cNvPr id="3" name="Text 1"/>
          <p:cNvSpPr/>
          <p:nvPr/>
        </p:nvSpPr>
        <p:spPr>
          <a:xfrm>
            <a:off x="864037" y="2526030"/>
            <a:ext cx="12902327" cy="1185148"/>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We conducted experiments to evaluate the performance of models with and without BiLSTM, along with ensemble techniques. The models were evaluated on three metrics: F1 score, Exact Match (EM) score, and LAcc (Logical Accuracy) score.</a:t>
            </a:r>
            <a:endParaRPr lang="en-US" sz="1900" dirty="0"/>
          </a:p>
        </p:txBody>
      </p:sp>
      <p:sp>
        <p:nvSpPr>
          <p:cNvPr id="4" name="Shape 2"/>
          <p:cNvSpPr/>
          <p:nvPr/>
        </p:nvSpPr>
        <p:spPr>
          <a:xfrm>
            <a:off x="864037" y="3988832"/>
            <a:ext cx="12902327" cy="2856547"/>
          </a:xfrm>
          <a:prstGeom prst="roundRect">
            <a:avLst>
              <a:gd name="adj" fmla="val 3630"/>
            </a:avLst>
          </a:prstGeom>
          <a:noFill/>
          <a:ln w="15240">
            <a:solidFill>
              <a:srgbClr val="000000">
                <a:alpha val="8000"/>
              </a:srgbClr>
            </a:solidFill>
            <a:prstDash val="solid"/>
          </a:ln>
        </p:spPr>
      </p:sp>
      <p:sp>
        <p:nvSpPr>
          <p:cNvPr id="5" name="Shape 3"/>
          <p:cNvSpPr/>
          <p:nvPr/>
        </p:nvSpPr>
        <p:spPr>
          <a:xfrm>
            <a:off x="879277" y="4004072"/>
            <a:ext cx="12871847" cy="706517"/>
          </a:xfrm>
          <a:prstGeom prst="rect">
            <a:avLst/>
          </a:prstGeom>
          <a:solidFill>
            <a:srgbClr val="FFFFFF">
              <a:alpha val="4000"/>
            </a:srgbClr>
          </a:solidFill>
          <a:ln/>
        </p:spPr>
      </p:sp>
      <p:sp>
        <p:nvSpPr>
          <p:cNvPr id="6" name="Text 4"/>
          <p:cNvSpPr/>
          <p:nvPr/>
        </p:nvSpPr>
        <p:spPr>
          <a:xfrm>
            <a:off x="1126331" y="4159806"/>
            <a:ext cx="2720459"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Model</a:t>
            </a:r>
            <a:endParaRPr lang="en-US" sz="1900" dirty="0"/>
          </a:p>
        </p:txBody>
      </p:sp>
      <p:sp>
        <p:nvSpPr>
          <p:cNvPr id="7" name="Text 5"/>
          <p:cNvSpPr/>
          <p:nvPr/>
        </p:nvSpPr>
        <p:spPr>
          <a:xfrm>
            <a:off x="4348043" y="4159806"/>
            <a:ext cx="2716649"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F1 Score</a:t>
            </a:r>
            <a:endParaRPr lang="en-US" sz="1900" dirty="0"/>
          </a:p>
        </p:txBody>
      </p:sp>
      <p:sp>
        <p:nvSpPr>
          <p:cNvPr id="8" name="Text 6"/>
          <p:cNvSpPr/>
          <p:nvPr/>
        </p:nvSpPr>
        <p:spPr>
          <a:xfrm>
            <a:off x="7565946" y="4159806"/>
            <a:ext cx="2716649"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EM Score</a:t>
            </a:r>
            <a:endParaRPr lang="en-US" sz="1900" dirty="0"/>
          </a:p>
        </p:txBody>
      </p:sp>
      <p:sp>
        <p:nvSpPr>
          <p:cNvPr id="9" name="Text 7"/>
          <p:cNvSpPr/>
          <p:nvPr/>
        </p:nvSpPr>
        <p:spPr>
          <a:xfrm>
            <a:off x="10783848" y="4159806"/>
            <a:ext cx="2720459"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LAcc Score</a:t>
            </a:r>
            <a:endParaRPr lang="en-US" sz="1900" dirty="0"/>
          </a:p>
        </p:txBody>
      </p:sp>
      <p:sp>
        <p:nvSpPr>
          <p:cNvPr id="10" name="Shape 8"/>
          <p:cNvSpPr/>
          <p:nvPr/>
        </p:nvSpPr>
        <p:spPr>
          <a:xfrm>
            <a:off x="879277" y="4710589"/>
            <a:ext cx="12871847" cy="706517"/>
          </a:xfrm>
          <a:prstGeom prst="rect">
            <a:avLst/>
          </a:prstGeom>
          <a:solidFill>
            <a:srgbClr val="000000">
              <a:alpha val="4000"/>
            </a:srgbClr>
          </a:solidFill>
          <a:ln/>
        </p:spPr>
      </p:sp>
      <p:sp>
        <p:nvSpPr>
          <p:cNvPr id="11" name="Text 9"/>
          <p:cNvSpPr/>
          <p:nvPr/>
        </p:nvSpPr>
        <p:spPr>
          <a:xfrm>
            <a:off x="1126331" y="4866323"/>
            <a:ext cx="2720459"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Baseline (LSTM)</a:t>
            </a:r>
            <a:endParaRPr lang="en-US" sz="1900" dirty="0"/>
          </a:p>
        </p:txBody>
      </p:sp>
      <p:sp>
        <p:nvSpPr>
          <p:cNvPr id="12" name="Text 10"/>
          <p:cNvSpPr/>
          <p:nvPr/>
        </p:nvSpPr>
        <p:spPr>
          <a:xfrm>
            <a:off x="4348043" y="4866323"/>
            <a:ext cx="2716649"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78.5%</a:t>
            </a:r>
            <a:endParaRPr lang="en-US" sz="1900" dirty="0"/>
          </a:p>
        </p:txBody>
      </p:sp>
      <p:sp>
        <p:nvSpPr>
          <p:cNvPr id="13" name="Text 11"/>
          <p:cNvSpPr/>
          <p:nvPr/>
        </p:nvSpPr>
        <p:spPr>
          <a:xfrm>
            <a:off x="7565946" y="4866323"/>
            <a:ext cx="2716649"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65.2%</a:t>
            </a:r>
            <a:endParaRPr lang="en-US" sz="1900" dirty="0"/>
          </a:p>
        </p:txBody>
      </p:sp>
      <p:sp>
        <p:nvSpPr>
          <p:cNvPr id="14" name="Text 12"/>
          <p:cNvSpPr/>
          <p:nvPr/>
        </p:nvSpPr>
        <p:spPr>
          <a:xfrm>
            <a:off x="10783848" y="4866323"/>
            <a:ext cx="2720459"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82.1%</a:t>
            </a:r>
            <a:endParaRPr lang="en-US" sz="1900" dirty="0"/>
          </a:p>
        </p:txBody>
      </p:sp>
      <p:sp>
        <p:nvSpPr>
          <p:cNvPr id="15" name="Shape 13"/>
          <p:cNvSpPr/>
          <p:nvPr/>
        </p:nvSpPr>
        <p:spPr>
          <a:xfrm>
            <a:off x="879277" y="5417106"/>
            <a:ext cx="12871847" cy="706517"/>
          </a:xfrm>
          <a:prstGeom prst="rect">
            <a:avLst/>
          </a:prstGeom>
          <a:solidFill>
            <a:srgbClr val="FFFFFF">
              <a:alpha val="4000"/>
            </a:srgbClr>
          </a:solidFill>
          <a:ln/>
        </p:spPr>
      </p:sp>
      <p:sp>
        <p:nvSpPr>
          <p:cNvPr id="16" name="Text 14"/>
          <p:cNvSpPr/>
          <p:nvPr/>
        </p:nvSpPr>
        <p:spPr>
          <a:xfrm>
            <a:off x="1126331" y="5572839"/>
            <a:ext cx="2720459"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BiLSTM</a:t>
            </a:r>
            <a:endParaRPr lang="en-US" sz="1900" dirty="0"/>
          </a:p>
        </p:txBody>
      </p:sp>
      <p:sp>
        <p:nvSpPr>
          <p:cNvPr id="17" name="Text 15"/>
          <p:cNvSpPr/>
          <p:nvPr/>
        </p:nvSpPr>
        <p:spPr>
          <a:xfrm>
            <a:off x="4348043" y="5572839"/>
            <a:ext cx="2716649"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82.3%</a:t>
            </a:r>
            <a:endParaRPr lang="en-US" sz="1900" dirty="0"/>
          </a:p>
        </p:txBody>
      </p:sp>
      <p:sp>
        <p:nvSpPr>
          <p:cNvPr id="18" name="Text 16"/>
          <p:cNvSpPr/>
          <p:nvPr/>
        </p:nvSpPr>
        <p:spPr>
          <a:xfrm>
            <a:off x="7565946" y="5572839"/>
            <a:ext cx="2716649"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70.1%</a:t>
            </a:r>
            <a:endParaRPr lang="en-US" sz="1900" dirty="0"/>
          </a:p>
        </p:txBody>
      </p:sp>
      <p:sp>
        <p:nvSpPr>
          <p:cNvPr id="19" name="Text 17"/>
          <p:cNvSpPr/>
          <p:nvPr/>
        </p:nvSpPr>
        <p:spPr>
          <a:xfrm>
            <a:off x="10783848" y="5572839"/>
            <a:ext cx="2720459"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85.4%</a:t>
            </a:r>
            <a:endParaRPr lang="en-US" sz="1900" dirty="0"/>
          </a:p>
        </p:txBody>
      </p:sp>
      <p:sp>
        <p:nvSpPr>
          <p:cNvPr id="20" name="Shape 18"/>
          <p:cNvSpPr/>
          <p:nvPr/>
        </p:nvSpPr>
        <p:spPr>
          <a:xfrm>
            <a:off x="879277" y="6123623"/>
            <a:ext cx="12871847" cy="706517"/>
          </a:xfrm>
          <a:prstGeom prst="rect">
            <a:avLst/>
          </a:prstGeom>
          <a:solidFill>
            <a:srgbClr val="000000">
              <a:alpha val="4000"/>
            </a:srgbClr>
          </a:solidFill>
          <a:ln/>
        </p:spPr>
      </p:sp>
      <p:sp>
        <p:nvSpPr>
          <p:cNvPr id="21" name="Text 19"/>
          <p:cNvSpPr/>
          <p:nvPr/>
        </p:nvSpPr>
        <p:spPr>
          <a:xfrm>
            <a:off x="1126331" y="6279356"/>
            <a:ext cx="2720459"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BiLSTM + Bagging</a:t>
            </a:r>
            <a:endParaRPr lang="en-US" sz="1900" dirty="0"/>
          </a:p>
        </p:txBody>
      </p:sp>
      <p:sp>
        <p:nvSpPr>
          <p:cNvPr id="22" name="Text 20"/>
          <p:cNvSpPr/>
          <p:nvPr/>
        </p:nvSpPr>
        <p:spPr>
          <a:xfrm>
            <a:off x="4348043" y="6279356"/>
            <a:ext cx="2716649"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84.6%</a:t>
            </a:r>
            <a:endParaRPr lang="en-US" sz="1900" dirty="0"/>
          </a:p>
        </p:txBody>
      </p:sp>
      <p:sp>
        <p:nvSpPr>
          <p:cNvPr id="23" name="Text 21"/>
          <p:cNvSpPr/>
          <p:nvPr/>
        </p:nvSpPr>
        <p:spPr>
          <a:xfrm>
            <a:off x="7565946" y="6279356"/>
            <a:ext cx="2716649"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72.5%</a:t>
            </a:r>
            <a:endParaRPr lang="en-US" sz="1900" dirty="0"/>
          </a:p>
        </p:txBody>
      </p:sp>
      <p:sp>
        <p:nvSpPr>
          <p:cNvPr id="24" name="Text 22"/>
          <p:cNvSpPr/>
          <p:nvPr/>
        </p:nvSpPr>
        <p:spPr>
          <a:xfrm>
            <a:off x="10783848" y="6279356"/>
            <a:ext cx="2720459"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87.8%</a:t>
            </a:r>
            <a:endParaRPr lang="en-US"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64037" y="1221581"/>
            <a:ext cx="6172200" cy="771525"/>
          </a:xfrm>
          <a:prstGeom prst="rect">
            <a:avLst/>
          </a:prstGeom>
          <a:noFill/>
          <a:ln/>
        </p:spPr>
        <p:txBody>
          <a:bodyPr wrap="none" lIns="0" tIns="0" rIns="0" bIns="0" rtlCol="0" anchor="t"/>
          <a:lstStyle/>
          <a:p>
            <a:pPr indent="0" marL="0">
              <a:lnSpc>
                <a:spcPts val="6050"/>
              </a:lnSpc>
              <a:buNone/>
            </a:pPr>
            <a:r>
              <a:rPr lang="en-US" sz="4850" dirty="0">
                <a:solidFill>
                  <a:srgbClr val="1B1B27"/>
                </a:solidFill>
                <a:latin typeface="Raleway" pitchFamily="34" charset="0"/>
                <a:ea typeface="Raleway" pitchFamily="34" charset="-122"/>
                <a:cs typeface="Raleway" pitchFamily="34" charset="-120"/>
              </a:rPr>
              <a:t>Final Model Selection</a:t>
            </a:r>
            <a:endParaRPr lang="en-US" sz="4850" dirty="0"/>
          </a:p>
        </p:txBody>
      </p:sp>
      <p:sp>
        <p:nvSpPr>
          <p:cNvPr id="3" name="Text 1"/>
          <p:cNvSpPr/>
          <p:nvPr/>
        </p:nvSpPr>
        <p:spPr>
          <a:xfrm>
            <a:off x="864037" y="2363391"/>
            <a:ext cx="12902327" cy="790099"/>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The selection of the final model is a crucial step in the development process. We considered several factors to determine the optimal model, ensuring a balance between performance, robustness, and interpretability.</a:t>
            </a:r>
            <a:endParaRPr lang="en-US" sz="1900" dirty="0"/>
          </a:p>
        </p:txBody>
      </p:sp>
      <p:sp>
        <p:nvSpPr>
          <p:cNvPr id="4" name="Shape 2"/>
          <p:cNvSpPr/>
          <p:nvPr/>
        </p:nvSpPr>
        <p:spPr>
          <a:xfrm>
            <a:off x="864037" y="3708797"/>
            <a:ext cx="555427" cy="555427"/>
          </a:xfrm>
          <a:prstGeom prst="roundRect">
            <a:avLst>
              <a:gd name="adj" fmla="val 18669"/>
            </a:avLst>
          </a:prstGeom>
          <a:solidFill>
            <a:srgbClr val="E1E1EA"/>
          </a:solidFill>
          <a:ln w="15240">
            <a:solidFill>
              <a:srgbClr val="C7C7D0"/>
            </a:solidFill>
            <a:prstDash val="solid"/>
          </a:ln>
        </p:spPr>
      </p:sp>
      <p:sp>
        <p:nvSpPr>
          <p:cNvPr id="5" name="Text 3"/>
          <p:cNvSpPr/>
          <p:nvPr/>
        </p:nvSpPr>
        <p:spPr>
          <a:xfrm>
            <a:off x="1062395" y="3801308"/>
            <a:ext cx="158591" cy="370284"/>
          </a:xfrm>
          <a:prstGeom prst="rect">
            <a:avLst/>
          </a:prstGeom>
          <a:noFill/>
          <a:ln/>
        </p:spPr>
        <p:txBody>
          <a:bodyPr wrap="none" lIns="0" tIns="0" rIns="0" bIns="0" rtlCol="0" anchor="t"/>
          <a:lstStyle/>
          <a:p>
            <a:pPr algn="ctr" indent="0" marL="0">
              <a:lnSpc>
                <a:spcPts val="2900"/>
              </a:lnSpc>
              <a:buNone/>
            </a:pPr>
            <a:r>
              <a:rPr lang="en-US" sz="2900" dirty="0">
                <a:solidFill>
                  <a:srgbClr val="3C3939"/>
                </a:solidFill>
                <a:latin typeface="Raleway" pitchFamily="34" charset="0"/>
                <a:ea typeface="Raleway" pitchFamily="34" charset="-122"/>
                <a:cs typeface="Raleway" pitchFamily="34" charset="-120"/>
              </a:rPr>
              <a:t>1</a:t>
            </a:r>
            <a:endParaRPr lang="en-US" sz="2900" dirty="0"/>
          </a:p>
        </p:txBody>
      </p:sp>
      <p:sp>
        <p:nvSpPr>
          <p:cNvPr id="6" name="Text 4"/>
          <p:cNvSpPr/>
          <p:nvPr/>
        </p:nvSpPr>
        <p:spPr>
          <a:xfrm>
            <a:off x="1666280" y="3708797"/>
            <a:ext cx="3086100" cy="385763"/>
          </a:xfrm>
          <a:prstGeom prst="rect">
            <a:avLst/>
          </a:prstGeom>
          <a:noFill/>
          <a:ln/>
        </p:spPr>
        <p:txBody>
          <a:bodyPr wrap="none" lIns="0" tIns="0" rIns="0" bIns="0" rtlCol="0" anchor="t"/>
          <a:lstStyle/>
          <a:p>
            <a:pPr indent="0" marL="0">
              <a:lnSpc>
                <a:spcPts val="3000"/>
              </a:lnSpc>
              <a:buNone/>
            </a:pPr>
            <a:r>
              <a:rPr lang="en-US" sz="2400" dirty="0">
                <a:solidFill>
                  <a:srgbClr val="3C3939"/>
                </a:solidFill>
                <a:latin typeface="Raleway" pitchFamily="34" charset="0"/>
                <a:ea typeface="Raleway" pitchFamily="34" charset="-122"/>
                <a:cs typeface="Raleway" pitchFamily="34" charset="-120"/>
              </a:rPr>
              <a:t>Performance Metrics</a:t>
            </a:r>
            <a:endParaRPr lang="en-US" sz="2400" dirty="0"/>
          </a:p>
        </p:txBody>
      </p:sp>
      <p:sp>
        <p:nvSpPr>
          <p:cNvPr id="7" name="Text 5"/>
          <p:cNvSpPr/>
          <p:nvPr/>
        </p:nvSpPr>
        <p:spPr>
          <a:xfrm>
            <a:off x="1666280" y="4242673"/>
            <a:ext cx="3333988" cy="2765346"/>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We prioritize models that consistently achieve high scores across multiple metrics, including F1 score, EM score, and LAcc score. This indicates that the model is robust and reliable.</a:t>
            </a:r>
            <a:endParaRPr lang="en-US" sz="1900" dirty="0"/>
          </a:p>
        </p:txBody>
      </p:sp>
      <p:sp>
        <p:nvSpPr>
          <p:cNvPr id="8" name="Shape 6"/>
          <p:cNvSpPr/>
          <p:nvPr/>
        </p:nvSpPr>
        <p:spPr>
          <a:xfrm>
            <a:off x="5247084" y="3708797"/>
            <a:ext cx="555427" cy="555427"/>
          </a:xfrm>
          <a:prstGeom prst="roundRect">
            <a:avLst>
              <a:gd name="adj" fmla="val 18669"/>
            </a:avLst>
          </a:prstGeom>
          <a:solidFill>
            <a:srgbClr val="E1E1EA"/>
          </a:solidFill>
          <a:ln w="15240">
            <a:solidFill>
              <a:srgbClr val="C7C7D0"/>
            </a:solidFill>
            <a:prstDash val="solid"/>
          </a:ln>
        </p:spPr>
      </p:sp>
      <p:sp>
        <p:nvSpPr>
          <p:cNvPr id="9" name="Text 7"/>
          <p:cNvSpPr/>
          <p:nvPr/>
        </p:nvSpPr>
        <p:spPr>
          <a:xfrm>
            <a:off x="5428298" y="3801308"/>
            <a:ext cx="193000" cy="370284"/>
          </a:xfrm>
          <a:prstGeom prst="rect">
            <a:avLst/>
          </a:prstGeom>
          <a:noFill/>
          <a:ln/>
        </p:spPr>
        <p:txBody>
          <a:bodyPr wrap="none" lIns="0" tIns="0" rIns="0" bIns="0" rtlCol="0" anchor="t"/>
          <a:lstStyle/>
          <a:p>
            <a:pPr algn="ctr" indent="0" marL="0">
              <a:lnSpc>
                <a:spcPts val="2900"/>
              </a:lnSpc>
              <a:buNone/>
            </a:pPr>
            <a:r>
              <a:rPr lang="en-US" sz="2900" dirty="0">
                <a:solidFill>
                  <a:srgbClr val="3C3939"/>
                </a:solidFill>
                <a:latin typeface="Raleway" pitchFamily="34" charset="0"/>
                <a:ea typeface="Raleway" pitchFamily="34" charset="-122"/>
                <a:cs typeface="Raleway" pitchFamily="34" charset="-120"/>
              </a:rPr>
              <a:t>2</a:t>
            </a:r>
            <a:endParaRPr lang="en-US" sz="2900" dirty="0"/>
          </a:p>
        </p:txBody>
      </p:sp>
      <p:sp>
        <p:nvSpPr>
          <p:cNvPr id="10" name="Text 8"/>
          <p:cNvSpPr/>
          <p:nvPr/>
        </p:nvSpPr>
        <p:spPr>
          <a:xfrm>
            <a:off x="6049328" y="3708797"/>
            <a:ext cx="3086100" cy="385763"/>
          </a:xfrm>
          <a:prstGeom prst="rect">
            <a:avLst/>
          </a:prstGeom>
          <a:noFill/>
          <a:ln/>
        </p:spPr>
        <p:txBody>
          <a:bodyPr wrap="none" lIns="0" tIns="0" rIns="0" bIns="0" rtlCol="0" anchor="t"/>
          <a:lstStyle/>
          <a:p>
            <a:pPr indent="0" marL="0">
              <a:lnSpc>
                <a:spcPts val="3000"/>
              </a:lnSpc>
              <a:buNone/>
            </a:pPr>
            <a:r>
              <a:rPr lang="en-US" sz="2400" dirty="0">
                <a:solidFill>
                  <a:srgbClr val="3C3939"/>
                </a:solidFill>
                <a:latin typeface="Raleway" pitchFamily="34" charset="0"/>
                <a:ea typeface="Raleway" pitchFamily="34" charset="-122"/>
                <a:cs typeface="Raleway" pitchFamily="34" charset="-120"/>
              </a:rPr>
              <a:t>Generalizability</a:t>
            </a:r>
            <a:endParaRPr lang="en-US" sz="2400" dirty="0"/>
          </a:p>
        </p:txBody>
      </p:sp>
      <p:sp>
        <p:nvSpPr>
          <p:cNvPr id="11" name="Text 9"/>
          <p:cNvSpPr/>
          <p:nvPr/>
        </p:nvSpPr>
        <p:spPr>
          <a:xfrm>
            <a:off x="6049328" y="4242673"/>
            <a:ext cx="3333988" cy="2765346"/>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We favor models that demonstrate good generalizability to unseen data, ensuring that the model's performance is not limited to the specific training data.</a:t>
            </a:r>
            <a:endParaRPr lang="en-US" sz="1900" dirty="0"/>
          </a:p>
        </p:txBody>
      </p:sp>
      <p:sp>
        <p:nvSpPr>
          <p:cNvPr id="12" name="Shape 10"/>
          <p:cNvSpPr/>
          <p:nvPr/>
        </p:nvSpPr>
        <p:spPr>
          <a:xfrm>
            <a:off x="9630132" y="3708797"/>
            <a:ext cx="555427" cy="555427"/>
          </a:xfrm>
          <a:prstGeom prst="roundRect">
            <a:avLst>
              <a:gd name="adj" fmla="val 18669"/>
            </a:avLst>
          </a:prstGeom>
          <a:solidFill>
            <a:srgbClr val="E1E1EA"/>
          </a:solidFill>
          <a:ln w="15240">
            <a:solidFill>
              <a:srgbClr val="C7C7D0"/>
            </a:solidFill>
            <a:prstDash val="solid"/>
          </a:ln>
        </p:spPr>
      </p:sp>
      <p:sp>
        <p:nvSpPr>
          <p:cNvPr id="13" name="Text 11"/>
          <p:cNvSpPr/>
          <p:nvPr/>
        </p:nvSpPr>
        <p:spPr>
          <a:xfrm>
            <a:off x="9808964" y="3801308"/>
            <a:ext cx="197763" cy="370284"/>
          </a:xfrm>
          <a:prstGeom prst="rect">
            <a:avLst/>
          </a:prstGeom>
          <a:noFill/>
          <a:ln/>
        </p:spPr>
        <p:txBody>
          <a:bodyPr wrap="none" lIns="0" tIns="0" rIns="0" bIns="0" rtlCol="0" anchor="t"/>
          <a:lstStyle/>
          <a:p>
            <a:pPr algn="ctr" indent="0" marL="0">
              <a:lnSpc>
                <a:spcPts val="2900"/>
              </a:lnSpc>
              <a:buNone/>
            </a:pPr>
            <a:r>
              <a:rPr lang="en-US" sz="2900" dirty="0">
                <a:solidFill>
                  <a:srgbClr val="3C3939"/>
                </a:solidFill>
                <a:latin typeface="Raleway" pitchFamily="34" charset="0"/>
                <a:ea typeface="Raleway" pitchFamily="34" charset="-122"/>
                <a:cs typeface="Raleway" pitchFamily="34" charset="-120"/>
              </a:rPr>
              <a:t>3</a:t>
            </a:r>
            <a:endParaRPr lang="en-US" sz="2900" dirty="0"/>
          </a:p>
        </p:txBody>
      </p:sp>
      <p:sp>
        <p:nvSpPr>
          <p:cNvPr id="14" name="Text 12"/>
          <p:cNvSpPr/>
          <p:nvPr/>
        </p:nvSpPr>
        <p:spPr>
          <a:xfrm>
            <a:off x="10432375" y="3708797"/>
            <a:ext cx="3086100" cy="385763"/>
          </a:xfrm>
          <a:prstGeom prst="rect">
            <a:avLst/>
          </a:prstGeom>
          <a:noFill/>
          <a:ln/>
        </p:spPr>
        <p:txBody>
          <a:bodyPr wrap="none" lIns="0" tIns="0" rIns="0" bIns="0" rtlCol="0" anchor="t"/>
          <a:lstStyle/>
          <a:p>
            <a:pPr indent="0" marL="0">
              <a:lnSpc>
                <a:spcPts val="3000"/>
              </a:lnSpc>
              <a:buNone/>
            </a:pPr>
            <a:r>
              <a:rPr lang="en-US" sz="2400" dirty="0">
                <a:solidFill>
                  <a:srgbClr val="3C3939"/>
                </a:solidFill>
                <a:latin typeface="Raleway" pitchFamily="34" charset="0"/>
                <a:ea typeface="Raleway" pitchFamily="34" charset="-122"/>
                <a:cs typeface="Raleway" pitchFamily="34" charset="-120"/>
              </a:rPr>
              <a:t>Interpretability</a:t>
            </a:r>
            <a:endParaRPr lang="en-US" sz="2400" dirty="0"/>
          </a:p>
        </p:txBody>
      </p:sp>
      <p:sp>
        <p:nvSpPr>
          <p:cNvPr id="15" name="Text 13"/>
          <p:cNvSpPr/>
          <p:nvPr/>
        </p:nvSpPr>
        <p:spPr>
          <a:xfrm>
            <a:off x="10432375" y="4242673"/>
            <a:ext cx="3333988" cy="2765346"/>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We strive for models that are interpretable, allowing us to understand the underlying decision-making processes and gain insights into the model's strengths and weaknesses.</a:t>
            </a:r>
            <a:endParaRPr lang="en-US"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864037" y="1616631"/>
            <a:ext cx="6172200" cy="771525"/>
          </a:xfrm>
          <a:prstGeom prst="rect">
            <a:avLst/>
          </a:prstGeom>
          <a:noFill/>
          <a:ln/>
        </p:spPr>
        <p:txBody>
          <a:bodyPr wrap="none" lIns="0" tIns="0" rIns="0" bIns="0" rtlCol="0" anchor="t"/>
          <a:lstStyle/>
          <a:p>
            <a:pPr indent="0" marL="0">
              <a:lnSpc>
                <a:spcPts val="6050"/>
              </a:lnSpc>
              <a:buNone/>
            </a:pPr>
            <a:r>
              <a:rPr lang="en-US" sz="4850" dirty="0">
                <a:solidFill>
                  <a:srgbClr val="1B1B27"/>
                </a:solidFill>
                <a:latin typeface="Raleway" pitchFamily="34" charset="0"/>
                <a:ea typeface="Raleway" pitchFamily="34" charset="-122"/>
                <a:cs typeface="Raleway" pitchFamily="34" charset="-120"/>
              </a:rPr>
              <a:t>Results Visualization</a:t>
            </a:r>
            <a:endParaRPr lang="en-US" sz="4850" dirty="0"/>
          </a:p>
        </p:txBody>
      </p:sp>
      <p:sp>
        <p:nvSpPr>
          <p:cNvPr id="3" name="Text 1"/>
          <p:cNvSpPr/>
          <p:nvPr/>
        </p:nvSpPr>
        <p:spPr>
          <a:xfrm>
            <a:off x="864037" y="2758440"/>
            <a:ext cx="12902327" cy="1185148"/>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The results of our experiments were visualized using a radar graph to provide a comprehensive view of the model's performance across multiple metrics. This allows for a clear and intuitive comparison of the model's strengths and weaknesses.</a:t>
            </a:r>
            <a:endParaRPr lang="en-US" sz="1900" dirty="0"/>
          </a:p>
        </p:txBody>
      </p:sp>
      <p:sp>
        <p:nvSpPr>
          <p:cNvPr id="4" name="Shape 2"/>
          <p:cNvSpPr/>
          <p:nvPr/>
        </p:nvSpPr>
        <p:spPr>
          <a:xfrm>
            <a:off x="864037" y="4498896"/>
            <a:ext cx="555427" cy="555427"/>
          </a:xfrm>
          <a:prstGeom prst="roundRect">
            <a:avLst>
              <a:gd name="adj" fmla="val 18669"/>
            </a:avLst>
          </a:prstGeom>
          <a:solidFill>
            <a:srgbClr val="E1E1EA"/>
          </a:solidFill>
          <a:ln w="15240">
            <a:solidFill>
              <a:srgbClr val="C7C7D0"/>
            </a:solidFill>
            <a:prstDash val="solid"/>
          </a:ln>
        </p:spPr>
      </p:sp>
      <p:sp>
        <p:nvSpPr>
          <p:cNvPr id="5" name="Text 3"/>
          <p:cNvSpPr/>
          <p:nvPr/>
        </p:nvSpPr>
        <p:spPr>
          <a:xfrm>
            <a:off x="1062395" y="4591407"/>
            <a:ext cx="158591" cy="370284"/>
          </a:xfrm>
          <a:prstGeom prst="rect">
            <a:avLst/>
          </a:prstGeom>
          <a:noFill/>
          <a:ln/>
        </p:spPr>
        <p:txBody>
          <a:bodyPr wrap="none" lIns="0" tIns="0" rIns="0" bIns="0" rtlCol="0" anchor="t"/>
          <a:lstStyle/>
          <a:p>
            <a:pPr algn="ctr" indent="0" marL="0">
              <a:lnSpc>
                <a:spcPts val="2900"/>
              </a:lnSpc>
              <a:buNone/>
            </a:pPr>
            <a:r>
              <a:rPr lang="en-US" sz="2900" dirty="0">
                <a:solidFill>
                  <a:srgbClr val="3C3939"/>
                </a:solidFill>
                <a:latin typeface="Raleway" pitchFamily="34" charset="0"/>
                <a:ea typeface="Raleway" pitchFamily="34" charset="-122"/>
                <a:cs typeface="Raleway" pitchFamily="34" charset="-120"/>
              </a:rPr>
              <a:t>1</a:t>
            </a:r>
            <a:endParaRPr lang="en-US" sz="2900" dirty="0"/>
          </a:p>
        </p:txBody>
      </p:sp>
      <p:sp>
        <p:nvSpPr>
          <p:cNvPr id="6" name="Text 4"/>
          <p:cNvSpPr/>
          <p:nvPr/>
        </p:nvSpPr>
        <p:spPr>
          <a:xfrm>
            <a:off x="1666280" y="4498896"/>
            <a:ext cx="3086100" cy="385763"/>
          </a:xfrm>
          <a:prstGeom prst="rect">
            <a:avLst/>
          </a:prstGeom>
          <a:noFill/>
          <a:ln/>
        </p:spPr>
        <p:txBody>
          <a:bodyPr wrap="none" lIns="0" tIns="0" rIns="0" bIns="0" rtlCol="0" anchor="t"/>
          <a:lstStyle/>
          <a:p>
            <a:pPr indent="0" marL="0">
              <a:lnSpc>
                <a:spcPts val="3000"/>
              </a:lnSpc>
              <a:buNone/>
            </a:pPr>
            <a:r>
              <a:rPr lang="en-US" sz="2400" dirty="0">
                <a:solidFill>
                  <a:srgbClr val="3C3939"/>
                </a:solidFill>
                <a:latin typeface="Raleway" pitchFamily="34" charset="0"/>
                <a:ea typeface="Raleway" pitchFamily="34" charset="-122"/>
                <a:cs typeface="Raleway" pitchFamily="34" charset="-120"/>
              </a:rPr>
              <a:t>Overall Performance</a:t>
            </a:r>
            <a:endParaRPr lang="en-US" sz="2400" dirty="0"/>
          </a:p>
        </p:txBody>
      </p:sp>
      <p:sp>
        <p:nvSpPr>
          <p:cNvPr id="7" name="Text 5"/>
          <p:cNvSpPr/>
          <p:nvPr/>
        </p:nvSpPr>
        <p:spPr>
          <a:xfrm>
            <a:off x="1666280" y="5032772"/>
            <a:ext cx="5525572" cy="1185148"/>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The radar graph demonstrates the model's strong performance across all five metrics, indicating a well-rounded and effective model.</a:t>
            </a:r>
            <a:endParaRPr lang="en-US" sz="1900" dirty="0"/>
          </a:p>
        </p:txBody>
      </p:sp>
      <p:sp>
        <p:nvSpPr>
          <p:cNvPr id="8" name="Shape 6"/>
          <p:cNvSpPr/>
          <p:nvPr/>
        </p:nvSpPr>
        <p:spPr>
          <a:xfrm>
            <a:off x="7438668" y="4498896"/>
            <a:ext cx="555427" cy="555427"/>
          </a:xfrm>
          <a:prstGeom prst="roundRect">
            <a:avLst>
              <a:gd name="adj" fmla="val 18669"/>
            </a:avLst>
          </a:prstGeom>
          <a:solidFill>
            <a:srgbClr val="E1E1EA"/>
          </a:solidFill>
          <a:ln w="15240">
            <a:solidFill>
              <a:srgbClr val="C7C7D0"/>
            </a:solidFill>
            <a:prstDash val="solid"/>
          </a:ln>
        </p:spPr>
      </p:sp>
      <p:sp>
        <p:nvSpPr>
          <p:cNvPr id="9" name="Text 7"/>
          <p:cNvSpPr/>
          <p:nvPr/>
        </p:nvSpPr>
        <p:spPr>
          <a:xfrm>
            <a:off x="7619881" y="4591407"/>
            <a:ext cx="193000" cy="370284"/>
          </a:xfrm>
          <a:prstGeom prst="rect">
            <a:avLst/>
          </a:prstGeom>
          <a:noFill/>
          <a:ln/>
        </p:spPr>
        <p:txBody>
          <a:bodyPr wrap="none" lIns="0" tIns="0" rIns="0" bIns="0" rtlCol="0" anchor="t"/>
          <a:lstStyle/>
          <a:p>
            <a:pPr algn="ctr" indent="0" marL="0">
              <a:lnSpc>
                <a:spcPts val="2900"/>
              </a:lnSpc>
              <a:buNone/>
            </a:pPr>
            <a:r>
              <a:rPr lang="en-US" sz="2900" dirty="0">
                <a:solidFill>
                  <a:srgbClr val="3C3939"/>
                </a:solidFill>
                <a:latin typeface="Raleway" pitchFamily="34" charset="0"/>
                <a:ea typeface="Raleway" pitchFamily="34" charset="-122"/>
                <a:cs typeface="Raleway" pitchFamily="34" charset="-120"/>
              </a:rPr>
              <a:t>2</a:t>
            </a:r>
            <a:endParaRPr lang="en-US" sz="2900" dirty="0"/>
          </a:p>
        </p:txBody>
      </p:sp>
      <p:sp>
        <p:nvSpPr>
          <p:cNvPr id="10" name="Text 8"/>
          <p:cNvSpPr/>
          <p:nvPr/>
        </p:nvSpPr>
        <p:spPr>
          <a:xfrm>
            <a:off x="8240911" y="4498896"/>
            <a:ext cx="3866674" cy="385763"/>
          </a:xfrm>
          <a:prstGeom prst="rect">
            <a:avLst/>
          </a:prstGeom>
          <a:noFill/>
          <a:ln/>
        </p:spPr>
        <p:txBody>
          <a:bodyPr wrap="none" lIns="0" tIns="0" rIns="0" bIns="0" rtlCol="0" anchor="t"/>
          <a:lstStyle/>
          <a:p>
            <a:pPr indent="0" marL="0">
              <a:lnSpc>
                <a:spcPts val="3000"/>
              </a:lnSpc>
              <a:buNone/>
            </a:pPr>
            <a:r>
              <a:rPr lang="en-US" sz="2400" dirty="0">
                <a:solidFill>
                  <a:srgbClr val="3C3939"/>
                </a:solidFill>
                <a:latin typeface="Raleway" pitchFamily="34" charset="0"/>
                <a:ea typeface="Raleway" pitchFamily="34" charset="-122"/>
                <a:cs typeface="Raleway" pitchFamily="34" charset="-120"/>
              </a:rPr>
              <a:t>Strengths and Weaknesses</a:t>
            </a:r>
            <a:endParaRPr lang="en-US" sz="2400" dirty="0"/>
          </a:p>
        </p:txBody>
      </p:sp>
      <p:sp>
        <p:nvSpPr>
          <p:cNvPr id="11" name="Text 9"/>
          <p:cNvSpPr/>
          <p:nvPr/>
        </p:nvSpPr>
        <p:spPr>
          <a:xfrm>
            <a:off x="8240911" y="5032772"/>
            <a:ext cx="5525572" cy="1580198"/>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The visualization highlights the model's strengths in F1 score and EM score, while also revealing room for improvement in the precision and recall metrics.</a:t>
            </a:r>
            <a:endParaRPr lang="en-US" sz="1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2024-09-24T18:47:45Z</dcterms:created>
  <dcterms:modified xsi:type="dcterms:W3CDTF">2024-09-24T18:47:45Z</dcterms:modified>
</cp:coreProperties>
</file>