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
      <p:font typeface="Roboto"/>
      <p:regular r:id="rId3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812721"/>
            <a:ext cx="12902327" cy="4258628"/>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Transformers and BiLSTM-Based Ensemble Modeling for Biomedical Extractive Question Answering</a:t>
            </a:r>
            <a:endParaRPr lang="en-US" sz="6700" dirty="0"/>
          </a:p>
        </p:txBody>
      </p:sp>
      <p:sp>
        <p:nvSpPr>
          <p:cNvPr id="3" name="Text 1"/>
          <p:cNvSpPr/>
          <p:nvPr/>
        </p:nvSpPr>
        <p:spPr>
          <a:xfrm>
            <a:off x="864037" y="5441633"/>
            <a:ext cx="12902327"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presentation delves into the development of a novel ensemble model for Biomedical Extractive Question Answering (BEQA). By combining advanced techniques like transformers, BiLSTM, and ensemble learning, this model aims to improve accuracy and address the challenges posed by the complex terminology and relationships found in biomedical texts. It aims to achieve state-of-the-art performance in extracting accurate answers from biomedical literature.</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53797" y="670798"/>
            <a:ext cx="7323415" cy="762238"/>
          </a:xfrm>
          <a:prstGeom prst="rect">
            <a:avLst/>
          </a:prstGeom>
          <a:noFill/>
          <a:ln/>
        </p:spPr>
        <p:txBody>
          <a:bodyPr wrap="none" lIns="0" tIns="0" rIns="0" bIns="0" rtlCol="0" anchor="t"/>
          <a:lstStyle/>
          <a:p>
            <a:pPr indent="0" marL="0">
              <a:lnSpc>
                <a:spcPts val="6000"/>
              </a:lnSpc>
              <a:buNone/>
            </a:pPr>
            <a:r>
              <a:rPr lang="en-US" sz="4800" dirty="0">
                <a:solidFill>
                  <a:srgbClr val="1B1B27"/>
                </a:solidFill>
                <a:latin typeface="Raleway" pitchFamily="34" charset="0"/>
                <a:ea typeface="Raleway" pitchFamily="34" charset="-122"/>
                <a:cs typeface="Raleway" pitchFamily="34" charset="-120"/>
              </a:rPr>
              <a:t>Conclusion &amp; Future Work</a:t>
            </a:r>
            <a:endParaRPr lang="en-US" sz="4800" dirty="0"/>
          </a:p>
        </p:txBody>
      </p:sp>
      <p:sp>
        <p:nvSpPr>
          <p:cNvPr id="3" name="Text 1"/>
          <p:cNvSpPr/>
          <p:nvPr/>
        </p:nvSpPr>
        <p:spPr>
          <a:xfrm>
            <a:off x="853797" y="1798915"/>
            <a:ext cx="12922806" cy="1561148"/>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The proposed Bio+ClinicalBERT\_NER\_RE\_BiLSTM model has achieved remarkable accuracy in extracting answers from biomedical texts. This research demonstrates the significant impact of ensemble learning in improving the performance of BEQA models, showcasing the effectiveness of combining multiple techniques for enhanced accuracy and robustness.</a:t>
            </a:r>
            <a:endParaRPr lang="en-US" sz="1900" dirty="0"/>
          </a:p>
        </p:txBody>
      </p:sp>
      <p:sp>
        <p:nvSpPr>
          <p:cNvPr id="4" name="Shape 2"/>
          <p:cNvSpPr/>
          <p:nvPr/>
        </p:nvSpPr>
        <p:spPr>
          <a:xfrm>
            <a:off x="853797" y="3908941"/>
            <a:ext cx="548878" cy="548878"/>
          </a:xfrm>
          <a:prstGeom prst="roundRect">
            <a:avLst>
              <a:gd name="adj" fmla="val 18667"/>
            </a:avLst>
          </a:prstGeom>
          <a:solidFill>
            <a:srgbClr val="E1E1EA"/>
          </a:solidFill>
          <a:ln w="15240">
            <a:solidFill>
              <a:srgbClr val="C7C7D0"/>
            </a:solidFill>
            <a:prstDash val="solid"/>
          </a:ln>
        </p:spPr>
      </p:sp>
      <p:sp>
        <p:nvSpPr>
          <p:cNvPr id="5" name="Text 3"/>
          <p:cNvSpPr/>
          <p:nvPr/>
        </p:nvSpPr>
        <p:spPr>
          <a:xfrm>
            <a:off x="1049893" y="4000381"/>
            <a:ext cx="156686" cy="365879"/>
          </a:xfrm>
          <a:prstGeom prst="rect">
            <a:avLst/>
          </a:prstGeom>
          <a:noFill/>
          <a:ln/>
        </p:spPr>
        <p:txBody>
          <a:bodyPr wrap="none" lIns="0" tIns="0" rIns="0" bIns="0" rtlCol="0" anchor="t"/>
          <a:lstStyle/>
          <a:p>
            <a:pPr algn="ctr" indent="0" marL="0">
              <a:lnSpc>
                <a:spcPts val="2850"/>
              </a:lnSpc>
              <a:buNone/>
            </a:pPr>
            <a:r>
              <a:rPr lang="en-US" sz="2850" dirty="0">
                <a:solidFill>
                  <a:srgbClr val="3C3939"/>
                </a:solidFill>
                <a:latin typeface="Raleway" pitchFamily="34" charset="0"/>
                <a:ea typeface="Raleway" pitchFamily="34" charset="-122"/>
                <a:cs typeface="Raleway" pitchFamily="34" charset="-120"/>
              </a:rPr>
              <a:t>1</a:t>
            </a:r>
            <a:endParaRPr lang="en-US" sz="2850" dirty="0"/>
          </a:p>
        </p:txBody>
      </p:sp>
      <p:sp>
        <p:nvSpPr>
          <p:cNvPr id="6" name="Text 4"/>
          <p:cNvSpPr/>
          <p:nvPr/>
        </p:nvSpPr>
        <p:spPr>
          <a:xfrm>
            <a:off x="1646515" y="3908941"/>
            <a:ext cx="3435429" cy="381119"/>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Significant Improvement</a:t>
            </a:r>
            <a:endParaRPr lang="en-US" sz="2400" dirty="0"/>
          </a:p>
        </p:txBody>
      </p:sp>
      <p:sp>
        <p:nvSpPr>
          <p:cNvPr id="7" name="Text 5"/>
          <p:cNvSpPr/>
          <p:nvPr/>
        </p:nvSpPr>
        <p:spPr>
          <a:xfrm>
            <a:off x="1646515" y="4436388"/>
            <a:ext cx="5546765" cy="2341721"/>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The model achieved a significant improvement in performance compared to other BEQA models, highlighting the effectiveness of the proposed framework. This research paves the way for more advanced and accurate biomedical question answering systems.</a:t>
            </a:r>
            <a:endParaRPr lang="en-US" sz="1900" dirty="0"/>
          </a:p>
        </p:txBody>
      </p:sp>
      <p:sp>
        <p:nvSpPr>
          <p:cNvPr id="8" name="Shape 6"/>
          <p:cNvSpPr/>
          <p:nvPr/>
        </p:nvSpPr>
        <p:spPr>
          <a:xfrm>
            <a:off x="7437120" y="3908941"/>
            <a:ext cx="548878" cy="548878"/>
          </a:xfrm>
          <a:prstGeom prst="roundRect">
            <a:avLst>
              <a:gd name="adj" fmla="val 18667"/>
            </a:avLst>
          </a:prstGeom>
          <a:solidFill>
            <a:srgbClr val="E1E1EA"/>
          </a:solidFill>
          <a:ln w="15240">
            <a:solidFill>
              <a:srgbClr val="C7C7D0"/>
            </a:solidFill>
            <a:prstDash val="solid"/>
          </a:ln>
        </p:spPr>
      </p:sp>
      <p:sp>
        <p:nvSpPr>
          <p:cNvPr id="9" name="Text 7"/>
          <p:cNvSpPr/>
          <p:nvPr/>
        </p:nvSpPr>
        <p:spPr>
          <a:xfrm>
            <a:off x="7616190" y="4000381"/>
            <a:ext cx="190738" cy="365879"/>
          </a:xfrm>
          <a:prstGeom prst="rect">
            <a:avLst/>
          </a:prstGeom>
          <a:noFill/>
          <a:ln/>
        </p:spPr>
        <p:txBody>
          <a:bodyPr wrap="none" lIns="0" tIns="0" rIns="0" bIns="0" rtlCol="0" anchor="t"/>
          <a:lstStyle/>
          <a:p>
            <a:pPr algn="ctr" indent="0" marL="0">
              <a:lnSpc>
                <a:spcPts val="2850"/>
              </a:lnSpc>
              <a:buNone/>
            </a:pPr>
            <a:r>
              <a:rPr lang="en-US" sz="2850" dirty="0">
                <a:solidFill>
                  <a:srgbClr val="3C3939"/>
                </a:solidFill>
                <a:latin typeface="Raleway" pitchFamily="34" charset="0"/>
                <a:ea typeface="Raleway" pitchFamily="34" charset="-122"/>
                <a:cs typeface="Raleway" pitchFamily="34" charset="-120"/>
              </a:rPr>
              <a:t>2</a:t>
            </a:r>
            <a:endParaRPr lang="en-US" sz="2850" dirty="0"/>
          </a:p>
        </p:txBody>
      </p:sp>
      <p:sp>
        <p:nvSpPr>
          <p:cNvPr id="10" name="Text 8"/>
          <p:cNvSpPr/>
          <p:nvPr/>
        </p:nvSpPr>
        <p:spPr>
          <a:xfrm>
            <a:off x="8229838" y="3908941"/>
            <a:ext cx="3049310" cy="381119"/>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Future Directions</a:t>
            </a:r>
            <a:endParaRPr lang="en-US" sz="2400" dirty="0"/>
          </a:p>
        </p:txBody>
      </p:sp>
      <p:sp>
        <p:nvSpPr>
          <p:cNvPr id="11" name="Text 9"/>
          <p:cNvSpPr/>
          <p:nvPr/>
        </p:nvSpPr>
        <p:spPr>
          <a:xfrm>
            <a:off x="8229838" y="4436388"/>
            <a:ext cx="5546765" cy="3122295"/>
          </a:xfrm>
          <a:prstGeom prst="rect">
            <a:avLst/>
          </a:prstGeom>
          <a:noFill/>
          <a:ln/>
        </p:spPr>
        <p:txBody>
          <a:bodyPr wrap="square" lIns="0" tIns="0" rIns="0" bIns="0" rtlCol="0" anchor="t"/>
          <a:lstStyle/>
          <a:p>
            <a:pPr indent="0" marL="0">
              <a:lnSpc>
                <a:spcPts val="3050"/>
              </a:lnSpc>
              <a:buNone/>
            </a:pPr>
            <a:r>
              <a:rPr lang="en-US" sz="1900" dirty="0">
                <a:solidFill>
                  <a:srgbClr val="3C3939"/>
                </a:solidFill>
                <a:latin typeface="Roboto" pitchFamily="34" charset="0"/>
                <a:ea typeface="Roboto" pitchFamily="34" charset="-122"/>
                <a:cs typeface="Roboto" pitchFamily="34" charset="-120"/>
              </a:rPr>
              <a:t>Future research can explore the use of more complex relationships between medical entities, including causal relationships and temporal sequences. The development of hybrid models that combine different deep learning techniques, such as transformers, LSTMs, and attention mechanisms, could further enhance model performance.</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48546" y="925116"/>
            <a:ext cx="5346740" cy="668298"/>
          </a:xfrm>
          <a:prstGeom prst="rect">
            <a:avLst/>
          </a:prstGeom>
          <a:noFill/>
          <a:ln/>
        </p:spPr>
        <p:txBody>
          <a:bodyPr wrap="none" lIns="0" tIns="0" rIns="0" bIns="0" rtlCol="0" anchor="t"/>
          <a:lstStyle/>
          <a:p>
            <a:pPr indent="0" marL="0">
              <a:lnSpc>
                <a:spcPts val="5250"/>
              </a:lnSpc>
              <a:buNone/>
            </a:pPr>
            <a:r>
              <a:rPr lang="en-US" sz="4200" dirty="0">
                <a:solidFill>
                  <a:srgbClr val="1B1B27"/>
                </a:solidFill>
                <a:latin typeface="Raleway" pitchFamily="34" charset="0"/>
                <a:ea typeface="Raleway" pitchFamily="34" charset="-122"/>
                <a:cs typeface="Raleway" pitchFamily="34" charset="-120"/>
              </a:rPr>
              <a:t>Introduction</a:t>
            </a:r>
            <a:endParaRPr lang="en-US" sz="4200" dirty="0"/>
          </a:p>
        </p:txBody>
      </p:sp>
      <p:sp>
        <p:nvSpPr>
          <p:cNvPr id="3" name="Text 1"/>
          <p:cNvSpPr/>
          <p:nvPr/>
        </p:nvSpPr>
        <p:spPr>
          <a:xfrm>
            <a:off x="748546" y="1914168"/>
            <a:ext cx="13133308" cy="1710333"/>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Extractive Question Answering (EQA) is an essential task in Natural Language Processing (NLP) that involves identifying the correct answer span within a given text. BEQA is particularly challenging due to the complex language and specialized terminology used in biomedical literature. This presentation introduces a novel ensemble learning-based approach to enhance the performance of BEQA models in this challenging domain. The goal is to develop an accurate and robust model capable of understanding and extracting the most relevant information from complex biomedical texts.</a:t>
            </a:r>
            <a:endParaRPr lang="en-US" sz="1650" dirty="0"/>
          </a:p>
        </p:txBody>
      </p:sp>
      <p:sp>
        <p:nvSpPr>
          <p:cNvPr id="4" name="Shape 2"/>
          <p:cNvSpPr/>
          <p:nvPr/>
        </p:nvSpPr>
        <p:spPr>
          <a:xfrm>
            <a:off x="748546" y="4105513"/>
            <a:ext cx="481132" cy="481132"/>
          </a:xfrm>
          <a:prstGeom prst="roundRect">
            <a:avLst>
              <a:gd name="adj" fmla="val 18670"/>
            </a:avLst>
          </a:prstGeom>
          <a:solidFill>
            <a:srgbClr val="E1E1EA"/>
          </a:solidFill>
          <a:ln w="7620">
            <a:solidFill>
              <a:srgbClr val="C7C7D0"/>
            </a:solidFill>
            <a:prstDash val="solid"/>
          </a:ln>
        </p:spPr>
      </p:sp>
      <p:sp>
        <p:nvSpPr>
          <p:cNvPr id="5" name="Text 3"/>
          <p:cNvSpPr/>
          <p:nvPr/>
        </p:nvSpPr>
        <p:spPr>
          <a:xfrm>
            <a:off x="920353" y="4185642"/>
            <a:ext cx="137398" cy="320754"/>
          </a:xfrm>
          <a:prstGeom prst="rect">
            <a:avLst/>
          </a:prstGeom>
          <a:noFill/>
          <a:ln/>
        </p:spPr>
        <p:txBody>
          <a:bodyPr wrap="none" lIns="0" tIns="0" rIns="0" bIns="0" rtlCol="0" anchor="t"/>
          <a:lstStyle/>
          <a:p>
            <a:pPr algn="ctr" indent="0" marL="0">
              <a:lnSpc>
                <a:spcPts val="2500"/>
              </a:lnSpc>
              <a:buNone/>
            </a:pPr>
            <a:r>
              <a:rPr lang="en-US" sz="2500" dirty="0">
                <a:solidFill>
                  <a:srgbClr val="3C3939"/>
                </a:solidFill>
                <a:latin typeface="Raleway" pitchFamily="34" charset="0"/>
                <a:ea typeface="Raleway" pitchFamily="34" charset="-122"/>
                <a:cs typeface="Raleway" pitchFamily="34" charset="-120"/>
              </a:rPr>
              <a:t>1</a:t>
            </a:r>
            <a:endParaRPr lang="en-US" sz="2500" dirty="0"/>
          </a:p>
        </p:txBody>
      </p:sp>
      <p:sp>
        <p:nvSpPr>
          <p:cNvPr id="6" name="Text 4"/>
          <p:cNvSpPr/>
          <p:nvPr/>
        </p:nvSpPr>
        <p:spPr>
          <a:xfrm>
            <a:off x="1443514" y="4105513"/>
            <a:ext cx="3196947" cy="334089"/>
          </a:xfrm>
          <a:prstGeom prst="rect">
            <a:avLst/>
          </a:prstGeom>
          <a:noFill/>
          <a:ln/>
        </p:spPr>
        <p:txBody>
          <a:bodyPr wrap="none" lIns="0" tIns="0" rIns="0" bIns="0" rtlCol="0" anchor="t"/>
          <a:lstStyle/>
          <a:p>
            <a:pPr indent="0" marL="0">
              <a:lnSpc>
                <a:spcPts val="2600"/>
              </a:lnSpc>
              <a:buNone/>
            </a:pPr>
            <a:r>
              <a:rPr lang="en-US" sz="2100" dirty="0">
                <a:solidFill>
                  <a:srgbClr val="3C3939"/>
                </a:solidFill>
                <a:latin typeface="Raleway" pitchFamily="34" charset="0"/>
                <a:ea typeface="Raleway" pitchFamily="34" charset="-122"/>
                <a:cs typeface="Raleway" pitchFamily="34" charset="-120"/>
              </a:rPr>
              <a:t>Addressing the Challenge</a:t>
            </a:r>
            <a:endParaRPr lang="en-US" sz="2100" dirty="0"/>
          </a:p>
        </p:txBody>
      </p:sp>
      <p:sp>
        <p:nvSpPr>
          <p:cNvPr id="7" name="Text 5"/>
          <p:cNvSpPr/>
          <p:nvPr/>
        </p:nvSpPr>
        <p:spPr>
          <a:xfrm>
            <a:off x="1443514" y="4567833"/>
            <a:ext cx="3540204" cy="2394466"/>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The complexity of medical terminology, nuanced relationships between concepts, and the sheer volume of biomedical literature make it difficult for traditional NLP methods to effectively extract answers from this domain.</a:t>
            </a:r>
            <a:endParaRPr lang="en-US" sz="1650" dirty="0"/>
          </a:p>
        </p:txBody>
      </p:sp>
      <p:sp>
        <p:nvSpPr>
          <p:cNvPr id="8" name="Shape 6"/>
          <p:cNvSpPr/>
          <p:nvPr/>
        </p:nvSpPr>
        <p:spPr>
          <a:xfrm>
            <a:off x="5197554" y="4105513"/>
            <a:ext cx="481132" cy="481132"/>
          </a:xfrm>
          <a:prstGeom prst="roundRect">
            <a:avLst>
              <a:gd name="adj" fmla="val 18670"/>
            </a:avLst>
          </a:prstGeom>
          <a:solidFill>
            <a:srgbClr val="E1E1EA"/>
          </a:solidFill>
          <a:ln w="7620">
            <a:solidFill>
              <a:srgbClr val="C7C7D0"/>
            </a:solidFill>
            <a:prstDash val="solid"/>
          </a:ln>
        </p:spPr>
      </p:sp>
      <p:sp>
        <p:nvSpPr>
          <p:cNvPr id="9" name="Text 7"/>
          <p:cNvSpPr/>
          <p:nvPr/>
        </p:nvSpPr>
        <p:spPr>
          <a:xfrm>
            <a:off x="5354479" y="4185642"/>
            <a:ext cx="167164" cy="320754"/>
          </a:xfrm>
          <a:prstGeom prst="rect">
            <a:avLst/>
          </a:prstGeom>
          <a:noFill/>
          <a:ln/>
        </p:spPr>
        <p:txBody>
          <a:bodyPr wrap="none" lIns="0" tIns="0" rIns="0" bIns="0" rtlCol="0" anchor="t"/>
          <a:lstStyle/>
          <a:p>
            <a:pPr algn="ctr" indent="0" marL="0">
              <a:lnSpc>
                <a:spcPts val="2500"/>
              </a:lnSpc>
              <a:buNone/>
            </a:pPr>
            <a:r>
              <a:rPr lang="en-US" sz="2500" dirty="0">
                <a:solidFill>
                  <a:srgbClr val="3C3939"/>
                </a:solidFill>
                <a:latin typeface="Raleway" pitchFamily="34" charset="0"/>
                <a:ea typeface="Raleway" pitchFamily="34" charset="-122"/>
                <a:cs typeface="Raleway" pitchFamily="34" charset="-120"/>
              </a:rPr>
              <a:t>2</a:t>
            </a:r>
            <a:endParaRPr lang="en-US" sz="2500" dirty="0"/>
          </a:p>
        </p:txBody>
      </p:sp>
      <p:sp>
        <p:nvSpPr>
          <p:cNvPr id="10" name="Text 8"/>
          <p:cNvSpPr/>
          <p:nvPr/>
        </p:nvSpPr>
        <p:spPr>
          <a:xfrm>
            <a:off x="5892522" y="4105513"/>
            <a:ext cx="3540204" cy="668179"/>
          </a:xfrm>
          <a:prstGeom prst="rect">
            <a:avLst/>
          </a:prstGeom>
          <a:noFill/>
          <a:ln/>
        </p:spPr>
        <p:txBody>
          <a:bodyPr wrap="square" lIns="0" tIns="0" rIns="0" bIns="0" rtlCol="0" anchor="t"/>
          <a:lstStyle/>
          <a:p>
            <a:pPr indent="0" marL="0">
              <a:lnSpc>
                <a:spcPts val="2600"/>
              </a:lnSpc>
              <a:buNone/>
            </a:pPr>
            <a:r>
              <a:rPr lang="en-US" sz="2100" dirty="0">
                <a:solidFill>
                  <a:srgbClr val="3C3939"/>
                </a:solidFill>
                <a:latin typeface="Raleway" pitchFamily="34" charset="0"/>
                <a:ea typeface="Raleway" pitchFamily="34" charset="-122"/>
                <a:cs typeface="Raleway" pitchFamily="34" charset="-120"/>
              </a:rPr>
              <a:t>The Power of Ensemble Learning</a:t>
            </a:r>
            <a:endParaRPr lang="en-US" sz="2100" dirty="0"/>
          </a:p>
        </p:txBody>
      </p:sp>
      <p:sp>
        <p:nvSpPr>
          <p:cNvPr id="11" name="Text 9"/>
          <p:cNvSpPr/>
          <p:nvPr/>
        </p:nvSpPr>
        <p:spPr>
          <a:xfrm>
            <a:off x="5892522" y="4901922"/>
            <a:ext cx="3540204" cy="2394466"/>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Ensemble learning involves combining multiple machine learning models to improve overall accuracy and robustness. This strategy leverages the strengths of different models, leading to more reliable predictions.</a:t>
            </a:r>
            <a:endParaRPr lang="en-US" sz="1650" dirty="0"/>
          </a:p>
        </p:txBody>
      </p:sp>
      <p:sp>
        <p:nvSpPr>
          <p:cNvPr id="12" name="Shape 10"/>
          <p:cNvSpPr/>
          <p:nvPr/>
        </p:nvSpPr>
        <p:spPr>
          <a:xfrm>
            <a:off x="9646563" y="4105513"/>
            <a:ext cx="481132" cy="481132"/>
          </a:xfrm>
          <a:prstGeom prst="roundRect">
            <a:avLst>
              <a:gd name="adj" fmla="val 18670"/>
            </a:avLst>
          </a:prstGeom>
          <a:solidFill>
            <a:srgbClr val="E1E1EA"/>
          </a:solidFill>
          <a:ln w="7620">
            <a:solidFill>
              <a:srgbClr val="C7C7D0"/>
            </a:solidFill>
            <a:prstDash val="solid"/>
          </a:ln>
        </p:spPr>
      </p:sp>
      <p:sp>
        <p:nvSpPr>
          <p:cNvPr id="13" name="Text 11"/>
          <p:cNvSpPr/>
          <p:nvPr/>
        </p:nvSpPr>
        <p:spPr>
          <a:xfrm>
            <a:off x="9801463" y="4185642"/>
            <a:ext cx="171331" cy="320754"/>
          </a:xfrm>
          <a:prstGeom prst="rect">
            <a:avLst/>
          </a:prstGeom>
          <a:noFill/>
          <a:ln/>
        </p:spPr>
        <p:txBody>
          <a:bodyPr wrap="none" lIns="0" tIns="0" rIns="0" bIns="0" rtlCol="0" anchor="t"/>
          <a:lstStyle/>
          <a:p>
            <a:pPr algn="ctr" indent="0" marL="0">
              <a:lnSpc>
                <a:spcPts val="2500"/>
              </a:lnSpc>
              <a:buNone/>
            </a:pPr>
            <a:r>
              <a:rPr lang="en-US" sz="2500" dirty="0">
                <a:solidFill>
                  <a:srgbClr val="3C3939"/>
                </a:solidFill>
                <a:latin typeface="Raleway" pitchFamily="34" charset="0"/>
                <a:ea typeface="Raleway" pitchFamily="34" charset="-122"/>
                <a:cs typeface="Raleway" pitchFamily="34" charset="-120"/>
              </a:rPr>
              <a:t>3</a:t>
            </a:r>
            <a:endParaRPr lang="en-US" sz="2500" dirty="0"/>
          </a:p>
        </p:txBody>
      </p:sp>
      <p:sp>
        <p:nvSpPr>
          <p:cNvPr id="14" name="Text 12"/>
          <p:cNvSpPr/>
          <p:nvPr/>
        </p:nvSpPr>
        <p:spPr>
          <a:xfrm>
            <a:off x="10341531" y="4105513"/>
            <a:ext cx="3379232" cy="334089"/>
          </a:xfrm>
          <a:prstGeom prst="rect">
            <a:avLst/>
          </a:prstGeom>
          <a:noFill/>
          <a:ln/>
        </p:spPr>
        <p:txBody>
          <a:bodyPr wrap="none" lIns="0" tIns="0" rIns="0" bIns="0" rtlCol="0" anchor="t"/>
          <a:lstStyle/>
          <a:p>
            <a:pPr indent="0" marL="0">
              <a:lnSpc>
                <a:spcPts val="2600"/>
              </a:lnSpc>
              <a:buNone/>
            </a:pPr>
            <a:r>
              <a:rPr lang="en-US" sz="2100" dirty="0">
                <a:solidFill>
                  <a:srgbClr val="3C3939"/>
                </a:solidFill>
                <a:latin typeface="Raleway" pitchFamily="34" charset="0"/>
                <a:ea typeface="Raleway" pitchFamily="34" charset="-122"/>
                <a:cs typeface="Raleway" pitchFamily="34" charset="-120"/>
              </a:rPr>
              <a:t>The Focus of This Research</a:t>
            </a:r>
            <a:endParaRPr lang="en-US" sz="2100" dirty="0"/>
          </a:p>
        </p:txBody>
      </p:sp>
      <p:sp>
        <p:nvSpPr>
          <p:cNvPr id="15" name="Text 13"/>
          <p:cNvSpPr/>
          <p:nvPr/>
        </p:nvSpPr>
        <p:spPr>
          <a:xfrm>
            <a:off x="10341531" y="4567833"/>
            <a:ext cx="3540204" cy="2736533"/>
          </a:xfrm>
          <a:prstGeom prst="rect">
            <a:avLst/>
          </a:prstGeom>
          <a:noFill/>
          <a:ln/>
        </p:spPr>
        <p:txBody>
          <a:bodyPr wrap="square" lIns="0" tIns="0" rIns="0" bIns="0" rtlCol="0" anchor="t"/>
          <a:lstStyle/>
          <a:p>
            <a:pPr indent="0" marL="0">
              <a:lnSpc>
                <a:spcPts val="2650"/>
              </a:lnSpc>
              <a:buNone/>
            </a:pPr>
            <a:r>
              <a:rPr lang="en-US" sz="1650" dirty="0">
                <a:solidFill>
                  <a:srgbClr val="3C3939"/>
                </a:solidFill>
                <a:latin typeface="Roboto" pitchFamily="34" charset="0"/>
                <a:ea typeface="Roboto" pitchFamily="34" charset="-122"/>
                <a:cs typeface="Roboto" pitchFamily="34" charset="-120"/>
              </a:rPr>
              <a:t>The research focuses on developing an ensemble model that incorporates techniques like transformers (BERT, BioBERT, ClinicalBERT), BiLSTM, and named entity recognition (NER) and relation extraction (RE) to achieve state-of-the-art performance in BEQA.</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32460" y="583168"/>
            <a:ext cx="4518065" cy="564713"/>
          </a:xfrm>
          <a:prstGeom prst="rect">
            <a:avLst/>
          </a:prstGeom>
          <a:noFill/>
          <a:ln/>
        </p:spPr>
        <p:txBody>
          <a:bodyPr wrap="none" lIns="0" tIns="0" rIns="0" bIns="0" rtlCol="0" anchor="t"/>
          <a:lstStyle/>
          <a:p>
            <a:pPr indent="0" marL="0">
              <a:lnSpc>
                <a:spcPts val="4400"/>
              </a:lnSpc>
              <a:buNone/>
            </a:pPr>
            <a:r>
              <a:rPr lang="en-US" sz="3550" dirty="0">
                <a:solidFill>
                  <a:srgbClr val="1B1B27"/>
                </a:solidFill>
                <a:latin typeface="Raleway" pitchFamily="34" charset="0"/>
                <a:ea typeface="Raleway" pitchFamily="34" charset="-122"/>
                <a:cs typeface="Raleway" pitchFamily="34" charset="-120"/>
              </a:rPr>
              <a:t>Literature Review</a:t>
            </a:r>
            <a:endParaRPr lang="en-US" sz="3550" dirty="0"/>
          </a:p>
        </p:txBody>
      </p:sp>
      <p:sp>
        <p:nvSpPr>
          <p:cNvPr id="3" name="Text 1"/>
          <p:cNvSpPr/>
          <p:nvPr/>
        </p:nvSpPr>
        <p:spPr>
          <a:xfrm>
            <a:off x="632460" y="1418868"/>
            <a:ext cx="13365480" cy="1734503"/>
          </a:xfrm>
          <a:prstGeom prst="rect">
            <a:avLst/>
          </a:prstGeom>
          <a:noFill/>
          <a:ln/>
        </p:spPr>
        <p:txBody>
          <a:bodyPr wrap="square" lIns="0" tIns="0" rIns="0" bIns="0" rtlCol="0" anchor="t"/>
          <a:lstStyle/>
          <a:p>
            <a:pPr indent="0" marL="0">
              <a:lnSpc>
                <a:spcPts val="2250"/>
              </a:lnSpc>
              <a:buNone/>
            </a:pPr>
            <a:r>
              <a:rPr lang="en-US" sz="1400" dirty="0">
                <a:solidFill>
                  <a:srgbClr val="3C3939"/>
                </a:solidFill>
                <a:latin typeface="Roboto" pitchFamily="34" charset="0"/>
                <a:ea typeface="Roboto" pitchFamily="34" charset="-122"/>
                <a:cs typeface="Roboto" pitchFamily="34" charset="-120"/>
              </a:rPr>
              <a:t>Biomedical Extractive Question Answering (BEQA) has been a focus of significant research in NLP. Numerous approaches have been explored to address the unique challenges of this domain. Existing methods often rely on pre-trained language models like BERT and its biomedical variants, fine-tuned for specific tasks. These models have shown remarkable success in various NLP tasks, including BEQA. However, recent advancements have focused on incorporating additional techniques like Named Entity Recognition (NER) and Relation Extraction (RE) to further enhance model accuracy. NER involves identifying and classifying named entities in text, such as disease names, genes, and proteins. RE aims to discover relationships between these entities. By leveraging these techniques, BEQA models can gain a deeper understanding of the semantic relationships within biomedical texts.</a:t>
            </a:r>
            <a:endParaRPr lang="en-US" sz="1400" dirty="0"/>
          </a:p>
        </p:txBody>
      </p:sp>
      <p:sp>
        <p:nvSpPr>
          <p:cNvPr id="4" name="Shape 2"/>
          <p:cNvSpPr/>
          <p:nvPr/>
        </p:nvSpPr>
        <p:spPr>
          <a:xfrm>
            <a:off x="7303770" y="3356610"/>
            <a:ext cx="22860" cy="4289703"/>
          </a:xfrm>
          <a:prstGeom prst="roundRect">
            <a:avLst>
              <a:gd name="adj" fmla="val 332037"/>
            </a:avLst>
          </a:prstGeom>
          <a:solidFill>
            <a:srgbClr val="C7C7D0"/>
          </a:solidFill>
          <a:ln/>
        </p:spPr>
      </p:sp>
      <p:sp>
        <p:nvSpPr>
          <p:cNvPr id="5" name="Shape 3"/>
          <p:cNvSpPr/>
          <p:nvPr/>
        </p:nvSpPr>
        <p:spPr>
          <a:xfrm>
            <a:off x="6502301" y="3751659"/>
            <a:ext cx="632460" cy="22860"/>
          </a:xfrm>
          <a:prstGeom prst="roundRect">
            <a:avLst>
              <a:gd name="adj" fmla="val 332037"/>
            </a:avLst>
          </a:prstGeom>
          <a:solidFill>
            <a:srgbClr val="C7C7D0"/>
          </a:solidFill>
          <a:ln/>
        </p:spPr>
      </p:sp>
      <p:sp>
        <p:nvSpPr>
          <p:cNvPr id="6" name="Shape 4"/>
          <p:cNvSpPr/>
          <p:nvPr/>
        </p:nvSpPr>
        <p:spPr>
          <a:xfrm>
            <a:off x="7111901" y="3559850"/>
            <a:ext cx="406598" cy="406598"/>
          </a:xfrm>
          <a:prstGeom prst="roundRect">
            <a:avLst>
              <a:gd name="adj" fmla="val 18668"/>
            </a:avLst>
          </a:prstGeom>
          <a:solidFill>
            <a:srgbClr val="E1E1EA"/>
          </a:solidFill>
          <a:ln w="7620">
            <a:solidFill>
              <a:srgbClr val="C7C7D0"/>
            </a:solidFill>
            <a:prstDash val="solid"/>
          </a:ln>
        </p:spPr>
      </p:sp>
      <p:sp>
        <p:nvSpPr>
          <p:cNvPr id="7" name="Text 5"/>
          <p:cNvSpPr/>
          <p:nvPr/>
        </p:nvSpPr>
        <p:spPr>
          <a:xfrm>
            <a:off x="7257157" y="3627596"/>
            <a:ext cx="116086" cy="271105"/>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1</a:t>
            </a:r>
            <a:endParaRPr lang="en-US" sz="2100" dirty="0"/>
          </a:p>
        </p:txBody>
      </p:sp>
      <p:sp>
        <p:nvSpPr>
          <p:cNvPr id="8" name="Text 6"/>
          <p:cNvSpPr/>
          <p:nvPr/>
        </p:nvSpPr>
        <p:spPr>
          <a:xfrm>
            <a:off x="4062293" y="3537228"/>
            <a:ext cx="2258973" cy="282297"/>
          </a:xfrm>
          <a:prstGeom prst="rect">
            <a:avLst/>
          </a:prstGeom>
          <a:noFill/>
          <a:ln/>
        </p:spPr>
        <p:txBody>
          <a:bodyPr wrap="none" lIns="0" tIns="0" rIns="0" bIns="0" rtlCol="0" anchor="t"/>
          <a:lstStyle/>
          <a:p>
            <a:pPr algn="r" indent="0" marL="0">
              <a:lnSpc>
                <a:spcPts val="2200"/>
              </a:lnSpc>
              <a:buNone/>
            </a:pPr>
            <a:r>
              <a:rPr lang="en-US" sz="1750" dirty="0">
                <a:solidFill>
                  <a:srgbClr val="3C3939"/>
                </a:solidFill>
                <a:latin typeface="Raleway" pitchFamily="34" charset="0"/>
                <a:ea typeface="Raleway" pitchFamily="34" charset="-122"/>
                <a:cs typeface="Raleway" pitchFamily="34" charset="-120"/>
              </a:rPr>
              <a:t>Early BEQA Methods</a:t>
            </a:r>
            <a:endParaRPr lang="en-US" sz="1750" dirty="0"/>
          </a:p>
        </p:txBody>
      </p:sp>
      <p:sp>
        <p:nvSpPr>
          <p:cNvPr id="9" name="Text 7"/>
          <p:cNvSpPr/>
          <p:nvPr/>
        </p:nvSpPr>
        <p:spPr>
          <a:xfrm>
            <a:off x="632460" y="3927872"/>
            <a:ext cx="5688806" cy="1156335"/>
          </a:xfrm>
          <a:prstGeom prst="rect">
            <a:avLst/>
          </a:prstGeom>
          <a:noFill/>
          <a:ln/>
        </p:spPr>
        <p:txBody>
          <a:bodyPr wrap="square" lIns="0" tIns="0" rIns="0" bIns="0" rtlCol="0" anchor="t"/>
          <a:lstStyle/>
          <a:p>
            <a:pPr algn="r" indent="0" marL="0">
              <a:lnSpc>
                <a:spcPts val="2250"/>
              </a:lnSpc>
              <a:buNone/>
            </a:pPr>
            <a:r>
              <a:rPr lang="en-US" sz="1400" dirty="0">
                <a:solidFill>
                  <a:srgbClr val="3C3939"/>
                </a:solidFill>
                <a:latin typeface="Roboto" pitchFamily="34" charset="0"/>
                <a:ea typeface="Roboto" pitchFamily="34" charset="-122"/>
                <a:cs typeface="Roboto" pitchFamily="34" charset="-120"/>
              </a:rPr>
              <a:t>Traditional methods often relied on rule-based approaches or simple statistical models. These models faced limitations in handling the complexity of biomedical language, particularly the ambiguity and nuances of medical terminology.</a:t>
            </a:r>
            <a:endParaRPr lang="en-US" sz="1400" dirty="0"/>
          </a:p>
        </p:txBody>
      </p:sp>
      <p:sp>
        <p:nvSpPr>
          <p:cNvPr id="10" name="Shape 8"/>
          <p:cNvSpPr/>
          <p:nvPr/>
        </p:nvSpPr>
        <p:spPr>
          <a:xfrm>
            <a:off x="7495639" y="4655106"/>
            <a:ext cx="632460" cy="22860"/>
          </a:xfrm>
          <a:prstGeom prst="roundRect">
            <a:avLst>
              <a:gd name="adj" fmla="val 332037"/>
            </a:avLst>
          </a:prstGeom>
          <a:solidFill>
            <a:srgbClr val="C7C7D0"/>
          </a:solidFill>
          <a:ln/>
        </p:spPr>
      </p:sp>
      <p:sp>
        <p:nvSpPr>
          <p:cNvPr id="11" name="Shape 9"/>
          <p:cNvSpPr/>
          <p:nvPr/>
        </p:nvSpPr>
        <p:spPr>
          <a:xfrm>
            <a:off x="7111901" y="4463296"/>
            <a:ext cx="406598" cy="406598"/>
          </a:xfrm>
          <a:prstGeom prst="roundRect">
            <a:avLst>
              <a:gd name="adj" fmla="val 18668"/>
            </a:avLst>
          </a:prstGeom>
          <a:solidFill>
            <a:srgbClr val="E1E1EA"/>
          </a:solidFill>
          <a:ln w="7620">
            <a:solidFill>
              <a:srgbClr val="C7C7D0"/>
            </a:solidFill>
            <a:prstDash val="solid"/>
          </a:ln>
        </p:spPr>
      </p:sp>
      <p:sp>
        <p:nvSpPr>
          <p:cNvPr id="12" name="Text 10"/>
          <p:cNvSpPr/>
          <p:nvPr/>
        </p:nvSpPr>
        <p:spPr>
          <a:xfrm>
            <a:off x="7244536" y="4531043"/>
            <a:ext cx="141208" cy="271105"/>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2</a:t>
            </a:r>
            <a:endParaRPr lang="en-US" sz="2100" dirty="0"/>
          </a:p>
        </p:txBody>
      </p:sp>
      <p:sp>
        <p:nvSpPr>
          <p:cNvPr id="13" name="Text 11"/>
          <p:cNvSpPr/>
          <p:nvPr/>
        </p:nvSpPr>
        <p:spPr>
          <a:xfrm>
            <a:off x="8309134" y="4440674"/>
            <a:ext cx="4314587" cy="282297"/>
          </a:xfrm>
          <a:prstGeom prst="rect">
            <a:avLst/>
          </a:prstGeom>
          <a:noFill/>
          <a:ln/>
        </p:spPr>
        <p:txBody>
          <a:bodyPr wrap="none" lIns="0" tIns="0" rIns="0" bIns="0" rtlCol="0" anchor="t"/>
          <a:lstStyle/>
          <a:p>
            <a:pPr algn="l" indent="0" marL="0">
              <a:lnSpc>
                <a:spcPts val="2200"/>
              </a:lnSpc>
              <a:buNone/>
            </a:pPr>
            <a:r>
              <a:rPr lang="en-US" sz="1750" dirty="0">
                <a:solidFill>
                  <a:srgbClr val="3C3939"/>
                </a:solidFill>
                <a:latin typeface="Raleway" pitchFamily="34" charset="0"/>
                <a:ea typeface="Raleway" pitchFamily="34" charset="-122"/>
                <a:cs typeface="Raleway" pitchFamily="34" charset="-120"/>
              </a:rPr>
              <a:t>Emergence of Deep Learning Techniques</a:t>
            </a:r>
            <a:endParaRPr lang="en-US" sz="1750" dirty="0"/>
          </a:p>
        </p:txBody>
      </p:sp>
      <p:sp>
        <p:nvSpPr>
          <p:cNvPr id="14" name="Text 12"/>
          <p:cNvSpPr/>
          <p:nvPr/>
        </p:nvSpPr>
        <p:spPr>
          <a:xfrm>
            <a:off x="8309134" y="4831318"/>
            <a:ext cx="5688806" cy="1445419"/>
          </a:xfrm>
          <a:prstGeom prst="rect">
            <a:avLst/>
          </a:prstGeom>
          <a:noFill/>
          <a:ln/>
        </p:spPr>
        <p:txBody>
          <a:bodyPr wrap="squar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The rise of deep learning techniques, especially recurrent neural networks (RNNs) and convolutional neural networks (CNNs), significantly improved the performance of BEQA models. These models were able to learn complex patterns from data, leading to better accuracy in answer extraction.</a:t>
            </a:r>
            <a:endParaRPr lang="en-US" sz="1400" dirty="0"/>
          </a:p>
        </p:txBody>
      </p:sp>
      <p:sp>
        <p:nvSpPr>
          <p:cNvPr id="15" name="Shape 13"/>
          <p:cNvSpPr/>
          <p:nvPr/>
        </p:nvSpPr>
        <p:spPr>
          <a:xfrm>
            <a:off x="6502301" y="5844064"/>
            <a:ext cx="632460" cy="22860"/>
          </a:xfrm>
          <a:prstGeom prst="roundRect">
            <a:avLst>
              <a:gd name="adj" fmla="val 332037"/>
            </a:avLst>
          </a:prstGeom>
          <a:solidFill>
            <a:srgbClr val="C7C7D0"/>
          </a:solidFill>
          <a:ln/>
        </p:spPr>
      </p:sp>
      <p:sp>
        <p:nvSpPr>
          <p:cNvPr id="16" name="Shape 14"/>
          <p:cNvSpPr/>
          <p:nvPr/>
        </p:nvSpPr>
        <p:spPr>
          <a:xfrm>
            <a:off x="7111901" y="5652254"/>
            <a:ext cx="406598" cy="406598"/>
          </a:xfrm>
          <a:prstGeom prst="roundRect">
            <a:avLst>
              <a:gd name="adj" fmla="val 18668"/>
            </a:avLst>
          </a:prstGeom>
          <a:solidFill>
            <a:srgbClr val="E1E1EA"/>
          </a:solidFill>
          <a:ln w="7620">
            <a:solidFill>
              <a:srgbClr val="C7C7D0"/>
            </a:solidFill>
            <a:prstDash val="solid"/>
          </a:ln>
        </p:spPr>
      </p:sp>
      <p:sp>
        <p:nvSpPr>
          <p:cNvPr id="17" name="Text 15"/>
          <p:cNvSpPr/>
          <p:nvPr/>
        </p:nvSpPr>
        <p:spPr>
          <a:xfrm>
            <a:off x="7242750" y="5720001"/>
            <a:ext cx="144780" cy="271105"/>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3</a:t>
            </a:r>
            <a:endParaRPr lang="en-US" sz="2100" dirty="0"/>
          </a:p>
        </p:txBody>
      </p:sp>
      <p:sp>
        <p:nvSpPr>
          <p:cNvPr id="18" name="Text 16"/>
          <p:cNvSpPr/>
          <p:nvPr/>
        </p:nvSpPr>
        <p:spPr>
          <a:xfrm>
            <a:off x="1622584" y="5629632"/>
            <a:ext cx="4698682" cy="282297"/>
          </a:xfrm>
          <a:prstGeom prst="rect">
            <a:avLst/>
          </a:prstGeom>
          <a:noFill/>
          <a:ln/>
        </p:spPr>
        <p:txBody>
          <a:bodyPr wrap="none" lIns="0" tIns="0" rIns="0" bIns="0" rtlCol="0" anchor="t"/>
          <a:lstStyle/>
          <a:p>
            <a:pPr algn="r" indent="0" marL="0">
              <a:lnSpc>
                <a:spcPts val="2200"/>
              </a:lnSpc>
              <a:buNone/>
            </a:pPr>
            <a:r>
              <a:rPr lang="en-US" sz="1750" dirty="0">
                <a:solidFill>
                  <a:srgbClr val="3C3939"/>
                </a:solidFill>
                <a:latin typeface="Raleway" pitchFamily="34" charset="0"/>
                <a:ea typeface="Raleway" pitchFamily="34" charset="-122"/>
                <a:cs typeface="Raleway" pitchFamily="34" charset="-120"/>
              </a:rPr>
              <a:t>Advancements in Transformer-Based Models</a:t>
            </a:r>
            <a:endParaRPr lang="en-US" sz="1750" dirty="0"/>
          </a:p>
        </p:txBody>
      </p:sp>
      <p:sp>
        <p:nvSpPr>
          <p:cNvPr id="19" name="Text 17"/>
          <p:cNvSpPr/>
          <p:nvPr/>
        </p:nvSpPr>
        <p:spPr>
          <a:xfrm>
            <a:off x="632460" y="6020276"/>
            <a:ext cx="5688806" cy="1445419"/>
          </a:xfrm>
          <a:prstGeom prst="rect">
            <a:avLst/>
          </a:prstGeom>
          <a:noFill/>
          <a:ln/>
        </p:spPr>
        <p:txBody>
          <a:bodyPr wrap="square" lIns="0" tIns="0" rIns="0" bIns="0" rtlCol="0" anchor="t"/>
          <a:lstStyle/>
          <a:p>
            <a:pPr algn="r" indent="0" marL="0">
              <a:lnSpc>
                <a:spcPts val="2250"/>
              </a:lnSpc>
              <a:buNone/>
            </a:pPr>
            <a:r>
              <a:rPr lang="en-US" sz="1400" dirty="0">
                <a:solidFill>
                  <a:srgbClr val="3C3939"/>
                </a:solidFill>
                <a:latin typeface="Roboto" pitchFamily="34" charset="0"/>
                <a:ea typeface="Roboto" pitchFamily="34" charset="-122"/>
                <a:cs typeface="Roboto" pitchFamily="34" charset="-120"/>
              </a:rPr>
              <a:t>Recent advancements in transformer models, such as BERT and its variants, have revolutionized the field of NLP. These models have demonstrated exceptional performance in various tasks, including BEQA, by effectively capturing long-range dependencies in text and providing contextual understanding.</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62107" y="835343"/>
            <a:ext cx="4729639" cy="591145"/>
          </a:xfrm>
          <a:prstGeom prst="rect">
            <a:avLst/>
          </a:prstGeom>
          <a:noFill/>
          <a:ln/>
        </p:spPr>
        <p:txBody>
          <a:bodyPr wrap="none" lIns="0" tIns="0" rIns="0" bIns="0" rtlCol="0" anchor="t"/>
          <a:lstStyle/>
          <a:p>
            <a:pPr indent="0" marL="0">
              <a:lnSpc>
                <a:spcPts val="4650"/>
              </a:lnSpc>
              <a:buNone/>
            </a:pPr>
            <a:r>
              <a:rPr lang="en-US" sz="3700" dirty="0">
                <a:solidFill>
                  <a:srgbClr val="1B1B27"/>
                </a:solidFill>
                <a:latin typeface="Raleway" pitchFamily="34" charset="0"/>
                <a:ea typeface="Raleway" pitchFamily="34" charset="-122"/>
                <a:cs typeface="Raleway" pitchFamily="34" charset="-120"/>
              </a:rPr>
              <a:t>Models Overview</a:t>
            </a:r>
            <a:endParaRPr lang="en-US" sz="3700" dirty="0"/>
          </a:p>
        </p:txBody>
      </p:sp>
      <p:sp>
        <p:nvSpPr>
          <p:cNvPr id="3" name="Text 1"/>
          <p:cNvSpPr/>
          <p:nvPr/>
        </p:nvSpPr>
        <p:spPr>
          <a:xfrm>
            <a:off x="662107" y="1804749"/>
            <a:ext cx="13306187" cy="1815941"/>
          </a:xfrm>
          <a:prstGeom prst="rect">
            <a:avLst/>
          </a:prstGeom>
          <a:noFill/>
          <a:ln/>
        </p:spPr>
        <p:txBody>
          <a:bodyPr wrap="square" lIns="0" tIns="0" rIns="0" bIns="0" rtlCol="0" anchor="t"/>
          <a:lstStyle/>
          <a:p>
            <a:pPr indent="0" marL="0">
              <a:lnSpc>
                <a:spcPts val="2350"/>
              </a:lnSpc>
              <a:buNone/>
            </a:pPr>
            <a:r>
              <a:rPr lang="en-US" sz="1450" dirty="0">
                <a:solidFill>
                  <a:srgbClr val="3C3939"/>
                </a:solidFill>
                <a:latin typeface="Roboto" pitchFamily="34" charset="0"/>
                <a:ea typeface="Roboto" pitchFamily="34" charset="-122"/>
                <a:cs typeface="Roboto" pitchFamily="34" charset="-120"/>
              </a:rPr>
              <a:t>The research leverages the power of pre-trained language models, specifically those designed for the biomedical domain, to improve BEQA performance. These models have been trained on extensive biomedical datasets, enabling them to understand the nuances of medical language. The models selected for this research include: BERT, BioBERT, ClinicalBERT, Bio+ClinicalBERT, PubMedBERT, and BioLinkBERT. These models are then fine-tuned for the task of factoid-based question answering, a common type of question-answering task in BEQA, where the answer is a short phrase or a single word extracted from the text. The fine-tuning process involves adjusting the model parameters to adapt them specifically to the BEQA task and the BioASQ dataset. This process helps to optimize the model's performance for extracting relevant answers from biomedical texts.</a:t>
            </a:r>
            <a:endParaRPr lang="en-US" sz="1450" dirty="0"/>
          </a:p>
        </p:txBody>
      </p:sp>
      <p:sp>
        <p:nvSpPr>
          <p:cNvPr id="4" name="Text 2"/>
          <p:cNvSpPr/>
          <p:nvPr/>
        </p:nvSpPr>
        <p:spPr>
          <a:xfrm>
            <a:off x="662107" y="4022527"/>
            <a:ext cx="2364819" cy="295513"/>
          </a:xfrm>
          <a:prstGeom prst="rect">
            <a:avLst/>
          </a:prstGeom>
          <a:noFill/>
          <a:ln/>
        </p:spPr>
        <p:txBody>
          <a:bodyPr wrap="none" lIns="0" tIns="0" rIns="0" bIns="0" rtlCol="0" anchor="t"/>
          <a:lstStyle/>
          <a:p>
            <a:pPr indent="0" marL="0">
              <a:lnSpc>
                <a:spcPts val="2300"/>
              </a:lnSpc>
              <a:buNone/>
            </a:pPr>
            <a:r>
              <a:rPr lang="en-US" sz="1850" dirty="0">
                <a:solidFill>
                  <a:srgbClr val="1B1B27"/>
                </a:solidFill>
                <a:latin typeface="Raleway" pitchFamily="34" charset="0"/>
                <a:ea typeface="Raleway" pitchFamily="34" charset="-122"/>
                <a:cs typeface="Raleway" pitchFamily="34" charset="-120"/>
              </a:rPr>
              <a:t>BERT</a:t>
            </a:r>
            <a:endParaRPr lang="en-US" sz="1850" dirty="0"/>
          </a:p>
        </p:txBody>
      </p:sp>
      <p:sp>
        <p:nvSpPr>
          <p:cNvPr id="5" name="Text 3"/>
          <p:cNvSpPr/>
          <p:nvPr/>
        </p:nvSpPr>
        <p:spPr>
          <a:xfrm>
            <a:off x="662107" y="4507111"/>
            <a:ext cx="4127183" cy="1210628"/>
          </a:xfrm>
          <a:prstGeom prst="rect">
            <a:avLst/>
          </a:prstGeom>
          <a:noFill/>
          <a:ln/>
        </p:spPr>
        <p:txBody>
          <a:bodyPr wrap="square" lIns="0" tIns="0" rIns="0" bIns="0" rtlCol="0" anchor="t"/>
          <a:lstStyle/>
          <a:p>
            <a:pPr indent="0" marL="0">
              <a:lnSpc>
                <a:spcPts val="2350"/>
              </a:lnSpc>
              <a:buNone/>
            </a:pPr>
            <a:r>
              <a:rPr lang="en-US" sz="1450" dirty="0">
                <a:solidFill>
                  <a:srgbClr val="3C3939"/>
                </a:solidFill>
                <a:latin typeface="Roboto" pitchFamily="34" charset="0"/>
                <a:ea typeface="Roboto" pitchFamily="34" charset="-122"/>
                <a:cs typeface="Roboto" pitchFamily="34" charset="-120"/>
              </a:rPr>
              <a:t>A general-purpose transformer model trained on a massive dataset of text and code. It excels in various NLP tasks but may not be as specialized for biomedical contexts.</a:t>
            </a:r>
            <a:endParaRPr lang="en-US" sz="1450" dirty="0"/>
          </a:p>
        </p:txBody>
      </p:sp>
      <p:sp>
        <p:nvSpPr>
          <p:cNvPr id="6" name="Text 4"/>
          <p:cNvSpPr/>
          <p:nvPr/>
        </p:nvSpPr>
        <p:spPr>
          <a:xfrm>
            <a:off x="5258395" y="4022527"/>
            <a:ext cx="2861429" cy="295513"/>
          </a:xfrm>
          <a:prstGeom prst="rect">
            <a:avLst/>
          </a:prstGeom>
          <a:noFill/>
          <a:ln/>
        </p:spPr>
        <p:txBody>
          <a:bodyPr wrap="none" lIns="0" tIns="0" rIns="0" bIns="0" rtlCol="0" anchor="t"/>
          <a:lstStyle/>
          <a:p>
            <a:pPr indent="0" marL="0">
              <a:lnSpc>
                <a:spcPts val="2300"/>
              </a:lnSpc>
              <a:buNone/>
            </a:pPr>
            <a:r>
              <a:rPr lang="en-US" sz="1850" dirty="0">
                <a:solidFill>
                  <a:srgbClr val="1B1B27"/>
                </a:solidFill>
                <a:latin typeface="Raleway" pitchFamily="34" charset="0"/>
                <a:ea typeface="Raleway" pitchFamily="34" charset="-122"/>
                <a:cs typeface="Raleway" pitchFamily="34" charset="-120"/>
              </a:rPr>
              <a:t>BioBERT and ClinicalBERT</a:t>
            </a:r>
            <a:endParaRPr lang="en-US" sz="1850" dirty="0"/>
          </a:p>
        </p:txBody>
      </p:sp>
      <p:sp>
        <p:nvSpPr>
          <p:cNvPr id="7" name="Text 5"/>
          <p:cNvSpPr/>
          <p:nvPr/>
        </p:nvSpPr>
        <p:spPr>
          <a:xfrm>
            <a:off x="5258395" y="4507111"/>
            <a:ext cx="4127183" cy="1815941"/>
          </a:xfrm>
          <a:prstGeom prst="rect">
            <a:avLst/>
          </a:prstGeom>
          <a:noFill/>
          <a:ln/>
        </p:spPr>
        <p:txBody>
          <a:bodyPr wrap="square" lIns="0" tIns="0" rIns="0" bIns="0" rtlCol="0" anchor="t"/>
          <a:lstStyle/>
          <a:p>
            <a:pPr indent="0" marL="0">
              <a:lnSpc>
                <a:spcPts val="2350"/>
              </a:lnSpc>
              <a:buNone/>
            </a:pPr>
            <a:r>
              <a:rPr lang="en-US" sz="1450" dirty="0">
                <a:solidFill>
                  <a:srgbClr val="3C3939"/>
                </a:solidFill>
                <a:latin typeface="Roboto" pitchFamily="34" charset="0"/>
                <a:ea typeface="Roboto" pitchFamily="34" charset="-122"/>
                <a:cs typeface="Roboto" pitchFamily="34" charset="-120"/>
              </a:rPr>
              <a:t>These models are specifically trained on biomedical text, enabling them to better understand the nuances of medical terminology and concepts. BioBERT focuses on general biomedical text, while ClinicalBERT specializes in clinical notes.</a:t>
            </a:r>
            <a:endParaRPr lang="en-US" sz="1450" dirty="0"/>
          </a:p>
        </p:txBody>
      </p:sp>
      <p:sp>
        <p:nvSpPr>
          <p:cNvPr id="8" name="Text 6"/>
          <p:cNvSpPr/>
          <p:nvPr/>
        </p:nvSpPr>
        <p:spPr>
          <a:xfrm>
            <a:off x="9854684" y="4022527"/>
            <a:ext cx="4127183" cy="591026"/>
          </a:xfrm>
          <a:prstGeom prst="rect">
            <a:avLst/>
          </a:prstGeom>
          <a:noFill/>
          <a:ln/>
        </p:spPr>
        <p:txBody>
          <a:bodyPr wrap="square" lIns="0" tIns="0" rIns="0" bIns="0" rtlCol="0" anchor="t"/>
          <a:lstStyle/>
          <a:p>
            <a:pPr indent="0" marL="0">
              <a:lnSpc>
                <a:spcPts val="2300"/>
              </a:lnSpc>
              <a:buNone/>
            </a:pPr>
            <a:r>
              <a:rPr lang="en-US" sz="1850" dirty="0">
                <a:solidFill>
                  <a:srgbClr val="1B1B27"/>
                </a:solidFill>
                <a:latin typeface="Raleway" pitchFamily="34" charset="0"/>
                <a:ea typeface="Raleway" pitchFamily="34" charset="-122"/>
                <a:cs typeface="Raleway" pitchFamily="34" charset="-120"/>
              </a:rPr>
              <a:t>Bio+ClinicalBERT, PubMedBERT, BioLinkBERT</a:t>
            </a:r>
            <a:endParaRPr lang="en-US" sz="1850" dirty="0"/>
          </a:p>
        </p:txBody>
      </p:sp>
      <p:sp>
        <p:nvSpPr>
          <p:cNvPr id="9" name="Text 7"/>
          <p:cNvSpPr/>
          <p:nvPr/>
        </p:nvSpPr>
        <p:spPr>
          <a:xfrm>
            <a:off x="9854684" y="4802624"/>
            <a:ext cx="4127183" cy="2421255"/>
          </a:xfrm>
          <a:prstGeom prst="rect">
            <a:avLst/>
          </a:prstGeom>
          <a:noFill/>
          <a:ln/>
        </p:spPr>
        <p:txBody>
          <a:bodyPr wrap="square" lIns="0" tIns="0" rIns="0" bIns="0" rtlCol="0" anchor="t"/>
          <a:lstStyle/>
          <a:p>
            <a:pPr indent="0" marL="0">
              <a:lnSpc>
                <a:spcPts val="2350"/>
              </a:lnSpc>
              <a:buNone/>
            </a:pPr>
            <a:r>
              <a:rPr lang="en-US" sz="1450" dirty="0">
                <a:solidFill>
                  <a:srgbClr val="3C3939"/>
                </a:solidFill>
                <a:latin typeface="Roboto" pitchFamily="34" charset="0"/>
                <a:ea typeface="Roboto" pitchFamily="34" charset="-122"/>
                <a:cs typeface="Roboto" pitchFamily="34" charset="-120"/>
              </a:rPr>
              <a:t>These models combine the strengths of different biomedical datasets and training methods, leading to even better performance in BEQA tasks. Bio+ClinicalBERT integrates both general biomedical and clinical data, PubMedBERT is trained on the PubMed database of biomedical literature, and BioLinkBERT is designed for biomedical knowledge graph completion tasks.</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99242" y="472202"/>
            <a:ext cx="4280773" cy="534948"/>
          </a:xfrm>
          <a:prstGeom prst="rect">
            <a:avLst/>
          </a:prstGeom>
          <a:noFill/>
          <a:ln/>
        </p:spPr>
        <p:txBody>
          <a:bodyPr wrap="none" lIns="0" tIns="0" rIns="0" bIns="0" rtlCol="0" anchor="t"/>
          <a:lstStyle/>
          <a:p>
            <a:pPr indent="0" marL="0">
              <a:lnSpc>
                <a:spcPts val="4200"/>
              </a:lnSpc>
              <a:buNone/>
            </a:pPr>
            <a:r>
              <a:rPr lang="en-US" sz="3350" dirty="0">
                <a:solidFill>
                  <a:srgbClr val="1B1B27"/>
                </a:solidFill>
                <a:latin typeface="Raleway" pitchFamily="34" charset="0"/>
                <a:ea typeface="Raleway" pitchFamily="34" charset="-122"/>
                <a:cs typeface="Raleway" pitchFamily="34" charset="-120"/>
              </a:rPr>
              <a:t>Proposed Framework</a:t>
            </a:r>
            <a:endParaRPr lang="en-US" sz="3350" dirty="0"/>
          </a:p>
        </p:txBody>
      </p:sp>
      <p:sp>
        <p:nvSpPr>
          <p:cNvPr id="3" name="Text 1"/>
          <p:cNvSpPr/>
          <p:nvPr/>
        </p:nvSpPr>
        <p:spPr>
          <a:xfrm>
            <a:off x="599242" y="1263968"/>
            <a:ext cx="13431917" cy="821531"/>
          </a:xfrm>
          <a:prstGeom prst="rect">
            <a:avLst/>
          </a:prstGeom>
          <a:noFill/>
          <a:ln/>
        </p:spPr>
        <p:txBody>
          <a:bodyPr wrap="square" lIns="0" tIns="0" rIns="0" bIns="0" rtlCol="0" anchor="t"/>
          <a:lstStyle/>
          <a:p>
            <a:pPr indent="0" marL="0">
              <a:lnSpc>
                <a:spcPts val="2150"/>
              </a:lnSpc>
              <a:buNone/>
            </a:pPr>
            <a:r>
              <a:rPr lang="en-US" sz="1300" dirty="0">
                <a:solidFill>
                  <a:srgbClr val="3C3939"/>
                </a:solidFill>
                <a:latin typeface="Roboto" pitchFamily="34" charset="0"/>
                <a:ea typeface="Roboto" pitchFamily="34" charset="-122"/>
                <a:cs typeface="Roboto" pitchFamily="34" charset="-120"/>
              </a:rPr>
              <a:t>This presentation introduces a novel framework that combines the strengths of multiple techniques to achieve state-of-the-art performance in BEQA. The framework leverages the power of transformer-based models for pre-training and utilizes additional techniques for enhanced understanding of biomedical text. It also incorporates an ensemble learning approach to further improve model robustness and accuracy.</a:t>
            </a:r>
            <a:endParaRPr lang="en-US" sz="1300" dirty="0"/>
          </a:p>
        </p:txBody>
      </p:sp>
      <p:pic>
        <p:nvPicPr>
          <p:cNvPr id="4" name="Image 0" descr="preencoded.png">    </p:cNvPr>
          <p:cNvPicPr>
            <a:picLocks noChangeAspect="1"/>
          </p:cNvPicPr>
          <p:nvPr/>
        </p:nvPicPr>
        <p:blipFill>
          <a:blip r:embed="rId1"/>
          <a:stretch>
            <a:fillRect/>
          </a:stretch>
        </p:blipFill>
        <p:spPr>
          <a:xfrm>
            <a:off x="599242" y="2278023"/>
            <a:ext cx="856059" cy="1369814"/>
          </a:xfrm>
          <a:prstGeom prst="rect">
            <a:avLst/>
          </a:prstGeom>
        </p:spPr>
      </p:pic>
      <p:sp>
        <p:nvSpPr>
          <p:cNvPr id="5" name="Text 2"/>
          <p:cNvSpPr/>
          <p:nvPr/>
        </p:nvSpPr>
        <p:spPr>
          <a:xfrm>
            <a:off x="1712119" y="2449235"/>
            <a:ext cx="2140387" cy="267533"/>
          </a:xfrm>
          <a:prstGeom prst="rect">
            <a:avLst/>
          </a:prstGeom>
          <a:noFill/>
          <a:ln/>
        </p:spPr>
        <p:txBody>
          <a:bodyPr wrap="none" lIns="0" tIns="0" rIns="0" bIns="0" rtlCol="0" anchor="t"/>
          <a:lstStyle/>
          <a:p>
            <a:pPr algn="l" indent="0" marL="0">
              <a:lnSpc>
                <a:spcPts val="2100"/>
              </a:lnSpc>
              <a:buNone/>
            </a:pPr>
            <a:r>
              <a:rPr lang="en-US" sz="1650" dirty="0">
                <a:solidFill>
                  <a:srgbClr val="3C3939"/>
                </a:solidFill>
                <a:latin typeface="Raleway" pitchFamily="34" charset="0"/>
                <a:ea typeface="Raleway" pitchFamily="34" charset="-122"/>
                <a:cs typeface="Raleway" pitchFamily="34" charset="-120"/>
              </a:rPr>
              <a:t>Base Model</a:t>
            </a:r>
            <a:endParaRPr lang="en-US" sz="1650" dirty="0"/>
          </a:p>
        </p:txBody>
      </p:sp>
      <p:sp>
        <p:nvSpPr>
          <p:cNvPr id="6" name="Text 3"/>
          <p:cNvSpPr/>
          <p:nvPr/>
        </p:nvSpPr>
        <p:spPr>
          <a:xfrm>
            <a:off x="1712119" y="2819400"/>
            <a:ext cx="12319040" cy="547688"/>
          </a:xfrm>
          <a:prstGeom prst="rect">
            <a:avLst/>
          </a:prstGeom>
          <a:noFill/>
          <a:ln/>
        </p:spPr>
        <p:txBody>
          <a:bodyPr wrap="square" lIns="0" tIns="0" rIns="0" bIns="0" rtlCol="0" anchor="t"/>
          <a:lstStyle/>
          <a:p>
            <a:pPr algn="l" indent="0" marL="0">
              <a:lnSpc>
                <a:spcPts val="2150"/>
              </a:lnSpc>
              <a:buNone/>
            </a:pPr>
            <a:r>
              <a:rPr lang="en-US" sz="1300" dirty="0">
                <a:solidFill>
                  <a:srgbClr val="3C3939"/>
                </a:solidFill>
                <a:latin typeface="Roboto" pitchFamily="34" charset="0"/>
                <a:ea typeface="Roboto" pitchFamily="34" charset="-122"/>
                <a:cs typeface="Roboto" pitchFamily="34" charset="-120"/>
              </a:rPr>
              <a:t>The foundation of the framework is a pre-trained Bio+ClinicalBERT model, selected for its superior performance in biomedical language understanding. This model serves as the base model for the framework.</a:t>
            </a:r>
            <a:endParaRPr lang="en-US" sz="1300" dirty="0"/>
          </a:p>
        </p:txBody>
      </p:sp>
      <p:pic>
        <p:nvPicPr>
          <p:cNvPr id="7" name="Image 1" descr="preencoded.png">    </p:cNvPr>
          <p:cNvPicPr>
            <a:picLocks noChangeAspect="1"/>
          </p:cNvPicPr>
          <p:nvPr/>
        </p:nvPicPr>
        <p:blipFill>
          <a:blip r:embed="rId2"/>
          <a:stretch>
            <a:fillRect/>
          </a:stretch>
        </p:blipFill>
        <p:spPr>
          <a:xfrm>
            <a:off x="599242" y="3647837"/>
            <a:ext cx="856059" cy="1369814"/>
          </a:xfrm>
          <a:prstGeom prst="rect">
            <a:avLst/>
          </a:prstGeom>
        </p:spPr>
      </p:pic>
      <p:sp>
        <p:nvSpPr>
          <p:cNvPr id="8" name="Text 4"/>
          <p:cNvSpPr/>
          <p:nvPr/>
        </p:nvSpPr>
        <p:spPr>
          <a:xfrm>
            <a:off x="1712119" y="3819049"/>
            <a:ext cx="2140387" cy="267533"/>
          </a:xfrm>
          <a:prstGeom prst="rect">
            <a:avLst/>
          </a:prstGeom>
          <a:noFill/>
          <a:ln/>
        </p:spPr>
        <p:txBody>
          <a:bodyPr wrap="none" lIns="0" tIns="0" rIns="0" bIns="0" rtlCol="0" anchor="t"/>
          <a:lstStyle/>
          <a:p>
            <a:pPr algn="l" indent="0" marL="0">
              <a:lnSpc>
                <a:spcPts val="2100"/>
              </a:lnSpc>
              <a:buNone/>
            </a:pPr>
            <a:r>
              <a:rPr lang="en-US" sz="1650" dirty="0">
                <a:solidFill>
                  <a:srgbClr val="3C3939"/>
                </a:solidFill>
                <a:latin typeface="Raleway" pitchFamily="34" charset="0"/>
                <a:ea typeface="Raleway" pitchFamily="34" charset="-122"/>
                <a:cs typeface="Raleway" pitchFamily="34" charset="-120"/>
              </a:rPr>
              <a:t>NER &amp; RE Layers</a:t>
            </a:r>
            <a:endParaRPr lang="en-US" sz="1650" dirty="0"/>
          </a:p>
        </p:txBody>
      </p:sp>
      <p:sp>
        <p:nvSpPr>
          <p:cNvPr id="9" name="Text 5"/>
          <p:cNvSpPr/>
          <p:nvPr/>
        </p:nvSpPr>
        <p:spPr>
          <a:xfrm>
            <a:off x="1712119" y="4189214"/>
            <a:ext cx="12319040" cy="547688"/>
          </a:xfrm>
          <a:prstGeom prst="rect">
            <a:avLst/>
          </a:prstGeom>
          <a:noFill/>
          <a:ln/>
        </p:spPr>
        <p:txBody>
          <a:bodyPr wrap="square" lIns="0" tIns="0" rIns="0" bIns="0" rtlCol="0" anchor="t"/>
          <a:lstStyle/>
          <a:p>
            <a:pPr algn="l" indent="0" marL="0">
              <a:lnSpc>
                <a:spcPts val="2150"/>
              </a:lnSpc>
              <a:buNone/>
            </a:pPr>
            <a:r>
              <a:rPr lang="en-US" sz="1300" dirty="0">
                <a:solidFill>
                  <a:srgbClr val="3C3939"/>
                </a:solidFill>
                <a:latin typeface="Roboto" pitchFamily="34" charset="0"/>
                <a:ea typeface="Roboto" pitchFamily="34" charset="-122"/>
                <a:cs typeface="Roboto" pitchFamily="34" charset="-120"/>
              </a:rPr>
              <a:t>To enhance the model's ability to comprehend the specific context of biomedical text, named entity recognition (NER) and relation extraction (RE) layers are added. These layers help the model identify and classify entities and their relationships, leading to a deeper understanding of the text.</a:t>
            </a:r>
            <a:endParaRPr lang="en-US" sz="1300" dirty="0"/>
          </a:p>
        </p:txBody>
      </p:sp>
      <p:pic>
        <p:nvPicPr>
          <p:cNvPr id="10" name="Image 2" descr="preencoded.png">    </p:cNvPr>
          <p:cNvPicPr>
            <a:picLocks noChangeAspect="1"/>
          </p:cNvPicPr>
          <p:nvPr/>
        </p:nvPicPr>
        <p:blipFill>
          <a:blip r:embed="rId3"/>
          <a:stretch>
            <a:fillRect/>
          </a:stretch>
        </p:blipFill>
        <p:spPr>
          <a:xfrm>
            <a:off x="599242" y="5017651"/>
            <a:ext cx="856059" cy="1369814"/>
          </a:xfrm>
          <a:prstGeom prst="rect">
            <a:avLst/>
          </a:prstGeom>
        </p:spPr>
      </p:pic>
      <p:sp>
        <p:nvSpPr>
          <p:cNvPr id="11" name="Text 6"/>
          <p:cNvSpPr/>
          <p:nvPr/>
        </p:nvSpPr>
        <p:spPr>
          <a:xfrm>
            <a:off x="1712119" y="5188863"/>
            <a:ext cx="2140387" cy="267533"/>
          </a:xfrm>
          <a:prstGeom prst="rect">
            <a:avLst/>
          </a:prstGeom>
          <a:noFill/>
          <a:ln/>
        </p:spPr>
        <p:txBody>
          <a:bodyPr wrap="none" lIns="0" tIns="0" rIns="0" bIns="0" rtlCol="0" anchor="t"/>
          <a:lstStyle/>
          <a:p>
            <a:pPr algn="l" indent="0" marL="0">
              <a:lnSpc>
                <a:spcPts val="2100"/>
              </a:lnSpc>
              <a:buNone/>
            </a:pPr>
            <a:r>
              <a:rPr lang="en-US" sz="1650" dirty="0">
                <a:solidFill>
                  <a:srgbClr val="3C3939"/>
                </a:solidFill>
                <a:latin typeface="Raleway" pitchFamily="34" charset="0"/>
                <a:ea typeface="Raleway" pitchFamily="34" charset="-122"/>
                <a:cs typeface="Raleway" pitchFamily="34" charset="-120"/>
              </a:rPr>
              <a:t>BiLSTM Layer</a:t>
            </a:r>
            <a:endParaRPr lang="en-US" sz="1650" dirty="0"/>
          </a:p>
        </p:txBody>
      </p:sp>
      <p:sp>
        <p:nvSpPr>
          <p:cNvPr id="12" name="Text 7"/>
          <p:cNvSpPr/>
          <p:nvPr/>
        </p:nvSpPr>
        <p:spPr>
          <a:xfrm>
            <a:off x="1712119" y="5559028"/>
            <a:ext cx="12319040" cy="547688"/>
          </a:xfrm>
          <a:prstGeom prst="rect">
            <a:avLst/>
          </a:prstGeom>
          <a:noFill/>
          <a:ln/>
        </p:spPr>
        <p:txBody>
          <a:bodyPr wrap="square" lIns="0" tIns="0" rIns="0" bIns="0" rtlCol="0" anchor="t"/>
          <a:lstStyle/>
          <a:p>
            <a:pPr algn="l" indent="0" marL="0">
              <a:lnSpc>
                <a:spcPts val="2150"/>
              </a:lnSpc>
              <a:buNone/>
            </a:pPr>
            <a:r>
              <a:rPr lang="en-US" sz="1300" dirty="0">
                <a:solidFill>
                  <a:srgbClr val="3C3939"/>
                </a:solidFill>
                <a:latin typeface="Roboto" pitchFamily="34" charset="0"/>
                <a:ea typeface="Roboto" pitchFamily="34" charset="-122"/>
                <a:cs typeface="Roboto" pitchFamily="34" charset="-120"/>
              </a:rPr>
              <a:t>The BiLSTM layer is incorporated to improve the model's ability to capture long-range dependencies in text. BiLSTMs excel in learning sequential patterns and relationships within sentences and paragraphs, enabling the model to better understand the context of the answer within the text.</a:t>
            </a:r>
            <a:endParaRPr lang="en-US" sz="1300" dirty="0"/>
          </a:p>
        </p:txBody>
      </p:sp>
      <p:pic>
        <p:nvPicPr>
          <p:cNvPr id="13" name="Image 3" descr="preencoded.png">    </p:cNvPr>
          <p:cNvPicPr>
            <a:picLocks noChangeAspect="1"/>
          </p:cNvPicPr>
          <p:nvPr/>
        </p:nvPicPr>
        <p:blipFill>
          <a:blip r:embed="rId4"/>
          <a:stretch>
            <a:fillRect/>
          </a:stretch>
        </p:blipFill>
        <p:spPr>
          <a:xfrm>
            <a:off x="599242" y="6387465"/>
            <a:ext cx="856059" cy="1369814"/>
          </a:xfrm>
          <a:prstGeom prst="rect">
            <a:avLst/>
          </a:prstGeom>
        </p:spPr>
      </p:pic>
      <p:sp>
        <p:nvSpPr>
          <p:cNvPr id="14" name="Text 8"/>
          <p:cNvSpPr/>
          <p:nvPr/>
        </p:nvSpPr>
        <p:spPr>
          <a:xfrm>
            <a:off x="1712119" y="6558677"/>
            <a:ext cx="2140387" cy="267533"/>
          </a:xfrm>
          <a:prstGeom prst="rect">
            <a:avLst/>
          </a:prstGeom>
          <a:noFill/>
          <a:ln/>
        </p:spPr>
        <p:txBody>
          <a:bodyPr wrap="none" lIns="0" tIns="0" rIns="0" bIns="0" rtlCol="0" anchor="t"/>
          <a:lstStyle/>
          <a:p>
            <a:pPr algn="l" indent="0" marL="0">
              <a:lnSpc>
                <a:spcPts val="2100"/>
              </a:lnSpc>
              <a:buNone/>
            </a:pPr>
            <a:r>
              <a:rPr lang="en-US" sz="1650" dirty="0">
                <a:solidFill>
                  <a:srgbClr val="3C3939"/>
                </a:solidFill>
                <a:latin typeface="Raleway" pitchFamily="34" charset="0"/>
                <a:ea typeface="Raleway" pitchFamily="34" charset="-122"/>
                <a:cs typeface="Raleway" pitchFamily="34" charset="-120"/>
              </a:rPr>
              <a:t>Ensemble Learning</a:t>
            </a:r>
            <a:endParaRPr lang="en-US" sz="1650" dirty="0"/>
          </a:p>
        </p:txBody>
      </p:sp>
      <p:sp>
        <p:nvSpPr>
          <p:cNvPr id="15" name="Text 9"/>
          <p:cNvSpPr/>
          <p:nvPr/>
        </p:nvSpPr>
        <p:spPr>
          <a:xfrm>
            <a:off x="1712119" y="6928842"/>
            <a:ext cx="12319040" cy="547688"/>
          </a:xfrm>
          <a:prstGeom prst="rect">
            <a:avLst/>
          </a:prstGeom>
          <a:noFill/>
          <a:ln/>
        </p:spPr>
        <p:txBody>
          <a:bodyPr wrap="square" lIns="0" tIns="0" rIns="0" bIns="0" rtlCol="0" anchor="t"/>
          <a:lstStyle/>
          <a:p>
            <a:pPr algn="l" indent="0" marL="0">
              <a:lnSpc>
                <a:spcPts val="2150"/>
              </a:lnSpc>
              <a:buNone/>
            </a:pPr>
            <a:r>
              <a:rPr lang="en-US" sz="1300" dirty="0">
                <a:solidFill>
                  <a:srgbClr val="3C3939"/>
                </a:solidFill>
                <a:latin typeface="Roboto" pitchFamily="34" charset="0"/>
                <a:ea typeface="Roboto" pitchFamily="34" charset="-122"/>
                <a:cs typeface="Roboto" pitchFamily="34" charset="-120"/>
              </a:rPr>
              <a:t>Ensemble learning is applied to further enhance model performance. By combining predictions from multiple trained models, ensemble learning can reduce the impact of individual model biases and improve generalization capabilities.</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14124" y="483275"/>
            <a:ext cx="4386977" cy="548402"/>
          </a:xfrm>
          <a:prstGeom prst="rect">
            <a:avLst/>
          </a:prstGeom>
          <a:noFill/>
          <a:ln/>
        </p:spPr>
        <p:txBody>
          <a:bodyPr wrap="none" lIns="0" tIns="0" rIns="0" bIns="0" rtlCol="0" anchor="t"/>
          <a:lstStyle/>
          <a:p>
            <a:pPr indent="0" marL="0">
              <a:lnSpc>
                <a:spcPts val="4300"/>
              </a:lnSpc>
              <a:buNone/>
            </a:pPr>
            <a:r>
              <a:rPr lang="en-US" sz="3450" dirty="0">
                <a:solidFill>
                  <a:srgbClr val="1B1B27"/>
                </a:solidFill>
                <a:latin typeface="Raleway" pitchFamily="34" charset="0"/>
                <a:ea typeface="Raleway" pitchFamily="34" charset="-122"/>
                <a:cs typeface="Raleway" pitchFamily="34" charset="-120"/>
              </a:rPr>
              <a:t>Methodology</a:t>
            </a:r>
            <a:endParaRPr lang="en-US" sz="3450" dirty="0"/>
          </a:p>
        </p:txBody>
      </p:sp>
      <p:sp>
        <p:nvSpPr>
          <p:cNvPr id="3" name="Text 1"/>
          <p:cNvSpPr/>
          <p:nvPr/>
        </p:nvSpPr>
        <p:spPr>
          <a:xfrm>
            <a:off x="614124" y="1294805"/>
            <a:ext cx="13402151" cy="561499"/>
          </a:xfrm>
          <a:prstGeom prst="rect">
            <a:avLst/>
          </a:prstGeom>
          <a:noFill/>
          <a:ln/>
        </p:spPr>
        <p:txBody>
          <a:bodyPr wrap="square" lIns="0" tIns="0" rIns="0" bIns="0" rtlCol="0" anchor="t"/>
          <a:lstStyle/>
          <a:p>
            <a:pPr indent="0" marL="0">
              <a:lnSpc>
                <a:spcPts val="2200"/>
              </a:lnSpc>
              <a:buNone/>
            </a:pPr>
            <a:r>
              <a:rPr lang="en-US" sz="1350" dirty="0">
                <a:solidFill>
                  <a:srgbClr val="3C3939"/>
                </a:solidFill>
                <a:latin typeface="Roboto" pitchFamily="34" charset="0"/>
                <a:ea typeface="Roboto" pitchFamily="34" charset="-122"/>
                <a:cs typeface="Roboto" pitchFamily="34" charset="-120"/>
              </a:rPr>
              <a:t>The proposed methodology involves a multi-step process, starting with the selection of a pre-trained model and culminating in the creation of an ensemble learning model for BEQA. Each step plays a crucial role in optimizing the model's performance and ensuring its accuracy in answering complex biomedical questions.</a:t>
            </a:r>
            <a:endParaRPr lang="en-US" sz="1350" dirty="0"/>
          </a:p>
        </p:txBody>
      </p:sp>
      <p:sp>
        <p:nvSpPr>
          <p:cNvPr id="4" name="Shape 2"/>
          <p:cNvSpPr/>
          <p:nvPr/>
        </p:nvSpPr>
        <p:spPr>
          <a:xfrm>
            <a:off x="865823" y="2053709"/>
            <a:ext cx="22860" cy="5692497"/>
          </a:xfrm>
          <a:prstGeom prst="roundRect">
            <a:avLst>
              <a:gd name="adj" fmla="val 322404"/>
            </a:avLst>
          </a:prstGeom>
          <a:solidFill>
            <a:srgbClr val="C7C7D0"/>
          </a:solidFill>
          <a:ln/>
        </p:spPr>
      </p:sp>
      <p:sp>
        <p:nvSpPr>
          <p:cNvPr id="5" name="Shape 3"/>
          <p:cNvSpPr/>
          <p:nvPr/>
        </p:nvSpPr>
        <p:spPr>
          <a:xfrm>
            <a:off x="1051798" y="2437090"/>
            <a:ext cx="614124" cy="22860"/>
          </a:xfrm>
          <a:prstGeom prst="roundRect">
            <a:avLst>
              <a:gd name="adj" fmla="val 322404"/>
            </a:avLst>
          </a:prstGeom>
          <a:solidFill>
            <a:srgbClr val="C7C7D0"/>
          </a:solidFill>
          <a:ln/>
        </p:spPr>
      </p:sp>
      <p:sp>
        <p:nvSpPr>
          <p:cNvPr id="6" name="Shape 4"/>
          <p:cNvSpPr/>
          <p:nvPr/>
        </p:nvSpPr>
        <p:spPr>
          <a:xfrm>
            <a:off x="679847" y="2251115"/>
            <a:ext cx="394811" cy="394811"/>
          </a:xfrm>
          <a:prstGeom prst="roundRect">
            <a:avLst>
              <a:gd name="adj" fmla="val 18668"/>
            </a:avLst>
          </a:prstGeom>
          <a:solidFill>
            <a:srgbClr val="E1E1EA"/>
          </a:solidFill>
          <a:ln w="7620">
            <a:solidFill>
              <a:srgbClr val="C7C7D0"/>
            </a:solidFill>
            <a:prstDash val="solid"/>
          </a:ln>
        </p:spPr>
      </p:sp>
      <p:sp>
        <p:nvSpPr>
          <p:cNvPr id="7" name="Text 5"/>
          <p:cNvSpPr/>
          <p:nvPr/>
        </p:nvSpPr>
        <p:spPr>
          <a:xfrm>
            <a:off x="820936" y="2316837"/>
            <a:ext cx="112633" cy="263247"/>
          </a:xfrm>
          <a:prstGeom prst="rect">
            <a:avLst/>
          </a:prstGeom>
          <a:noFill/>
          <a:ln/>
        </p:spPr>
        <p:txBody>
          <a:bodyPr wrap="none" lIns="0" tIns="0" rIns="0" bIns="0" rtlCol="0" anchor="t"/>
          <a:lstStyle/>
          <a:p>
            <a:pPr algn="ctr" indent="0" marL="0">
              <a:lnSpc>
                <a:spcPts val="2050"/>
              </a:lnSpc>
              <a:buNone/>
            </a:pPr>
            <a:r>
              <a:rPr lang="en-US" sz="2050" dirty="0">
                <a:solidFill>
                  <a:srgbClr val="3C3939"/>
                </a:solidFill>
                <a:latin typeface="Raleway" pitchFamily="34" charset="0"/>
                <a:ea typeface="Raleway" pitchFamily="34" charset="-122"/>
                <a:cs typeface="Raleway" pitchFamily="34" charset="-120"/>
              </a:rPr>
              <a:t>1</a:t>
            </a:r>
            <a:endParaRPr lang="en-US" sz="2050" dirty="0"/>
          </a:p>
        </p:txBody>
      </p:sp>
      <p:sp>
        <p:nvSpPr>
          <p:cNvPr id="8" name="Text 6"/>
          <p:cNvSpPr/>
          <p:nvPr/>
        </p:nvSpPr>
        <p:spPr>
          <a:xfrm>
            <a:off x="1842373" y="2229088"/>
            <a:ext cx="3554730" cy="274082"/>
          </a:xfrm>
          <a:prstGeom prst="rect">
            <a:avLst/>
          </a:prstGeom>
          <a:noFill/>
          <a:ln/>
        </p:spPr>
        <p:txBody>
          <a:bodyPr wrap="none" lIns="0" tIns="0" rIns="0" bIns="0" rtlCol="0" anchor="t"/>
          <a:lstStyle/>
          <a:p>
            <a:pPr algn="l" indent="0" marL="0">
              <a:lnSpc>
                <a:spcPts val="2150"/>
              </a:lnSpc>
              <a:buNone/>
            </a:pPr>
            <a:r>
              <a:rPr lang="en-US" sz="1700" dirty="0">
                <a:solidFill>
                  <a:srgbClr val="3C3939"/>
                </a:solidFill>
                <a:latin typeface="Raleway" pitchFamily="34" charset="0"/>
                <a:ea typeface="Raleway" pitchFamily="34" charset="-122"/>
                <a:cs typeface="Raleway" pitchFamily="34" charset="-120"/>
              </a:rPr>
              <a:t>Step 1: Pre-trained Model Selection</a:t>
            </a:r>
            <a:endParaRPr lang="en-US" sz="1700" dirty="0"/>
          </a:p>
        </p:txBody>
      </p:sp>
      <p:sp>
        <p:nvSpPr>
          <p:cNvPr id="9" name="Text 7"/>
          <p:cNvSpPr/>
          <p:nvPr/>
        </p:nvSpPr>
        <p:spPr>
          <a:xfrm>
            <a:off x="1842373" y="2608421"/>
            <a:ext cx="12173903" cy="561499"/>
          </a:xfrm>
          <a:prstGeom prst="rect">
            <a:avLst/>
          </a:prstGeom>
          <a:noFill/>
          <a:ln/>
        </p:spPr>
        <p:txBody>
          <a:bodyPr wrap="square" lIns="0" tIns="0" rIns="0" bIns="0" rtlCol="0" anchor="t"/>
          <a:lstStyle/>
          <a:p>
            <a:pPr algn="l" indent="0" marL="0">
              <a:lnSpc>
                <a:spcPts val="2200"/>
              </a:lnSpc>
              <a:buNone/>
            </a:pPr>
            <a:r>
              <a:rPr lang="en-US" sz="1350" dirty="0">
                <a:solidFill>
                  <a:srgbClr val="3C3939"/>
                </a:solidFill>
                <a:latin typeface="Roboto" pitchFamily="34" charset="0"/>
                <a:ea typeface="Roboto" pitchFamily="34" charset="-122"/>
                <a:cs typeface="Roboto" pitchFamily="34" charset="-120"/>
              </a:rPr>
              <a:t>The research begins with the selection of the Bio+ClinicalBERT model as the base model. This choice is based on its superior performance in understanding biomedical language and its ability to handle complex medical terminology.</a:t>
            </a:r>
            <a:endParaRPr lang="en-US" sz="1350" dirty="0"/>
          </a:p>
        </p:txBody>
      </p:sp>
      <p:sp>
        <p:nvSpPr>
          <p:cNvPr id="10" name="Shape 8"/>
          <p:cNvSpPr/>
          <p:nvPr/>
        </p:nvSpPr>
        <p:spPr>
          <a:xfrm>
            <a:off x="1051798" y="3904059"/>
            <a:ext cx="614124" cy="22860"/>
          </a:xfrm>
          <a:prstGeom prst="roundRect">
            <a:avLst>
              <a:gd name="adj" fmla="val 322404"/>
            </a:avLst>
          </a:prstGeom>
          <a:solidFill>
            <a:srgbClr val="C7C7D0"/>
          </a:solidFill>
          <a:ln/>
        </p:spPr>
      </p:sp>
      <p:sp>
        <p:nvSpPr>
          <p:cNvPr id="11" name="Shape 9"/>
          <p:cNvSpPr/>
          <p:nvPr/>
        </p:nvSpPr>
        <p:spPr>
          <a:xfrm>
            <a:off x="679847" y="3718084"/>
            <a:ext cx="394811" cy="394811"/>
          </a:xfrm>
          <a:prstGeom prst="roundRect">
            <a:avLst>
              <a:gd name="adj" fmla="val 18668"/>
            </a:avLst>
          </a:prstGeom>
          <a:solidFill>
            <a:srgbClr val="E1E1EA"/>
          </a:solidFill>
          <a:ln w="7620">
            <a:solidFill>
              <a:srgbClr val="C7C7D0"/>
            </a:solidFill>
            <a:prstDash val="solid"/>
          </a:ln>
        </p:spPr>
      </p:sp>
      <p:sp>
        <p:nvSpPr>
          <p:cNvPr id="12" name="Text 10"/>
          <p:cNvSpPr/>
          <p:nvPr/>
        </p:nvSpPr>
        <p:spPr>
          <a:xfrm>
            <a:off x="808673" y="3783806"/>
            <a:ext cx="137160" cy="263247"/>
          </a:xfrm>
          <a:prstGeom prst="rect">
            <a:avLst/>
          </a:prstGeom>
          <a:noFill/>
          <a:ln/>
        </p:spPr>
        <p:txBody>
          <a:bodyPr wrap="none" lIns="0" tIns="0" rIns="0" bIns="0" rtlCol="0" anchor="t"/>
          <a:lstStyle/>
          <a:p>
            <a:pPr algn="ctr" indent="0" marL="0">
              <a:lnSpc>
                <a:spcPts val="2050"/>
              </a:lnSpc>
              <a:buNone/>
            </a:pPr>
            <a:r>
              <a:rPr lang="en-US" sz="2050" dirty="0">
                <a:solidFill>
                  <a:srgbClr val="3C3939"/>
                </a:solidFill>
                <a:latin typeface="Raleway" pitchFamily="34" charset="0"/>
                <a:ea typeface="Raleway" pitchFamily="34" charset="-122"/>
                <a:cs typeface="Raleway" pitchFamily="34" charset="-120"/>
              </a:rPr>
              <a:t>2</a:t>
            </a:r>
            <a:endParaRPr lang="en-US" sz="2050" dirty="0"/>
          </a:p>
        </p:txBody>
      </p:sp>
      <p:sp>
        <p:nvSpPr>
          <p:cNvPr id="13" name="Text 11"/>
          <p:cNvSpPr/>
          <p:nvPr/>
        </p:nvSpPr>
        <p:spPr>
          <a:xfrm>
            <a:off x="1842373" y="3696057"/>
            <a:ext cx="3680579" cy="274082"/>
          </a:xfrm>
          <a:prstGeom prst="rect">
            <a:avLst/>
          </a:prstGeom>
          <a:noFill/>
          <a:ln/>
        </p:spPr>
        <p:txBody>
          <a:bodyPr wrap="none" lIns="0" tIns="0" rIns="0" bIns="0" rtlCol="0" anchor="t"/>
          <a:lstStyle/>
          <a:p>
            <a:pPr algn="l" indent="0" marL="0">
              <a:lnSpc>
                <a:spcPts val="2150"/>
              </a:lnSpc>
              <a:buNone/>
            </a:pPr>
            <a:r>
              <a:rPr lang="en-US" sz="1700" dirty="0">
                <a:solidFill>
                  <a:srgbClr val="3C3939"/>
                </a:solidFill>
                <a:latin typeface="Raleway" pitchFamily="34" charset="0"/>
                <a:ea typeface="Raleway" pitchFamily="34" charset="-122"/>
                <a:cs typeface="Raleway" pitchFamily="34" charset="-120"/>
              </a:rPr>
              <a:t>Step 2: Fine-Tuning with NER and RE</a:t>
            </a:r>
            <a:endParaRPr lang="en-US" sz="1700" dirty="0"/>
          </a:p>
        </p:txBody>
      </p:sp>
      <p:sp>
        <p:nvSpPr>
          <p:cNvPr id="14" name="Text 12"/>
          <p:cNvSpPr/>
          <p:nvPr/>
        </p:nvSpPr>
        <p:spPr>
          <a:xfrm>
            <a:off x="1842373" y="4075390"/>
            <a:ext cx="12173903" cy="561499"/>
          </a:xfrm>
          <a:prstGeom prst="rect">
            <a:avLst/>
          </a:prstGeom>
          <a:noFill/>
          <a:ln/>
        </p:spPr>
        <p:txBody>
          <a:bodyPr wrap="square" lIns="0" tIns="0" rIns="0" bIns="0" rtlCol="0" anchor="t"/>
          <a:lstStyle/>
          <a:p>
            <a:pPr algn="l" indent="0" marL="0">
              <a:lnSpc>
                <a:spcPts val="2200"/>
              </a:lnSpc>
              <a:buNone/>
            </a:pPr>
            <a:r>
              <a:rPr lang="en-US" sz="1350" dirty="0">
                <a:solidFill>
                  <a:srgbClr val="3C3939"/>
                </a:solidFill>
                <a:latin typeface="Roboto" pitchFamily="34" charset="0"/>
                <a:ea typeface="Roboto" pitchFamily="34" charset="-122"/>
                <a:cs typeface="Roboto" pitchFamily="34" charset="-120"/>
              </a:rPr>
              <a:t>The selected model is then fine-tuned on the BioASQ dataset for NER and RE tasks. This step aims to enhance the model's ability to identify and classify named entities and their relationships within biomedical texts.</a:t>
            </a:r>
            <a:endParaRPr lang="en-US" sz="1350" dirty="0"/>
          </a:p>
        </p:txBody>
      </p:sp>
      <p:sp>
        <p:nvSpPr>
          <p:cNvPr id="15" name="Shape 13"/>
          <p:cNvSpPr/>
          <p:nvPr/>
        </p:nvSpPr>
        <p:spPr>
          <a:xfrm>
            <a:off x="1051798" y="5371028"/>
            <a:ext cx="614124" cy="22860"/>
          </a:xfrm>
          <a:prstGeom prst="roundRect">
            <a:avLst>
              <a:gd name="adj" fmla="val 322404"/>
            </a:avLst>
          </a:prstGeom>
          <a:solidFill>
            <a:srgbClr val="C7C7D0"/>
          </a:solidFill>
          <a:ln/>
        </p:spPr>
      </p:sp>
      <p:sp>
        <p:nvSpPr>
          <p:cNvPr id="16" name="Shape 14"/>
          <p:cNvSpPr/>
          <p:nvPr/>
        </p:nvSpPr>
        <p:spPr>
          <a:xfrm>
            <a:off x="679847" y="5185053"/>
            <a:ext cx="394811" cy="394811"/>
          </a:xfrm>
          <a:prstGeom prst="roundRect">
            <a:avLst>
              <a:gd name="adj" fmla="val 18668"/>
            </a:avLst>
          </a:prstGeom>
          <a:solidFill>
            <a:srgbClr val="E1E1EA"/>
          </a:solidFill>
          <a:ln w="7620">
            <a:solidFill>
              <a:srgbClr val="C7C7D0"/>
            </a:solidFill>
            <a:prstDash val="solid"/>
          </a:ln>
        </p:spPr>
      </p:sp>
      <p:sp>
        <p:nvSpPr>
          <p:cNvPr id="17" name="Text 15"/>
          <p:cNvSpPr/>
          <p:nvPr/>
        </p:nvSpPr>
        <p:spPr>
          <a:xfrm>
            <a:off x="806887" y="5250775"/>
            <a:ext cx="140613" cy="263247"/>
          </a:xfrm>
          <a:prstGeom prst="rect">
            <a:avLst/>
          </a:prstGeom>
          <a:noFill/>
          <a:ln/>
        </p:spPr>
        <p:txBody>
          <a:bodyPr wrap="none" lIns="0" tIns="0" rIns="0" bIns="0" rtlCol="0" anchor="t"/>
          <a:lstStyle/>
          <a:p>
            <a:pPr algn="ctr" indent="0" marL="0">
              <a:lnSpc>
                <a:spcPts val="2050"/>
              </a:lnSpc>
              <a:buNone/>
            </a:pPr>
            <a:r>
              <a:rPr lang="en-US" sz="2050" dirty="0">
                <a:solidFill>
                  <a:srgbClr val="3C3939"/>
                </a:solidFill>
                <a:latin typeface="Raleway" pitchFamily="34" charset="0"/>
                <a:ea typeface="Raleway" pitchFamily="34" charset="-122"/>
                <a:cs typeface="Raleway" pitchFamily="34" charset="-120"/>
              </a:rPr>
              <a:t>3</a:t>
            </a:r>
            <a:endParaRPr lang="en-US" sz="2050" dirty="0"/>
          </a:p>
        </p:txBody>
      </p:sp>
      <p:sp>
        <p:nvSpPr>
          <p:cNvPr id="18" name="Text 16"/>
          <p:cNvSpPr/>
          <p:nvPr/>
        </p:nvSpPr>
        <p:spPr>
          <a:xfrm>
            <a:off x="1842373" y="5163026"/>
            <a:ext cx="5028367" cy="274082"/>
          </a:xfrm>
          <a:prstGeom prst="rect">
            <a:avLst/>
          </a:prstGeom>
          <a:noFill/>
          <a:ln/>
        </p:spPr>
        <p:txBody>
          <a:bodyPr wrap="none" lIns="0" tIns="0" rIns="0" bIns="0" rtlCol="0" anchor="t"/>
          <a:lstStyle/>
          <a:p>
            <a:pPr algn="l" indent="0" marL="0">
              <a:lnSpc>
                <a:spcPts val="2150"/>
              </a:lnSpc>
              <a:buNone/>
            </a:pPr>
            <a:r>
              <a:rPr lang="en-US" sz="1700" dirty="0">
                <a:solidFill>
                  <a:srgbClr val="3C3939"/>
                </a:solidFill>
                <a:latin typeface="Raleway" pitchFamily="34" charset="0"/>
                <a:ea typeface="Raleway" pitchFamily="34" charset="-122"/>
                <a:cs typeface="Raleway" pitchFamily="34" charset="-120"/>
              </a:rPr>
              <a:t>Step 3: Adding BiLSTM for Context Understanding</a:t>
            </a:r>
            <a:endParaRPr lang="en-US" sz="1700" dirty="0"/>
          </a:p>
        </p:txBody>
      </p:sp>
      <p:sp>
        <p:nvSpPr>
          <p:cNvPr id="19" name="Text 17"/>
          <p:cNvSpPr/>
          <p:nvPr/>
        </p:nvSpPr>
        <p:spPr>
          <a:xfrm>
            <a:off x="1842373" y="5542359"/>
            <a:ext cx="12173903" cy="561499"/>
          </a:xfrm>
          <a:prstGeom prst="rect">
            <a:avLst/>
          </a:prstGeom>
          <a:noFill/>
          <a:ln/>
        </p:spPr>
        <p:txBody>
          <a:bodyPr wrap="square" lIns="0" tIns="0" rIns="0" bIns="0" rtlCol="0" anchor="t"/>
          <a:lstStyle/>
          <a:p>
            <a:pPr algn="l" indent="0" marL="0">
              <a:lnSpc>
                <a:spcPts val="2200"/>
              </a:lnSpc>
              <a:buNone/>
            </a:pPr>
            <a:r>
              <a:rPr lang="en-US" sz="1350" dirty="0">
                <a:solidFill>
                  <a:srgbClr val="3C3939"/>
                </a:solidFill>
                <a:latin typeface="Roboto" pitchFamily="34" charset="0"/>
                <a:ea typeface="Roboto" pitchFamily="34" charset="-122"/>
                <a:cs typeface="Roboto" pitchFamily="34" charset="-120"/>
              </a:rPr>
              <a:t>The BiLSTM layer is integrated into the model to improve its ability to capture long-range dependencies in text. This layer is particularly helpful in understanding the relationships between sentences and paragraphs, enabling the model to better understand the context of the answer within the text.</a:t>
            </a:r>
            <a:endParaRPr lang="en-US" sz="1350" dirty="0"/>
          </a:p>
        </p:txBody>
      </p:sp>
      <p:sp>
        <p:nvSpPr>
          <p:cNvPr id="20" name="Shape 18"/>
          <p:cNvSpPr/>
          <p:nvPr/>
        </p:nvSpPr>
        <p:spPr>
          <a:xfrm>
            <a:off x="1051798" y="6837998"/>
            <a:ext cx="614124" cy="22860"/>
          </a:xfrm>
          <a:prstGeom prst="roundRect">
            <a:avLst>
              <a:gd name="adj" fmla="val 322404"/>
            </a:avLst>
          </a:prstGeom>
          <a:solidFill>
            <a:srgbClr val="C7C7D0"/>
          </a:solidFill>
          <a:ln/>
        </p:spPr>
      </p:sp>
      <p:sp>
        <p:nvSpPr>
          <p:cNvPr id="21" name="Shape 19"/>
          <p:cNvSpPr/>
          <p:nvPr/>
        </p:nvSpPr>
        <p:spPr>
          <a:xfrm>
            <a:off x="679847" y="6652022"/>
            <a:ext cx="394811" cy="394811"/>
          </a:xfrm>
          <a:prstGeom prst="roundRect">
            <a:avLst>
              <a:gd name="adj" fmla="val 18668"/>
            </a:avLst>
          </a:prstGeom>
          <a:solidFill>
            <a:srgbClr val="E1E1EA"/>
          </a:solidFill>
          <a:ln w="7620">
            <a:solidFill>
              <a:srgbClr val="C7C7D0"/>
            </a:solidFill>
            <a:prstDash val="solid"/>
          </a:ln>
        </p:spPr>
      </p:sp>
      <p:sp>
        <p:nvSpPr>
          <p:cNvPr id="22" name="Text 20"/>
          <p:cNvSpPr/>
          <p:nvPr/>
        </p:nvSpPr>
        <p:spPr>
          <a:xfrm>
            <a:off x="805339" y="6717744"/>
            <a:ext cx="143708" cy="263247"/>
          </a:xfrm>
          <a:prstGeom prst="rect">
            <a:avLst/>
          </a:prstGeom>
          <a:noFill/>
          <a:ln/>
        </p:spPr>
        <p:txBody>
          <a:bodyPr wrap="none" lIns="0" tIns="0" rIns="0" bIns="0" rtlCol="0" anchor="t"/>
          <a:lstStyle/>
          <a:p>
            <a:pPr algn="ctr" indent="0" marL="0">
              <a:lnSpc>
                <a:spcPts val="2050"/>
              </a:lnSpc>
              <a:buNone/>
            </a:pPr>
            <a:r>
              <a:rPr lang="en-US" sz="2050" dirty="0">
                <a:solidFill>
                  <a:srgbClr val="3C3939"/>
                </a:solidFill>
                <a:latin typeface="Raleway" pitchFamily="34" charset="0"/>
                <a:ea typeface="Raleway" pitchFamily="34" charset="-122"/>
                <a:cs typeface="Raleway" pitchFamily="34" charset="-120"/>
              </a:rPr>
              <a:t>4</a:t>
            </a:r>
            <a:endParaRPr lang="en-US" sz="2050" dirty="0"/>
          </a:p>
        </p:txBody>
      </p:sp>
      <p:sp>
        <p:nvSpPr>
          <p:cNvPr id="23" name="Text 21"/>
          <p:cNvSpPr/>
          <p:nvPr/>
        </p:nvSpPr>
        <p:spPr>
          <a:xfrm>
            <a:off x="1842373" y="6629995"/>
            <a:ext cx="5052893" cy="274082"/>
          </a:xfrm>
          <a:prstGeom prst="rect">
            <a:avLst/>
          </a:prstGeom>
          <a:noFill/>
          <a:ln/>
        </p:spPr>
        <p:txBody>
          <a:bodyPr wrap="none" lIns="0" tIns="0" rIns="0" bIns="0" rtlCol="0" anchor="t"/>
          <a:lstStyle/>
          <a:p>
            <a:pPr algn="l" indent="0" marL="0">
              <a:lnSpc>
                <a:spcPts val="2150"/>
              </a:lnSpc>
              <a:buNone/>
            </a:pPr>
            <a:r>
              <a:rPr lang="en-US" sz="1700" dirty="0">
                <a:solidFill>
                  <a:srgbClr val="3C3939"/>
                </a:solidFill>
                <a:latin typeface="Raleway" pitchFamily="34" charset="0"/>
                <a:ea typeface="Raleway" pitchFamily="34" charset="-122"/>
                <a:cs typeface="Raleway" pitchFamily="34" charset="-120"/>
              </a:rPr>
              <a:t>Step 4: Ensemble Learning for Improved Accuracy</a:t>
            </a:r>
            <a:endParaRPr lang="en-US" sz="1700" dirty="0"/>
          </a:p>
        </p:txBody>
      </p:sp>
      <p:sp>
        <p:nvSpPr>
          <p:cNvPr id="24" name="Text 22"/>
          <p:cNvSpPr/>
          <p:nvPr/>
        </p:nvSpPr>
        <p:spPr>
          <a:xfrm>
            <a:off x="1842373" y="7009328"/>
            <a:ext cx="12173903" cy="561499"/>
          </a:xfrm>
          <a:prstGeom prst="rect">
            <a:avLst/>
          </a:prstGeom>
          <a:noFill/>
          <a:ln/>
        </p:spPr>
        <p:txBody>
          <a:bodyPr wrap="square" lIns="0" tIns="0" rIns="0" bIns="0" rtlCol="0" anchor="t"/>
          <a:lstStyle/>
          <a:p>
            <a:pPr algn="l" indent="0" marL="0">
              <a:lnSpc>
                <a:spcPts val="2200"/>
              </a:lnSpc>
              <a:buNone/>
            </a:pPr>
            <a:r>
              <a:rPr lang="en-US" sz="1350" dirty="0">
                <a:solidFill>
                  <a:srgbClr val="3C3939"/>
                </a:solidFill>
                <a:latin typeface="Roboto" pitchFamily="34" charset="0"/>
                <a:ea typeface="Roboto" pitchFamily="34" charset="-122"/>
                <a:cs typeface="Roboto" pitchFamily="34" charset="-120"/>
              </a:rPr>
              <a:t>The final step involves applying ensemble learning techniques to further boost the model's performance. Ensemble learning combines predictions from multiple trained models, reducing the impact of individual model biases and leading to more robust and accurate answers.</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539954"/>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Experimental Setup</a:t>
            </a:r>
            <a:endParaRPr lang="en-US" sz="4850" dirty="0"/>
          </a:p>
        </p:txBody>
      </p:sp>
      <p:sp>
        <p:nvSpPr>
          <p:cNvPr id="3" name="Text 1"/>
          <p:cNvSpPr/>
          <p:nvPr/>
        </p:nvSpPr>
        <p:spPr>
          <a:xfrm>
            <a:off x="864037" y="2681764"/>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model's performance was rigorously evaluated using the BioASQ dataset, a widely recognized benchmark for BEQA tasks. The dataset comprises a diverse range of biomedical questions and corresponding answer texts. The dataset is split into training and testing sets to assess the model's ability to generalize to unseen questions. The training set is used to train the model, while the testing set evaluates its performance on new, unseen questions.</a:t>
            </a:r>
            <a:endParaRPr lang="en-US" sz="1900" dirty="0"/>
          </a:p>
        </p:txBody>
      </p:sp>
      <p:sp>
        <p:nvSpPr>
          <p:cNvPr id="4" name="Shape 2"/>
          <p:cNvSpPr/>
          <p:nvPr/>
        </p:nvSpPr>
        <p:spPr>
          <a:xfrm>
            <a:off x="864037" y="4539615"/>
            <a:ext cx="12902327" cy="2150031"/>
          </a:xfrm>
          <a:prstGeom prst="roundRect">
            <a:avLst>
              <a:gd name="adj" fmla="val 4823"/>
            </a:avLst>
          </a:prstGeom>
          <a:noFill/>
          <a:ln w="15240">
            <a:solidFill>
              <a:srgbClr val="000000">
                <a:alpha val="8000"/>
              </a:srgbClr>
            </a:solidFill>
            <a:prstDash val="solid"/>
          </a:ln>
        </p:spPr>
      </p:sp>
      <p:sp>
        <p:nvSpPr>
          <p:cNvPr id="5" name="Shape 3"/>
          <p:cNvSpPr/>
          <p:nvPr/>
        </p:nvSpPr>
        <p:spPr>
          <a:xfrm>
            <a:off x="879277" y="4554855"/>
            <a:ext cx="12871847" cy="706517"/>
          </a:xfrm>
          <a:prstGeom prst="rect">
            <a:avLst/>
          </a:prstGeom>
          <a:solidFill>
            <a:srgbClr val="FFFFFF">
              <a:alpha val="4000"/>
            </a:srgbClr>
          </a:solidFill>
          <a:ln/>
        </p:spPr>
      </p:sp>
      <p:sp>
        <p:nvSpPr>
          <p:cNvPr id="6" name="Text 4"/>
          <p:cNvSpPr/>
          <p:nvPr/>
        </p:nvSpPr>
        <p:spPr>
          <a:xfrm>
            <a:off x="1126093" y="4710589"/>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Dataset</a:t>
            </a:r>
            <a:endParaRPr lang="en-US" sz="1900" dirty="0"/>
          </a:p>
        </p:txBody>
      </p:sp>
      <p:sp>
        <p:nvSpPr>
          <p:cNvPr id="7" name="Text 5"/>
          <p:cNvSpPr/>
          <p:nvPr/>
        </p:nvSpPr>
        <p:spPr>
          <a:xfrm>
            <a:off x="7565827" y="4710589"/>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BioASQ (4b and 9b versions)</a:t>
            </a:r>
            <a:endParaRPr lang="en-US" sz="1900" dirty="0"/>
          </a:p>
        </p:txBody>
      </p:sp>
      <p:sp>
        <p:nvSpPr>
          <p:cNvPr id="8" name="Shape 6"/>
          <p:cNvSpPr/>
          <p:nvPr/>
        </p:nvSpPr>
        <p:spPr>
          <a:xfrm>
            <a:off x="879277" y="5261372"/>
            <a:ext cx="12871847" cy="706517"/>
          </a:xfrm>
          <a:prstGeom prst="rect">
            <a:avLst/>
          </a:prstGeom>
          <a:solidFill>
            <a:srgbClr val="000000">
              <a:alpha val="4000"/>
            </a:srgbClr>
          </a:solidFill>
          <a:ln/>
        </p:spPr>
      </p:sp>
      <p:sp>
        <p:nvSpPr>
          <p:cNvPr id="9" name="Text 7"/>
          <p:cNvSpPr/>
          <p:nvPr/>
        </p:nvSpPr>
        <p:spPr>
          <a:xfrm>
            <a:off x="1126093" y="5417106"/>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Train/Test Split</a:t>
            </a:r>
            <a:endParaRPr lang="en-US" sz="1900" dirty="0"/>
          </a:p>
        </p:txBody>
      </p:sp>
      <p:sp>
        <p:nvSpPr>
          <p:cNvPr id="10" name="Text 8"/>
          <p:cNvSpPr/>
          <p:nvPr/>
        </p:nvSpPr>
        <p:spPr>
          <a:xfrm>
            <a:off x="7565827" y="5417106"/>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80% training, 20% testing</a:t>
            </a:r>
            <a:endParaRPr lang="en-US" sz="1900" dirty="0"/>
          </a:p>
        </p:txBody>
      </p:sp>
      <p:sp>
        <p:nvSpPr>
          <p:cNvPr id="11" name="Shape 9"/>
          <p:cNvSpPr/>
          <p:nvPr/>
        </p:nvSpPr>
        <p:spPr>
          <a:xfrm>
            <a:off x="879277" y="5967889"/>
            <a:ext cx="12871847" cy="706517"/>
          </a:xfrm>
          <a:prstGeom prst="rect">
            <a:avLst/>
          </a:prstGeom>
          <a:solidFill>
            <a:srgbClr val="FFFFFF">
              <a:alpha val="4000"/>
            </a:srgbClr>
          </a:solidFill>
          <a:ln/>
        </p:spPr>
      </p:sp>
      <p:sp>
        <p:nvSpPr>
          <p:cNvPr id="12" name="Text 10"/>
          <p:cNvSpPr/>
          <p:nvPr/>
        </p:nvSpPr>
        <p:spPr>
          <a:xfrm>
            <a:off x="1126093" y="6123623"/>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Key Metrics</a:t>
            </a:r>
            <a:endParaRPr lang="en-US" sz="1900" dirty="0"/>
          </a:p>
        </p:txBody>
      </p:sp>
      <p:sp>
        <p:nvSpPr>
          <p:cNvPr id="13" name="Text 11"/>
          <p:cNvSpPr/>
          <p:nvPr/>
        </p:nvSpPr>
        <p:spPr>
          <a:xfrm>
            <a:off x="7565827" y="6123623"/>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F1 score, Exact Match (EM), and Lenient Accuracy</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0813" y="621625"/>
            <a:ext cx="5648801" cy="706041"/>
          </a:xfrm>
          <a:prstGeom prst="rect">
            <a:avLst/>
          </a:prstGeom>
          <a:noFill/>
          <a:ln/>
        </p:spPr>
        <p:txBody>
          <a:bodyPr wrap="none" lIns="0" tIns="0" rIns="0" bIns="0" rtlCol="0" anchor="t"/>
          <a:lstStyle/>
          <a:p>
            <a:pPr indent="0" marL="0">
              <a:lnSpc>
                <a:spcPts val="5550"/>
              </a:lnSpc>
              <a:buNone/>
            </a:pPr>
            <a:r>
              <a:rPr lang="en-US" sz="4400" dirty="0">
                <a:solidFill>
                  <a:srgbClr val="1B1B27"/>
                </a:solidFill>
                <a:latin typeface="Raleway" pitchFamily="34" charset="0"/>
                <a:ea typeface="Raleway" pitchFamily="34" charset="-122"/>
                <a:cs typeface="Raleway" pitchFamily="34" charset="-120"/>
              </a:rPr>
              <a:t>Results</a:t>
            </a:r>
            <a:endParaRPr lang="en-US" sz="4400" dirty="0"/>
          </a:p>
        </p:txBody>
      </p:sp>
      <p:sp>
        <p:nvSpPr>
          <p:cNvPr id="3" name="Text 1"/>
          <p:cNvSpPr/>
          <p:nvPr/>
        </p:nvSpPr>
        <p:spPr>
          <a:xfrm>
            <a:off x="790813" y="1666518"/>
            <a:ext cx="13048774" cy="1084421"/>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evaluation process revealed that the proposed Bio+ClinicalBERT\_NER\_RE\_BiLSTM model significantly outperformed other models tested on the BioASQ dataset. This model achieved the highest accuracy across all metrics, demonstrating its superior ability to extract accurate answers from biomedical texts.</a:t>
            </a:r>
            <a:endParaRPr lang="en-US" sz="1750" dirty="0"/>
          </a:p>
        </p:txBody>
      </p:sp>
      <p:sp>
        <p:nvSpPr>
          <p:cNvPr id="4" name="Shape 2"/>
          <p:cNvSpPr/>
          <p:nvPr/>
        </p:nvSpPr>
        <p:spPr>
          <a:xfrm>
            <a:off x="790813" y="3259098"/>
            <a:ext cx="508278" cy="508278"/>
          </a:xfrm>
          <a:prstGeom prst="roundRect">
            <a:avLst>
              <a:gd name="adj" fmla="val 18671"/>
            </a:avLst>
          </a:prstGeom>
          <a:solidFill>
            <a:srgbClr val="E1E1EA"/>
          </a:solidFill>
          <a:ln w="7620">
            <a:solidFill>
              <a:srgbClr val="C7C7D0"/>
            </a:solidFill>
            <a:prstDash val="solid"/>
          </a:ln>
        </p:spPr>
      </p:sp>
      <p:sp>
        <p:nvSpPr>
          <p:cNvPr id="5" name="Text 3"/>
          <p:cNvSpPr/>
          <p:nvPr/>
        </p:nvSpPr>
        <p:spPr>
          <a:xfrm>
            <a:off x="972383" y="3343751"/>
            <a:ext cx="145137" cy="33897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4"/>
          <p:cNvSpPr/>
          <p:nvPr/>
        </p:nvSpPr>
        <p:spPr>
          <a:xfrm>
            <a:off x="1524953" y="3259098"/>
            <a:ext cx="2958465" cy="35302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Top-Performing Model</a:t>
            </a:r>
            <a:endParaRPr lang="en-US" sz="2200" dirty="0"/>
          </a:p>
        </p:txBody>
      </p:sp>
      <p:sp>
        <p:nvSpPr>
          <p:cNvPr id="7" name="Text 5"/>
          <p:cNvSpPr/>
          <p:nvPr/>
        </p:nvSpPr>
        <p:spPr>
          <a:xfrm>
            <a:off x="1524953" y="3747611"/>
            <a:ext cx="3464838" cy="2168843"/>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Bio+ClinicalBERT\_NER\_RE\_BiLSTM achieved the highest performance, indicating the effectiveness of the ensemble learning approach and the contribution of each component.</a:t>
            </a:r>
            <a:endParaRPr lang="en-US" sz="1750" dirty="0"/>
          </a:p>
        </p:txBody>
      </p:sp>
      <p:sp>
        <p:nvSpPr>
          <p:cNvPr id="8" name="Shape 6"/>
          <p:cNvSpPr/>
          <p:nvPr/>
        </p:nvSpPr>
        <p:spPr>
          <a:xfrm>
            <a:off x="5215652" y="3259098"/>
            <a:ext cx="508278" cy="508278"/>
          </a:xfrm>
          <a:prstGeom prst="roundRect">
            <a:avLst>
              <a:gd name="adj" fmla="val 18671"/>
            </a:avLst>
          </a:prstGeom>
          <a:solidFill>
            <a:srgbClr val="E1E1EA"/>
          </a:solidFill>
          <a:ln w="7620">
            <a:solidFill>
              <a:srgbClr val="C7C7D0"/>
            </a:solidFill>
            <a:prstDash val="solid"/>
          </a:ln>
        </p:spPr>
      </p:sp>
      <p:sp>
        <p:nvSpPr>
          <p:cNvPr id="9" name="Text 7"/>
          <p:cNvSpPr/>
          <p:nvPr/>
        </p:nvSpPr>
        <p:spPr>
          <a:xfrm>
            <a:off x="5381506" y="3343751"/>
            <a:ext cx="176570" cy="33897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8"/>
          <p:cNvSpPr/>
          <p:nvPr/>
        </p:nvSpPr>
        <p:spPr>
          <a:xfrm>
            <a:off x="5949791" y="3259098"/>
            <a:ext cx="2824401" cy="35302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F1 Score</a:t>
            </a:r>
            <a:endParaRPr lang="en-US" sz="2200" dirty="0"/>
          </a:p>
        </p:txBody>
      </p:sp>
      <p:sp>
        <p:nvSpPr>
          <p:cNvPr id="11" name="Text 9"/>
          <p:cNvSpPr/>
          <p:nvPr/>
        </p:nvSpPr>
        <p:spPr>
          <a:xfrm>
            <a:off x="5949791" y="3747611"/>
            <a:ext cx="3464838" cy="1445895"/>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model achieved an F1 score of 91.69, indicating a high degree of accuracy in predicting the correct answer spans.</a:t>
            </a:r>
            <a:endParaRPr lang="en-US" sz="1750" dirty="0"/>
          </a:p>
        </p:txBody>
      </p:sp>
      <p:sp>
        <p:nvSpPr>
          <p:cNvPr id="12" name="Shape 10"/>
          <p:cNvSpPr/>
          <p:nvPr/>
        </p:nvSpPr>
        <p:spPr>
          <a:xfrm>
            <a:off x="9640491" y="3259098"/>
            <a:ext cx="508278" cy="508278"/>
          </a:xfrm>
          <a:prstGeom prst="roundRect">
            <a:avLst>
              <a:gd name="adj" fmla="val 18671"/>
            </a:avLst>
          </a:prstGeom>
          <a:solidFill>
            <a:srgbClr val="E1E1EA"/>
          </a:solidFill>
          <a:ln w="7620">
            <a:solidFill>
              <a:srgbClr val="C7C7D0"/>
            </a:solidFill>
            <a:prstDash val="solid"/>
          </a:ln>
        </p:spPr>
      </p:sp>
      <p:sp>
        <p:nvSpPr>
          <p:cNvPr id="13" name="Text 11"/>
          <p:cNvSpPr/>
          <p:nvPr/>
        </p:nvSpPr>
        <p:spPr>
          <a:xfrm>
            <a:off x="9804083" y="3343751"/>
            <a:ext cx="180975" cy="33897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4" name="Text 12"/>
          <p:cNvSpPr/>
          <p:nvPr/>
        </p:nvSpPr>
        <p:spPr>
          <a:xfrm>
            <a:off x="10374630" y="3259098"/>
            <a:ext cx="2824401" cy="35302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Exact Match</a:t>
            </a:r>
            <a:endParaRPr lang="en-US" sz="2200" dirty="0"/>
          </a:p>
        </p:txBody>
      </p:sp>
      <p:sp>
        <p:nvSpPr>
          <p:cNvPr id="15" name="Text 13"/>
          <p:cNvSpPr/>
          <p:nvPr/>
        </p:nvSpPr>
        <p:spPr>
          <a:xfrm>
            <a:off x="10374630" y="3747611"/>
            <a:ext cx="3464838" cy="1807369"/>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model attained an Exact Match score of 88.35, demonstrating its ability to extract answers that perfectly match the ground truth answers.</a:t>
            </a:r>
            <a:endParaRPr lang="en-US" sz="1750" dirty="0"/>
          </a:p>
        </p:txBody>
      </p:sp>
      <p:sp>
        <p:nvSpPr>
          <p:cNvPr id="16" name="Shape 14"/>
          <p:cNvSpPr/>
          <p:nvPr/>
        </p:nvSpPr>
        <p:spPr>
          <a:xfrm>
            <a:off x="790813" y="6396395"/>
            <a:ext cx="508278" cy="508278"/>
          </a:xfrm>
          <a:prstGeom prst="roundRect">
            <a:avLst>
              <a:gd name="adj" fmla="val 18671"/>
            </a:avLst>
          </a:prstGeom>
          <a:solidFill>
            <a:srgbClr val="E1E1EA"/>
          </a:solidFill>
          <a:ln w="7620">
            <a:solidFill>
              <a:srgbClr val="C7C7D0"/>
            </a:solidFill>
            <a:prstDash val="solid"/>
          </a:ln>
        </p:spPr>
      </p:sp>
      <p:sp>
        <p:nvSpPr>
          <p:cNvPr id="17" name="Text 15"/>
          <p:cNvSpPr/>
          <p:nvPr/>
        </p:nvSpPr>
        <p:spPr>
          <a:xfrm>
            <a:off x="952381" y="6481048"/>
            <a:ext cx="185023" cy="33897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4</a:t>
            </a:r>
            <a:endParaRPr lang="en-US" sz="2650" dirty="0"/>
          </a:p>
        </p:txBody>
      </p:sp>
      <p:sp>
        <p:nvSpPr>
          <p:cNvPr id="18" name="Text 16"/>
          <p:cNvSpPr/>
          <p:nvPr/>
        </p:nvSpPr>
        <p:spPr>
          <a:xfrm>
            <a:off x="1524953" y="6396395"/>
            <a:ext cx="2824401" cy="35302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Lenient Accuracy</a:t>
            </a:r>
            <a:endParaRPr lang="en-US" sz="2200" dirty="0"/>
          </a:p>
        </p:txBody>
      </p:sp>
      <p:sp>
        <p:nvSpPr>
          <p:cNvPr id="19" name="Text 17"/>
          <p:cNvSpPr/>
          <p:nvPr/>
        </p:nvSpPr>
        <p:spPr>
          <a:xfrm>
            <a:off x="1524953" y="6884908"/>
            <a:ext cx="12314634" cy="722948"/>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model reached a Lenient Accuracy of 0.84, indicating high accuracy even when considering slight variations in the extracted answers compared to the ground truth.</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08660" y="857488"/>
            <a:ext cx="5062061" cy="632817"/>
          </a:xfrm>
          <a:prstGeom prst="rect">
            <a:avLst/>
          </a:prstGeom>
          <a:noFill/>
          <a:ln/>
        </p:spPr>
        <p:txBody>
          <a:bodyPr wrap="none" lIns="0" tIns="0" rIns="0" bIns="0" rtlCol="0" anchor="t"/>
          <a:lstStyle/>
          <a:p>
            <a:pPr indent="0" marL="0">
              <a:lnSpc>
                <a:spcPts val="4950"/>
              </a:lnSpc>
              <a:buNone/>
            </a:pPr>
            <a:r>
              <a:rPr lang="en-US" sz="3950" dirty="0">
                <a:solidFill>
                  <a:srgbClr val="1B1B27"/>
                </a:solidFill>
                <a:latin typeface="Raleway" pitchFamily="34" charset="0"/>
                <a:ea typeface="Raleway" pitchFamily="34" charset="-122"/>
                <a:cs typeface="Raleway" pitchFamily="34" charset="-120"/>
              </a:rPr>
              <a:t>Discussion</a:t>
            </a:r>
            <a:endParaRPr lang="en-US" sz="3950" dirty="0"/>
          </a:p>
        </p:txBody>
      </p:sp>
      <p:sp>
        <p:nvSpPr>
          <p:cNvPr id="3" name="Text 1"/>
          <p:cNvSpPr/>
          <p:nvPr/>
        </p:nvSpPr>
        <p:spPr>
          <a:xfrm>
            <a:off x="708660" y="1793915"/>
            <a:ext cx="13213080" cy="1295876"/>
          </a:xfrm>
          <a:prstGeom prst="rect">
            <a:avLst/>
          </a:prstGeom>
          <a:noFill/>
          <a:ln/>
        </p:spPr>
        <p:txBody>
          <a:bodyPr wrap="square" lIns="0" tIns="0" rIns="0" bIns="0" rtlCol="0" anchor="t"/>
          <a:lstStyle/>
          <a:p>
            <a:pPr indent="0" marL="0">
              <a:lnSpc>
                <a:spcPts val="2550"/>
              </a:lnSpc>
              <a:buNone/>
            </a:pPr>
            <a:r>
              <a:rPr lang="en-US" sz="1550" dirty="0">
                <a:solidFill>
                  <a:srgbClr val="3C3939"/>
                </a:solidFill>
                <a:latin typeface="Roboto" pitchFamily="34" charset="0"/>
                <a:ea typeface="Roboto" pitchFamily="34" charset="-122"/>
                <a:cs typeface="Roboto" pitchFamily="34" charset="-120"/>
              </a:rPr>
              <a:t>The experimental results provide compelling evidence for the effectiveness of the proposed ensemble learning framework in enhancing BEQA performance. The framework's ability to achieve state-of-the-art results is attributed to the synergistic combination of several key factors, including the use of pre-trained biomedical language models, the integration of NER and RE layers, the incorporation of BiLSTM for capturing long-range dependencies, and the application of ensemble learning.</a:t>
            </a:r>
            <a:endParaRPr lang="en-US" sz="1550" dirty="0"/>
          </a:p>
        </p:txBody>
      </p:sp>
      <p:pic>
        <p:nvPicPr>
          <p:cNvPr id="4" name="Image 0" descr="preencoded.png">    </p:cNvPr>
          <p:cNvPicPr>
            <a:picLocks noChangeAspect="1"/>
          </p:cNvPicPr>
          <p:nvPr/>
        </p:nvPicPr>
        <p:blipFill>
          <a:blip r:embed="rId1"/>
          <a:stretch>
            <a:fillRect/>
          </a:stretch>
        </p:blipFill>
        <p:spPr>
          <a:xfrm>
            <a:off x="708660" y="3317558"/>
            <a:ext cx="506135" cy="506135"/>
          </a:xfrm>
          <a:prstGeom prst="rect">
            <a:avLst/>
          </a:prstGeom>
        </p:spPr>
      </p:pic>
      <p:sp>
        <p:nvSpPr>
          <p:cNvPr id="5" name="Text 2"/>
          <p:cNvSpPr/>
          <p:nvPr/>
        </p:nvSpPr>
        <p:spPr>
          <a:xfrm>
            <a:off x="708660" y="4026098"/>
            <a:ext cx="3075503" cy="632698"/>
          </a:xfrm>
          <a:prstGeom prst="rect">
            <a:avLst/>
          </a:prstGeom>
          <a:noFill/>
          <a:ln/>
        </p:spPr>
        <p:txBody>
          <a:bodyPr wrap="square" lIns="0" tIns="0" rIns="0" bIns="0" rtlCol="0" anchor="t"/>
          <a:lstStyle/>
          <a:p>
            <a:pPr algn="l" indent="0" marL="0">
              <a:lnSpc>
                <a:spcPts val="2450"/>
              </a:lnSpc>
              <a:buNone/>
            </a:pPr>
            <a:r>
              <a:rPr lang="en-US" sz="1950" dirty="0">
                <a:solidFill>
                  <a:srgbClr val="3C3939"/>
                </a:solidFill>
                <a:latin typeface="Raleway" pitchFamily="34" charset="0"/>
                <a:ea typeface="Raleway" pitchFamily="34" charset="-122"/>
                <a:cs typeface="Raleway" pitchFamily="34" charset="-120"/>
              </a:rPr>
              <a:t>Transfer Learning and Domain Expertise</a:t>
            </a:r>
            <a:endParaRPr lang="en-US" sz="1950" dirty="0"/>
          </a:p>
        </p:txBody>
      </p:sp>
      <p:sp>
        <p:nvSpPr>
          <p:cNvPr id="6" name="Text 3"/>
          <p:cNvSpPr/>
          <p:nvPr/>
        </p:nvSpPr>
        <p:spPr>
          <a:xfrm>
            <a:off x="708660" y="4780240"/>
            <a:ext cx="3075503" cy="2591753"/>
          </a:xfrm>
          <a:prstGeom prst="rect">
            <a:avLst/>
          </a:prstGeom>
          <a:noFill/>
          <a:ln/>
        </p:spPr>
        <p:txBody>
          <a:bodyPr wrap="square" lIns="0" tIns="0" rIns="0" bIns="0" rtlCol="0" anchor="t"/>
          <a:lstStyle/>
          <a:p>
            <a:pPr algn="l" indent="0" marL="0">
              <a:lnSpc>
                <a:spcPts val="2550"/>
              </a:lnSpc>
              <a:buNone/>
            </a:pPr>
            <a:r>
              <a:rPr lang="en-US" sz="1550" dirty="0">
                <a:solidFill>
                  <a:srgbClr val="3C3939"/>
                </a:solidFill>
                <a:latin typeface="Roboto" pitchFamily="34" charset="0"/>
                <a:ea typeface="Roboto" pitchFamily="34" charset="-122"/>
                <a:cs typeface="Roboto" pitchFamily="34" charset="-120"/>
              </a:rPr>
              <a:t>The utilization of pre-trained biomedical language models, such as Bio+ClinicalBERT, allows the model to leverage prior knowledge of the domain, enabling it to understand and interpret medical terminology and concepts more effectively.</a:t>
            </a:r>
            <a:endParaRPr lang="en-US" sz="1550" dirty="0"/>
          </a:p>
        </p:txBody>
      </p:sp>
      <p:pic>
        <p:nvPicPr>
          <p:cNvPr id="7" name="Image 1" descr="preencoded.png">    </p:cNvPr>
          <p:cNvPicPr>
            <a:picLocks noChangeAspect="1"/>
          </p:cNvPicPr>
          <p:nvPr/>
        </p:nvPicPr>
        <p:blipFill>
          <a:blip r:embed="rId2"/>
          <a:stretch>
            <a:fillRect/>
          </a:stretch>
        </p:blipFill>
        <p:spPr>
          <a:xfrm>
            <a:off x="4087773" y="3317558"/>
            <a:ext cx="506135" cy="506135"/>
          </a:xfrm>
          <a:prstGeom prst="rect">
            <a:avLst/>
          </a:prstGeom>
        </p:spPr>
      </p:pic>
      <p:sp>
        <p:nvSpPr>
          <p:cNvPr id="8" name="Text 4"/>
          <p:cNvSpPr/>
          <p:nvPr/>
        </p:nvSpPr>
        <p:spPr>
          <a:xfrm>
            <a:off x="4087773" y="4026098"/>
            <a:ext cx="3075623" cy="632698"/>
          </a:xfrm>
          <a:prstGeom prst="rect">
            <a:avLst/>
          </a:prstGeom>
          <a:noFill/>
          <a:ln/>
        </p:spPr>
        <p:txBody>
          <a:bodyPr wrap="square" lIns="0" tIns="0" rIns="0" bIns="0" rtlCol="0" anchor="t"/>
          <a:lstStyle/>
          <a:p>
            <a:pPr algn="l" indent="0" marL="0">
              <a:lnSpc>
                <a:spcPts val="2450"/>
              </a:lnSpc>
              <a:buNone/>
            </a:pPr>
            <a:r>
              <a:rPr lang="en-US" sz="1950" dirty="0">
                <a:solidFill>
                  <a:srgbClr val="3C3939"/>
                </a:solidFill>
                <a:latin typeface="Raleway" pitchFamily="34" charset="0"/>
                <a:ea typeface="Raleway" pitchFamily="34" charset="-122"/>
                <a:cs typeface="Raleway" pitchFamily="34" charset="-120"/>
              </a:rPr>
              <a:t>Enhanced Text Understanding</a:t>
            </a:r>
            <a:endParaRPr lang="en-US" sz="1950" dirty="0"/>
          </a:p>
        </p:txBody>
      </p:sp>
      <p:sp>
        <p:nvSpPr>
          <p:cNvPr id="9" name="Text 5"/>
          <p:cNvSpPr/>
          <p:nvPr/>
        </p:nvSpPr>
        <p:spPr>
          <a:xfrm>
            <a:off x="4087773" y="4780240"/>
            <a:ext cx="3075623" cy="2267783"/>
          </a:xfrm>
          <a:prstGeom prst="rect">
            <a:avLst/>
          </a:prstGeom>
          <a:noFill/>
          <a:ln/>
        </p:spPr>
        <p:txBody>
          <a:bodyPr wrap="square" lIns="0" tIns="0" rIns="0" bIns="0" rtlCol="0" anchor="t"/>
          <a:lstStyle/>
          <a:p>
            <a:pPr algn="l" indent="0" marL="0">
              <a:lnSpc>
                <a:spcPts val="2550"/>
              </a:lnSpc>
              <a:buNone/>
            </a:pPr>
            <a:r>
              <a:rPr lang="en-US" sz="1550" dirty="0">
                <a:solidFill>
                  <a:srgbClr val="3C3939"/>
                </a:solidFill>
                <a:latin typeface="Roboto" pitchFamily="34" charset="0"/>
                <a:ea typeface="Roboto" pitchFamily="34" charset="-122"/>
                <a:cs typeface="Roboto" pitchFamily="34" charset="-120"/>
              </a:rPr>
              <a:t>The integration of NER and RE layers significantly improves the model's ability to identify and classify named entities and their relationships, providing a deeper understanding of the text and its context.</a:t>
            </a:r>
            <a:endParaRPr lang="en-US" sz="1550" dirty="0"/>
          </a:p>
        </p:txBody>
      </p:sp>
      <p:pic>
        <p:nvPicPr>
          <p:cNvPr id="10" name="Image 2" descr="preencoded.png">    </p:cNvPr>
          <p:cNvPicPr>
            <a:picLocks noChangeAspect="1"/>
          </p:cNvPicPr>
          <p:nvPr/>
        </p:nvPicPr>
        <p:blipFill>
          <a:blip r:embed="rId3"/>
          <a:stretch>
            <a:fillRect/>
          </a:stretch>
        </p:blipFill>
        <p:spPr>
          <a:xfrm>
            <a:off x="7467005" y="3317558"/>
            <a:ext cx="506135" cy="506135"/>
          </a:xfrm>
          <a:prstGeom prst="rect">
            <a:avLst/>
          </a:prstGeom>
        </p:spPr>
      </p:pic>
      <p:sp>
        <p:nvSpPr>
          <p:cNvPr id="11" name="Text 6"/>
          <p:cNvSpPr/>
          <p:nvPr/>
        </p:nvSpPr>
        <p:spPr>
          <a:xfrm>
            <a:off x="7467005" y="4026098"/>
            <a:ext cx="3075503" cy="632698"/>
          </a:xfrm>
          <a:prstGeom prst="rect">
            <a:avLst/>
          </a:prstGeom>
          <a:noFill/>
          <a:ln/>
        </p:spPr>
        <p:txBody>
          <a:bodyPr wrap="square" lIns="0" tIns="0" rIns="0" bIns="0" rtlCol="0" anchor="t"/>
          <a:lstStyle/>
          <a:p>
            <a:pPr algn="l" indent="0" marL="0">
              <a:lnSpc>
                <a:spcPts val="2450"/>
              </a:lnSpc>
              <a:buNone/>
            </a:pPr>
            <a:r>
              <a:rPr lang="en-US" sz="1950" dirty="0">
                <a:solidFill>
                  <a:srgbClr val="3C3939"/>
                </a:solidFill>
                <a:latin typeface="Raleway" pitchFamily="34" charset="0"/>
                <a:ea typeface="Raleway" pitchFamily="34" charset="-122"/>
                <a:cs typeface="Raleway" pitchFamily="34" charset="-120"/>
              </a:rPr>
              <a:t>Capturing Long-Range Dependencies</a:t>
            </a:r>
            <a:endParaRPr lang="en-US" sz="1950" dirty="0"/>
          </a:p>
        </p:txBody>
      </p:sp>
      <p:sp>
        <p:nvSpPr>
          <p:cNvPr id="12" name="Text 7"/>
          <p:cNvSpPr/>
          <p:nvPr/>
        </p:nvSpPr>
        <p:spPr>
          <a:xfrm>
            <a:off x="7467005" y="4780240"/>
            <a:ext cx="3075503" cy="2591753"/>
          </a:xfrm>
          <a:prstGeom prst="rect">
            <a:avLst/>
          </a:prstGeom>
          <a:noFill/>
          <a:ln/>
        </p:spPr>
        <p:txBody>
          <a:bodyPr wrap="square" lIns="0" tIns="0" rIns="0" bIns="0" rtlCol="0" anchor="t"/>
          <a:lstStyle/>
          <a:p>
            <a:pPr algn="l" indent="0" marL="0">
              <a:lnSpc>
                <a:spcPts val="2550"/>
              </a:lnSpc>
              <a:buNone/>
            </a:pPr>
            <a:r>
              <a:rPr lang="en-US" sz="1550" dirty="0">
                <a:solidFill>
                  <a:srgbClr val="3C3939"/>
                </a:solidFill>
                <a:latin typeface="Roboto" pitchFamily="34" charset="0"/>
                <a:ea typeface="Roboto" pitchFamily="34" charset="-122"/>
                <a:cs typeface="Roboto" pitchFamily="34" charset="-120"/>
              </a:rPr>
              <a:t>The inclusion of the BiLSTM layer allows the model to capture long-range dependencies in text, enabling it to better understand the relationships between sentences and paragraphs and extract answers that accurately reflect the overall context.</a:t>
            </a:r>
            <a:endParaRPr lang="en-US" sz="1550" dirty="0"/>
          </a:p>
        </p:txBody>
      </p:sp>
      <p:pic>
        <p:nvPicPr>
          <p:cNvPr id="13" name="Image 3" descr="preencoded.png">    </p:cNvPr>
          <p:cNvPicPr>
            <a:picLocks noChangeAspect="1"/>
          </p:cNvPicPr>
          <p:nvPr/>
        </p:nvPicPr>
        <p:blipFill>
          <a:blip r:embed="rId4"/>
          <a:stretch>
            <a:fillRect/>
          </a:stretch>
        </p:blipFill>
        <p:spPr>
          <a:xfrm>
            <a:off x="10846118" y="3317558"/>
            <a:ext cx="506135" cy="506135"/>
          </a:xfrm>
          <a:prstGeom prst="rect">
            <a:avLst/>
          </a:prstGeom>
        </p:spPr>
      </p:pic>
      <p:sp>
        <p:nvSpPr>
          <p:cNvPr id="14" name="Text 8"/>
          <p:cNvSpPr/>
          <p:nvPr/>
        </p:nvSpPr>
        <p:spPr>
          <a:xfrm>
            <a:off x="10846118" y="4026098"/>
            <a:ext cx="3075623" cy="632698"/>
          </a:xfrm>
          <a:prstGeom prst="rect">
            <a:avLst/>
          </a:prstGeom>
          <a:noFill/>
          <a:ln/>
        </p:spPr>
        <p:txBody>
          <a:bodyPr wrap="square" lIns="0" tIns="0" rIns="0" bIns="0" rtlCol="0" anchor="t"/>
          <a:lstStyle/>
          <a:p>
            <a:pPr algn="l" indent="0" marL="0">
              <a:lnSpc>
                <a:spcPts val="2450"/>
              </a:lnSpc>
              <a:buNone/>
            </a:pPr>
            <a:r>
              <a:rPr lang="en-US" sz="1950" dirty="0">
                <a:solidFill>
                  <a:srgbClr val="3C3939"/>
                </a:solidFill>
                <a:latin typeface="Raleway" pitchFamily="34" charset="0"/>
                <a:ea typeface="Raleway" pitchFamily="34" charset="-122"/>
                <a:cs typeface="Raleway" pitchFamily="34" charset="-120"/>
              </a:rPr>
              <a:t>Robustness and Accuracy Enhancement</a:t>
            </a:r>
            <a:endParaRPr lang="en-US" sz="1950" dirty="0"/>
          </a:p>
        </p:txBody>
      </p:sp>
      <p:sp>
        <p:nvSpPr>
          <p:cNvPr id="15" name="Text 9"/>
          <p:cNvSpPr/>
          <p:nvPr/>
        </p:nvSpPr>
        <p:spPr>
          <a:xfrm>
            <a:off x="10846118" y="4780240"/>
            <a:ext cx="3075623" cy="2591753"/>
          </a:xfrm>
          <a:prstGeom prst="rect">
            <a:avLst/>
          </a:prstGeom>
          <a:noFill/>
          <a:ln/>
        </p:spPr>
        <p:txBody>
          <a:bodyPr wrap="square" lIns="0" tIns="0" rIns="0" bIns="0" rtlCol="0" anchor="t"/>
          <a:lstStyle/>
          <a:p>
            <a:pPr algn="l" indent="0" marL="0">
              <a:lnSpc>
                <a:spcPts val="2550"/>
              </a:lnSpc>
              <a:buNone/>
            </a:pPr>
            <a:r>
              <a:rPr lang="en-US" sz="1550" dirty="0">
                <a:solidFill>
                  <a:srgbClr val="3C3939"/>
                </a:solidFill>
                <a:latin typeface="Roboto" pitchFamily="34" charset="0"/>
                <a:ea typeface="Roboto" pitchFamily="34" charset="-122"/>
                <a:cs typeface="Roboto" pitchFamily="34" charset="-120"/>
              </a:rPr>
              <a:t>Ensemble learning further enhances model robustness and accuracy by combining predictions from multiple models, reducing the impact of individual model biases and improving the model's ability to generalize to new data.</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2024-09-24T18:48:21Z</dcterms:created>
  <dcterms:modified xsi:type="dcterms:W3CDTF">2024-09-24T18:48:21Z</dcterms:modified>
</cp:coreProperties>
</file>