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C6512-B77F-4070-AA2D-03585913F85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ru-RU"/>
        </a:p>
      </dgm:t>
    </dgm:pt>
    <dgm:pt modelId="{28B9AB67-0895-4F52-871A-C99D5DDE1DC3}">
      <dgm:prSet/>
      <dgm:spPr/>
      <dgm:t>
        <a:bodyPr/>
        <a:lstStyle/>
        <a:p>
          <a:r>
            <a:rPr lang="ru-RU" dirty="0"/>
            <a:t>Испытания</a:t>
          </a:r>
        </a:p>
      </dgm:t>
    </dgm:pt>
    <dgm:pt modelId="{3C8F82F2-71A9-4318-8F78-6481DA7F0DBD}" type="parTrans" cxnId="{FED7BC64-92ED-44D9-A570-473EC366A387}">
      <dgm:prSet/>
      <dgm:spPr/>
      <dgm:t>
        <a:bodyPr/>
        <a:lstStyle/>
        <a:p>
          <a:endParaRPr lang="ru-RU"/>
        </a:p>
      </dgm:t>
    </dgm:pt>
    <dgm:pt modelId="{69777392-ED98-4F30-9CB6-9998B7E6BFC5}" type="sibTrans" cxnId="{FED7BC64-92ED-44D9-A570-473EC366A387}">
      <dgm:prSet/>
      <dgm:spPr/>
      <dgm:t>
        <a:bodyPr/>
        <a:lstStyle/>
        <a:p>
          <a:endParaRPr lang="ru-RU"/>
        </a:p>
      </dgm:t>
    </dgm:pt>
    <dgm:pt modelId="{FF01B5D8-9B85-41B6-B38E-B83CD2F3CF66}">
      <dgm:prSet/>
      <dgm:spPr/>
      <dgm:t>
        <a:bodyPr/>
        <a:lstStyle/>
        <a:p>
          <a:r>
            <a:rPr lang="ru-RU" dirty="0"/>
            <a:t>Оценка и подтверждение соответствия  </a:t>
          </a:r>
        </a:p>
      </dgm:t>
    </dgm:pt>
    <dgm:pt modelId="{DCFC602D-A28E-4A03-AFCB-B29F30E42736}" type="parTrans" cxnId="{794A2C20-384B-4ECD-91EA-9E51A02CC800}">
      <dgm:prSet/>
      <dgm:spPr/>
      <dgm:t>
        <a:bodyPr/>
        <a:lstStyle/>
        <a:p>
          <a:endParaRPr lang="ru-RU"/>
        </a:p>
      </dgm:t>
    </dgm:pt>
    <dgm:pt modelId="{7F2877B7-546C-4528-934D-5A391E0F4069}" type="sibTrans" cxnId="{794A2C20-384B-4ECD-91EA-9E51A02CC800}">
      <dgm:prSet/>
      <dgm:spPr/>
      <dgm:t>
        <a:bodyPr/>
        <a:lstStyle/>
        <a:p>
          <a:endParaRPr lang="ru-RU"/>
        </a:p>
      </dgm:t>
    </dgm:pt>
    <dgm:pt modelId="{A06CA781-FDCE-4078-ADF4-EB48EF46C278}">
      <dgm:prSet/>
      <dgm:spPr/>
      <dgm:t>
        <a:bodyPr/>
        <a:lstStyle/>
        <a:p>
          <a:r>
            <a:rPr lang="ru-RU" dirty="0"/>
            <a:t>Опытная эксплуатация</a:t>
          </a:r>
        </a:p>
      </dgm:t>
    </dgm:pt>
    <dgm:pt modelId="{15BB7EEA-793A-4451-85D1-76E2617F7521}" type="parTrans" cxnId="{02FAB0A8-63BD-459A-A65C-0855D1868877}">
      <dgm:prSet/>
      <dgm:spPr/>
      <dgm:t>
        <a:bodyPr/>
        <a:lstStyle/>
        <a:p>
          <a:endParaRPr lang="ru-RU"/>
        </a:p>
      </dgm:t>
    </dgm:pt>
    <dgm:pt modelId="{865BAF02-19D8-4BB9-8FB6-48ED5EAF84AF}" type="sibTrans" cxnId="{02FAB0A8-63BD-459A-A65C-0855D1868877}">
      <dgm:prSet/>
      <dgm:spPr/>
      <dgm:t>
        <a:bodyPr/>
        <a:lstStyle/>
        <a:p>
          <a:endParaRPr lang="ru-RU"/>
        </a:p>
      </dgm:t>
    </dgm:pt>
    <dgm:pt modelId="{4F79E2DB-7E83-4D80-A24B-D411842E5397}" type="pres">
      <dgm:prSet presAssocID="{7C0C6512-B77F-4070-AA2D-03585913F857}" presName="CompostProcess" presStyleCnt="0">
        <dgm:presLayoutVars>
          <dgm:dir/>
          <dgm:resizeHandles val="exact"/>
        </dgm:presLayoutVars>
      </dgm:prSet>
      <dgm:spPr/>
    </dgm:pt>
    <dgm:pt modelId="{58464CAF-E724-4001-9BEA-1C7DD3458E23}" type="pres">
      <dgm:prSet presAssocID="{7C0C6512-B77F-4070-AA2D-03585913F857}" presName="arrow" presStyleLbl="bgShp" presStyleIdx="0" presStyleCnt="1"/>
      <dgm:spPr/>
    </dgm:pt>
    <dgm:pt modelId="{2CEC5B30-DBE4-4B78-8630-B006234F6282}" type="pres">
      <dgm:prSet presAssocID="{7C0C6512-B77F-4070-AA2D-03585913F857}" presName="linearProcess" presStyleCnt="0"/>
      <dgm:spPr/>
    </dgm:pt>
    <dgm:pt modelId="{9010C745-57C9-4DC4-95F2-F7954B97C0AB}" type="pres">
      <dgm:prSet presAssocID="{28B9AB67-0895-4F52-871A-C99D5DDE1DC3}" presName="textNode" presStyleLbl="node1" presStyleIdx="0" presStyleCnt="3">
        <dgm:presLayoutVars>
          <dgm:bulletEnabled val="1"/>
        </dgm:presLayoutVars>
      </dgm:prSet>
      <dgm:spPr/>
    </dgm:pt>
    <dgm:pt modelId="{7079E3C1-D62A-432D-AF03-4BDF298DB2AC}" type="pres">
      <dgm:prSet presAssocID="{69777392-ED98-4F30-9CB6-9998B7E6BFC5}" presName="sibTrans" presStyleCnt="0"/>
      <dgm:spPr/>
    </dgm:pt>
    <dgm:pt modelId="{B57CA7FB-8DCD-422D-A1A0-DFD8362016E8}" type="pres">
      <dgm:prSet presAssocID="{FF01B5D8-9B85-41B6-B38E-B83CD2F3CF66}" presName="textNode" presStyleLbl="node1" presStyleIdx="1" presStyleCnt="3">
        <dgm:presLayoutVars>
          <dgm:bulletEnabled val="1"/>
        </dgm:presLayoutVars>
      </dgm:prSet>
      <dgm:spPr/>
    </dgm:pt>
    <dgm:pt modelId="{78A29F93-46FD-4CC6-AEB0-0FB8F8230AD9}" type="pres">
      <dgm:prSet presAssocID="{7F2877B7-546C-4528-934D-5A391E0F4069}" presName="sibTrans" presStyleCnt="0"/>
      <dgm:spPr/>
    </dgm:pt>
    <dgm:pt modelId="{85896C41-AD4E-458E-8499-3954A9E01DB3}" type="pres">
      <dgm:prSet presAssocID="{A06CA781-FDCE-4078-ADF4-EB48EF46C278}" presName="textNode" presStyleLbl="node1" presStyleIdx="2" presStyleCnt="3">
        <dgm:presLayoutVars>
          <dgm:bulletEnabled val="1"/>
        </dgm:presLayoutVars>
      </dgm:prSet>
      <dgm:spPr/>
    </dgm:pt>
  </dgm:ptLst>
  <dgm:cxnLst>
    <dgm:cxn modelId="{0DE7FC06-F894-44F0-B422-0B49A00E8F52}" type="presOf" srcId="{7C0C6512-B77F-4070-AA2D-03585913F857}" destId="{4F79E2DB-7E83-4D80-A24B-D411842E5397}" srcOrd="0" destOrd="0" presId="urn:microsoft.com/office/officeart/2005/8/layout/hProcess9"/>
    <dgm:cxn modelId="{794A2C20-384B-4ECD-91EA-9E51A02CC800}" srcId="{7C0C6512-B77F-4070-AA2D-03585913F857}" destId="{FF01B5D8-9B85-41B6-B38E-B83CD2F3CF66}" srcOrd="1" destOrd="0" parTransId="{DCFC602D-A28E-4A03-AFCB-B29F30E42736}" sibTransId="{7F2877B7-546C-4528-934D-5A391E0F4069}"/>
    <dgm:cxn modelId="{D7DD3927-0929-45FB-A6CB-49F68EB2AD4B}" type="presOf" srcId="{28B9AB67-0895-4F52-871A-C99D5DDE1DC3}" destId="{9010C745-57C9-4DC4-95F2-F7954B97C0AB}" srcOrd="0" destOrd="0" presId="urn:microsoft.com/office/officeart/2005/8/layout/hProcess9"/>
    <dgm:cxn modelId="{1779DE29-7791-439E-9621-C391755DE562}" type="presOf" srcId="{A06CA781-FDCE-4078-ADF4-EB48EF46C278}" destId="{85896C41-AD4E-458E-8499-3954A9E01DB3}" srcOrd="0" destOrd="0" presId="urn:microsoft.com/office/officeart/2005/8/layout/hProcess9"/>
    <dgm:cxn modelId="{B2E96C3F-F557-4903-AD84-15771E1C7E4D}" type="presOf" srcId="{FF01B5D8-9B85-41B6-B38E-B83CD2F3CF66}" destId="{B57CA7FB-8DCD-422D-A1A0-DFD8362016E8}" srcOrd="0" destOrd="0" presId="urn:microsoft.com/office/officeart/2005/8/layout/hProcess9"/>
    <dgm:cxn modelId="{FED7BC64-92ED-44D9-A570-473EC366A387}" srcId="{7C0C6512-B77F-4070-AA2D-03585913F857}" destId="{28B9AB67-0895-4F52-871A-C99D5DDE1DC3}" srcOrd="0" destOrd="0" parTransId="{3C8F82F2-71A9-4318-8F78-6481DA7F0DBD}" sibTransId="{69777392-ED98-4F30-9CB6-9998B7E6BFC5}"/>
    <dgm:cxn modelId="{02FAB0A8-63BD-459A-A65C-0855D1868877}" srcId="{7C0C6512-B77F-4070-AA2D-03585913F857}" destId="{A06CA781-FDCE-4078-ADF4-EB48EF46C278}" srcOrd="2" destOrd="0" parTransId="{15BB7EEA-793A-4451-85D1-76E2617F7521}" sibTransId="{865BAF02-19D8-4BB9-8FB6-48ED5EAF84AF}"/>
    <dgm:cxn modelId="{82D35842-4001-41AA-A062-5534710B9250}" type="presParOf" srcId="{4F79E2DB-7E83-4D80-A24B-D411842E5397}" destId="{58464CAF-E724-4001-9BEA-1C7DD3458E23}" srcOrd="0" destOrd="0" presId="urn:microsoft.com/office/officeart/2005/8/layout/hProcess9"/>
    <dgm:cxn modelId="{4AFA115A-96D3-4EA2-8621-555FB8F64EB0}" type="presParOf" srcId="{4F79E2DB-7E83-4D80-A24B-D411842E5397}" destId="{2CEC5B30-DBE4-4B78-8630-B006234F6282}" srcOrd="1" destOrd="0" presId="urn:microsoft.com/office/officeart/2005/8/layout/hProcess9"/>
    <dgm:cxn modelId="{25450C81-D8A1-4724-A401-9E3871FDCBA0}" type="presParOf" srcId="{2CEC5B30-DBE4-4B78-8630-B006234F6282}" destId="{9010C745-57C9-4DC4-95F2-F7954B97C0AB}" srcOrd="0" destOrd="0" presId="urn:microsoft.com/office/officeart/2005/8/layout/hProcess9"/>
    <dgm:cxn modelId="{AA1E47B8-83A6-4023-834B-20D994EEE6AD}" type="presParOf" srcId="{2CEC5B30-DBE4-4B78-8630-B006234F6282}" destId="{7079E3C1-D62A-432D-AF03-4BDF298DB2AC}" srcOrd="1" destOrd="0" presId="urn:microsoft.com/office/officeart/2005/8/layout/hProcess9"/>
    <dgm:cxn modelId="{3783D52C-EFD6-49F1-AF7D-48114E7E6C27}" type="presParOf" srcId="{2CEC5B30-DBE4-4B78-8630-B006234F6282}" destId="{B57CA7FB-8DCD-422D-A1A0-DFD8362016E8}" srcOrd="2" destOrd="0" presId="urn:microsoft.com/office/officeart/2005/8/layout/hProcess9"/>
    <dgm:cxn modelId="{11274AA5-58CC-458E-9585-8952A464EC39}" type="presParOf" srcId="{2CEC5B30-DBE4-4B78-8630-B006234F6282}" destId="{78A29F93-46FD-4CC6-AEB0-0FB8F8230AD9}" srcOrd="3" destOrd="0" presId="urn:microsoft.com/office/officeart/2005/8/layout/hProcess9"/>
    <dgm:cxn modelId="{2608D441-83F3-4524-B17E-D66445C05C63}" type="presParOf" srcId="{2CEC5B30-DBE4-4B78-8630-B006234F6282}" destId="{85896C41-AD4E-458E-8499-3954A9E01DB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64CAF-E724-4001-9BEA-1C7DD3458E23}">
      <dsp:nvSpPr>
        <dsp:cNvPr id="0" name=""/>
        <dsp:cNvSpPr/>
      </dsp:nvSpPr>
      <dsp:spPr>
        <a:xfrm>
          <a:off x="739594" y="0"/>
          <a:ext cx="8382070" cy="327315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0C745-57C9-4DC4-95F2-F7954B97C0AB}">
      <dsp:nvSpPr>
        <dsp:cNvPr id="0" name=""/>
        <dsp:cNvSpPr/>
      </dsp:nvSpPr>
      <dsp:spPr>
        <a:xfrm>
          <a:off x="334165" y="981945"/>
          <a:ext cx="2958377" cy="1309261"/>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ru-RU" sz="2500" kern="1200" dirty="0"/>
            <a:t>Испытания</a:t>
          </a:r>
        </a:p>
      </dsp:txBody>
      <dsp:txXfrm>
        <a:off x="398078" y="1045858"/>
        <a:ext cx="2830551" cy="1181435"/>
      </dsp:txXfrm>
    </dsp:sp>
    <dsp:sp modelId="{B57CA7FB-8DCD-422D-A1A0-DFD8362016E8}">
      <dsp:nvSpPr>
        <dsp:cNvPr id="0" name=""/>
        <dsp:cNvSpPr/>
      </dsp:nvSpPr>
      <dsp:spPr>
        <a:xfrm>
          <a:off x="3451440" y="981945"/>
          <a:ext cx="2958377" cy="1309261"/>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ru-RU" sz="2500" kern="1200" dirty="0"/>
            <a:t>Оценка и подтверждение соответствия  </a:t>
          </a:r>
        </a:p>
      </dsp:txBody>
      <dsp:txXfrm>
        <a:off x="3515353" y="1045858"/>
        <a:ext cx="2830551" cy="1181435"/>
      </dsp:txXfrm>
    </dsp:sp>
    <dsp:sp modelId="{85896C41-AD4E-458E-8499-3954A9E01DB3}">
      <dsp:nvSpPr>
        <dsp:cNvPr id="0" name=""/>
        <dsp:cNvSpPr/>
      </dsp:nvSpPr>
      <dsp:spPr>
        <a:xfrm>
          <a:off x="6568715" y="981945"/>
          <a:ext cx="2958377" cy="1309261"/>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ru-RU" sz="2500" kern="1200" dirty="0"/>
            <a:t>Опытная эксплуатация</a:t>
          </a:r>
        </a:p>
      </dsp:txBody>
      <dsp:txXfrm>
        <a:off x="6632628" y="1045858"/>
        <a:ext cx="2830551" cy="11814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7F5CF8-2C45-4387-8791-7776F2786B32}" type="datetimeFigureOut">
              <a:rPr lang="ru-RU" smtClean="0"/>
              <a:t>25.06.2021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881724-EB08-4B1D-990F-187BF4D23D95}"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86623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07F5CF8-2C45-4387-8791-7776F2786B32}" type="datetimeFigureOut">
              <a:rPr lang="ru-RU" smtClean="0"/>
              <a:t>25.06.2021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402973508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07F5CF8-2C45-4387-8791-7776F2786B32}" type="datetimeFigureOut">
              <a:rPr lang="ru-RU" smtClean="0"/>
              <a:t>25.06.2021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30811073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07F5CF8-2C45-4387-8791-7776F2786B32}" type="datetimeFigureOut">
              <a:rPr lang="ru-RU" smtClean="0"/>
              <a:t>25.06.2021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3672327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7F5CF8-2C45-4387-8791-7776F2786B32}" type="datetimeFigureOut">
              <a:rPr lang="ru-RU" smtClean="0"/>
              <a:t>25.06.2021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881724-EB08-4B1D-990F-187BF4D23D95}"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87090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07F5CF8-2C45-4387-8791-7776F2786B32}" type="datetimeFigureOut">
              <a:rPr lang="ru-RU" smtClean="0"/>
              <a:t>25.06.2021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41246612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F5CF8-2C45-4387-8791-7776F2786B32}" type="datetimeFigureOut">
              <a:rPr lang="ru-RU" smtClean="0"/>
              <a:t>25.06.2021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408795531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07F5CF8-2C45-4387-8791-7776F2786B32}" type="datetimeFigureOut">
              <a:rPr lang="ru-RU" smtClean="0"/>
              <a:t>25.06.2021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27647755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F5CF8-2C45-4387-8791-7776F2786B32}" type="datetimeFigureOut">
              <a:rPr lang="ru-RU" smtClean="0"/>
              <a:t>25.06.2021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A881724-EB08-4B1D-990F-187BF4D23D95}" type="slidenum">
              <a:rPr lang="ru-RU" smtClean="0"/>
              <a:t>‹#›</a:t>
            </a:fld>
            <a:endParaRPr lang="ru-RU"/>
          </a:p>
        </p:txBody>
      </p:sp>
    </p:spTree>
    <p:extLst>
      <p:ext uri="{BB962C8B-B14F-4D97-AF65-F5344CB8AC3E}">
        <p14:creationId xmlns:p14="http://schemas.microsoft.com/office/powerpoint/2010/main" val="40301691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7F5CF8-2C45-4387-8791-7776F2786B32}" type="datetimeFigureOut">
              <a:rPr lang="ru-RU" smtClean="0"/>
              <a:t>25.06.2021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881724-EB08-4B1D-990F-187BF4D23D95}"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6934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7F5CF8-2C45-4387-8791-7776F2786B32}" type="datetimeFigureOut">
              <a:rPr lang="ru-RU" smtClean="0"/>
              <a:t>25.06.2021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881724-EB08-4B1D-990F-187BF4D23D95}"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943065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7F5CF8-2C45-4387-8791-7776F2786B32}" type="datetimeFigureOut">
              <a:rPr lang="ru-RU" smtClean="0"/>
              <a:t>25.06.2021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881724-EB08-4B1D-990F-187BF4D23D95}"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637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7E46C-04A8-44DF-B1D7-1823B8669876}"/>
              </a:ext>
            </a:extLst>
          </p:cNvPr>
          <p:cNvSpPr>
            <a:spLocks noGrp="1"/>
          </p:cNvSpPr>
          <p:nvPr>
            <p:ph type="ctrTitle"/>
          </p:nvPr>
        </p:nvSpPr>
        <p:spPr>
          <a:xfrm>
            <a:off x="687977" y="2493848"/>
            <a:ext cx="10816046" cy="2098226"/>
          </a:xfrm>
        </p:spPr>
        <p:txBody>
          <a:bodyPr/>
          <a:lstStyle/>
          <a:p>
            <a:r>
              <a:rPr lang="ru-RU" dirty="0"/>
              <a:t>Процесс управления физической безопасностью</a:t>
            </a:r>
          </a:p>
        </p:txBody>
      </p:sp>
      <p:sp>
        <p:nvSpPr>
          <p:cNvPr id="3" name="Подзаголовок 2">
            <a:extLst>
              <a:ext uri="{FF2B5EF4-FFF2-40B4-BE49-F238E27FC236}">
                <a16:creationId xmlns:a16="http://schemas.microsoft.com/office/drawing/2014/main" id="{9F3898BD-1D27-49BF-99C2-4718A294CEAF}"/>
              </a:ext>
            </a:extLst>
          </p:cNvPr>
          <p:cNvSpPr>
            <a:spLocks noGrp="1"/>
          </p:cNvSpPr>
          <p:nvPr>
            <p:ph type="subTitle" idx="1"/>
          </p:nvPr>
        </p:nvSpPr>
        <p:spPr>
          <a:xfrm>
            <a:off x="6023999" y="4835845"/>
            <a:ext cx="5314561" cy="1086237"/>
          </a:xfrm>
        </p:spPr>
        <p:txBody>
          <a:bodyPr>
            <a:normAutofit/>
          </a:bodyPr>
          <a:lstStyle/>
          <a:p>
            <a:r>
              <a:rPr lang="ru-RU" dirty="0"/>
              <a:t>Подготовил студент группы 191-331 Ефимов Артём</a:t>
            </a:r>
          </a:p>
        </p:txBody>
      </p:sp>
    </p:spTree>
    <p:extLst>
      <p:ext uri="{BB962C8B-B14F-4D97-AF65-F5344CB8AC3E}">
        <p14:creationId xmlns:p14="http://schemas.microsoft.com/office/powerpoint/2010/main" val="403306568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B3D56-AB05-495E-8BF4-15274B581045}"/>
              </a:ext>
            </a:extLst>
          </p:cNvPr>
          <p:cNvSpPr>
            <a:spLocks noGrp="1"/>
          </p:cNvSpPr>
          <p:nvPr>
            <p:ph type="title"/>
          </p:nvPr>
        </p:nvSpPr>
        <p:spPr>
          <a:xfrm>
            <a:off x="1371600" y="247650"/>
            <a:ext cx="9601200" cy="1485900"/>
          </a:xfrm>
        </p:spPr>
        <p:txBody>
          <a:bodyPr/>
          <a:lstStyle/>
          <a:p>
            <a:pPr algn="ctr"/>
            <a:r>
              <a:rPr lang="ru-RU" dirty="0"/>
              <a:t>Система охранной сигнализации (СОС)</a:t>
            </a:r>
            <a:br>
              <a:rPr lang="ru-RU" dirty="0"/>
            </a:br>
            <a:endParaRPr lang="ru-RU" dirty="0"/>
          </a:p>
        </p:txBody>
      </p:sp>
      <p:sp>
        <p:nvSpPr>
          <p:cNvPr id="3" name="Объект 2">
            <a:extLst>
              <a:ext uri="{FF2B5EF4-FFF2-40B4-BE49-F238E27FC236}">
                <a16:creationId xmlns:a16="http://schemas.microsoft.com/office/drawing/2014/main" id="{A1B83122-17BF-4574-B935-EB602666B7EB}"/>
              </a:ext>
            </a:extLst>
          </p:cNvPr>
          <p:cNvSpPr>
            <a:spLocks noGrp="1"/>
          </p:cNvSpPr>
          <p:nvPr>
            <p:ph idx="1"/>
          </p:nvPr>
        </p:nvSpPr>
        <p:spPr>
          <a:xfrm>
            <a:off x="1371600" y="1237377"/>
            <a:ext cx="9601200" cy="3581400"/>
          </a:xfrm>
        </p:spPr>
        <p:txBody>
          <a:bodyPr>
            <a:normAutofit/>
          </a:bodyPr>
          <a:lstStyle/>
          <a:p>
            <a:pPr marL="0" indent="0">
              <a:lnSpc>
                <a:spcPct val="104000"/>
              </a:lnSpc>
              <a:buNone/>
            </a:pPr>
            <a:r>
              <a:rPr lang="ru-RU" sz="1800" dirty="0">
                <a:latin typeface="Arial" panose="020B0604020202020204" pitchFamily="34" charset="0"/>
                <a:cs typeface="Arial" panose="020B0604020202020204" pitchFamily="34" charset="0"/>
              </a:rPr>
              <a:t>СОС служит для обнаружения попыток несанкционированного проникновения на охраняемый объект. Системы охранной сигнализации должны отвечать следующим требованием:</a:t>
            </a:r>
          </a:p>
          <a:p>
            <a:pPr marL="0" indent="0">
              <a:lnSpc>
                <a:spcPct val="50000"/>
              </a:lnSpc>
              <a:buNone/>
            </a:pPr>
            <a:r>
              <a:rPr lang="ru-RU" sz="1600" dirty="0">
                <a:latin typeface="Arial" panose="020B0604020202020204" pitchFamily="34" charset="0"/>
                <a:cs typeface="Arial" panose="020B0604020202020204" pitchFamily="34" charset="0"/>
              </a:rPr>
              <a:t>* охват контролируемой зоны по всему периметру;</a:t>
            </a:r>
          </a:p>
          <a:p>
            <a:pPr marL="0" indent="0">
              <a:lnSpc>
                <a:spcPct val="50000"/>
              </a:lnSpc>
              <a:buNone/>
            </a:pPr>
            <a:r>
              <a:rPr lang="ru-RU" sz="1600" dirty="0">
                <a:latin typeface="Arial" panose="020B0604020202020204" pitchFamily="34" charset="0"/>
                <a:cs typeface="Arial" panose="020B0604020202020204" pitchFamily="34" charset="0"/>
              </a:rPr>
              <a:t>* высокая чувствительность к действиям злоумышленника;</a:t>
            </a:r>
          </a:p>
          <a:p>
            <a:pPr marL="0" indent="0">
              <a:lnSpc>
                <a:spcPct val="50000"/>
              </a:lnSpc>
              <a:buNone/>
            </a:pPr>
            <a:r>
              <a:rPr lang="ru-RU" sz="1600" dirty="0">
                <a:latin typeface="Arial" panose="020B0604020202020204" pitchFamily="34" charset="0"/>
                <a:cs typeface="Arial" panose="020B0604020202020204" pitchFamily="34" charset="0"/>
              </a:rPr>
              <a:t>* надежная работа в любых погодных и временных условиях;</a:t>
            </a:r>
          </a:p>
          <a:p>
            <a:pPr marL="0" indent="0">
              <a:lnSpc>
                <a:spcPct val="50000"/>
              </a:lnSpc>
              <a:buNone/>
            </a:pPr>
            <a:r>
              <a:rPr lang="ru-RU" sz="1600" dirty="0">
                <a:latin typeface="Arial" panose="020B0604020202020204" pitchFamily="34" charset="0"/>
                <a:cs typeface="Arial" panose="020B0604020202020204" pitchFamily="34" charset="0"/>
              </a:rPr>
              <a:t>* устойчивость к естественным помехам;</a:t>
            </a:r>
          </a:p>
          <a:p>
            <a:pPr marL="0" indent="0">
              <a:lnSpc>
                <a:spcPct val="50000"/>
              </a:lnSpc>
              <a:buNone/>
            </a:pPr>
            <a:r>
              <a:rPr lang="ru-RU" sz="1600" dirty="0">
                <a:latin typeface="Arial" panose="020B0604020202020204" pitchFamily="34" charset="0"/>
                <a:cs typeface="Arial" panose="020B0604020202020204" pitchFamily="34" charset="0"/>
              </a:rPr>
              <a:t>* быстрота и точность определения места нарушения;</a:t>
            </a:r>
          </a:p>
          <a:p>
            <a:pPr marL="0" indent="0">
              <a:lnSpc>
                <a:spcPct val="50000"/>
              </a:lnSpc>
              <a:buNone/>
            </a:pPr>
            <a:r>
              <a:rPr lang="ru-RU" sz="1600" dirty="0">
                <a:latin typeface="Arial" panose="020B0604020202020204" pitchFamily="34" charset="0"/>
                <a:cs typeface="Arial" panose="020B0604020202020204" pitchFamily="34" charset="0"/>
              </a:rPr>
              <a:t>* возможность централизованного контроля событий.</a:t>
            </a:r>
          </a:p>
        </p:txBody>
      </p:sp>
      <p:sp>
        <p:nvSpPr>
          <p:cNvPr id="4" name="Прямоугольник 3">
            <a:extLst>
              <a:ext uri="{FF2B5EF4-FFF2-40B4-BE49-F238E27FC236}">
                <a16:creationId xmlns:a16="http://schemas.microsoft.com/office/drawing/2014/main" id="{0254CA8C-8A9F-4233-9980-60E68791B9A8}"/>
              </a:ext>
            </a:extLst>
          </p:cNvPr>
          <p:cNvSpPr/>
          <p:nvPr/>
        </p:nvSpPr>
        <p:spPr>
          <a:xfrm>
            <a:off x="1568741" y="4102217"/>
            <a:ext cx="1098958" cy="377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Датчик 1</a:t>
            </a:r>
          </a:p>
        </p:txBody>
      </p:sp>
      <p:sp>
        <p:nvSpPr>
          <p:cNvPr id="5" name="Прямоугольник 4">
            <a:extLst>
              <a:ext uri="{FF2B5EF4-FFF2-40B4-BE49-F238E27FC236}">
                <a16:creationId xmlns:a16="http://schemas.microsoft.com/office/drawing/2014/main" id="{25168EB8-323B-43A4-BAD7-42E0B3714EB5}"/>
              </a:ext>
            </a:extLst>
          </p:cNvPr>
          <p:cNvSpPr/>
          <p:nvPr/>
        </p:nvSpPr>
        <p:spPr>
          <a:xfrm>
            <a:off x="1568741" y="5001238"/>
            <a:ext cx="1098958" cy="377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Датчик </a:t>
            </a:r>
            <a:r>
              <a:rPr lang="en-US" dirty="0"/>
              <a:t>n</a:t>
            </a:r>
            <a:endParaRPr lang="ru-RU" dirty="0"/>
          </a:p>
        </p:txBody>
      </p:sp>
      <p:sp>
        <p:nvSpPr>
          <p:cNvPr id="6" name="Прямоугольник 5">
            <a:extLst>
              <a:ext uri="{FF2B5EF4-FFF2-40B4-BE49-F238E27FC236}">
                <a16:creationId xmlns:a16="http://schemas.microsoft.com/office/drawing/2014/main" id="{A1957D84-389C-46CE-9941-B5438D10949D}"/>
              </a:ext>
            </a:extLst>
          </p:cNvPr>
          <p:cNvSpPr/>
          <p:nvPr/>
        </p:nvSpPr>
        <p:spPr>
          <a:xfrm rot="5400000">
            <a:off x="2848060" y="4509085"/>
            <a:ext cx="1276527" cy="46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900000" lon="21599989" rev="0"/>
              </a:camera>
              <a:lightRig rig="threePt" dir="t"/>
            </a:scene3d>
          </a:bodyPr>
          <a:lstStyle/>
          <a:p>
            <a:pPr algn="ctr"/>
            <a:endParaRPr lang="ru-RU" dirty="0"/>
          </a:p>
        </p:txBody>
      </p:sp>
      <p:sp>
        <p:nvSpPr>
          <p:cNvPr id="7" name="TextBox 6">
            <a:extLst>
              <a:ext uri="{FF2B5EF4-FFF2-40B4-BE49-F238E27FC236}">
                <a16:creationId xmlns:a16="http://schemas.microsoft.com/office/drawing/2014/main" id="{C6BF7F37-BED0-40DF-8E11-26B72B4D3153}"/>
              </a:ext>
            </a:extLst>
          </p:cNvPr>
          <p:cNvSpPr txBox="1"/>
          <p:nvPr/>
        </p:nvSpPr>
        <p:spPr>
          <a:xfrm>
            <a:off x="3313651" y="4102217"/>
            <a:ext cx="404069" cy="1323439"/>
          </a:xfrm>
          <a:prstGeom prst="rect">
            <a:avLst/>
          </a:prstGeom>
          <a:noFill/>
        </p:spPr>
        <p:txBody>
          <a:bodyPr wrap="square" rtlCol="0">
            <a:spAutoFit/>
          </a:bodyPr>
          <a:lstStyle/>
          <a:p>
            <a:r>
              <a:rPr lang="ru-RU" sz="1600" dirty="0">
                <a:solidFill>
                  <a:schemeClr val="lt1"/>
                </a:solidFill>
              </a:rPr>
              <a:t>Ш   ЛЕЙФ</a:t>
            </a:r>
          </a:p>
        </p:txBody>
      </p:sp>
      <p:sp>
        <p:nvSpPr>
          <p:cNvPr id="8" name="Прямоугольник 7">
            <a:extLst>
              <a:ext uri="{FF2B5EF4-FFF2-40B4-BE49-F238E27FC236}">
                <a16:creationId xmlns:a16="http://schemas.microsoft.com/office/drawing/2014/main" id="{E1E6372F-E874-489A-9FEC-83656DA5F234}"/>
              </a:ext>
            </a:extLst>
          </p:cNvPr>
          <p:cNvSpPr/>
          <p:nvPr/>
        </p:nvSpPr>
        <p:spPr>
          <a:xfrm>
            <a:off x="4320331" y="4337108"/>
            <a:ext cx="1525398" cy="787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Приемно-контрольное устройство</a:t>
            </a:r>
          </a:p>
        </p:txBody>
      </p:sp>
      <p:sp>
        <p:nvSpPr>
          <p:cNvPr id="9" name="Прямоугольник 8">
            <a:extLst>
              <a:ext uri="{FF2B5EF4-FFF2-40B4-BE49-F238E27FC236}">
                <a16:creationId xmlns:a16="http://schemas.microsoft.com/office/drawing/2014/main" id="{D8788229-A6CD-45C9-9E78-729C98AFF14D}"/>
              </a:ext>
            </a:extLst>
          </p:cNvPr>
          <p:cNvSpPr/>
          <p:nvPr/>
        </p:nvSpPr>
        <p:spPr>
          <a:xfrm>
            <a:off x="6887360" y="4448700"/>
            <a:ext cx="1694577" cy="47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Оповещатель</a:t>
            </a:r>
          </a:p>
        </p:txBody>
      </p:sp>
      <p:cxnSp>
        <p:nvCxnSpPr>
          <p:cNvPr id="11" name="Прямая со стрелкой 10">
            <a:extLst>
              <a:ext uri="{FF2B5EF4-FFF2-40B4-BE49-F238E27FC236}">
                <a16:creationId xmlns:a16="http://schemas.microsoft.com/office/drawing/2014/main" id="{74EFD26F-9055-4BFC-B8EE-B3E69C5F0D5B}"/>
              </a:ext>
            </a:extLst>
          </p:cNvPr>
          <p:cNvCxnSpPr>
            <a:stCxn id="4" idx="3"/>
          </p:cNvCxnSpPr>
          <p:nvPr/>
        </p:nvCxnSpPr>
        <p:spPr>
          <a:xfrm>
            <a:off x="2667699" y="4290969"/>
            <a:ext cx="58722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Прямая со стрелкой 11">
            <a:extLst>
              <a:ext uri="{FF2B5EF4-FFF2-40B4-BE49-F238E27FC236}">
                <a16:creationId xmlns:a16="http://schemas.microsoft.com/office/drawing/2014/main" id="{B8C502A5-E017-496E-9D9B-BF917BE64C65}"/>
              </a:ext>
            </a:extLst>
          </p:cNvPr>
          <p:cNvCxnSpPr/>
          <p:nvPr/>
        </p:nvCxnSpPr>
        <p:spPr>
          <a:xfrm>
            <a:off x="2667699" y="5187194"/>
            <a:ext cx="58722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Прямая со стрелкой 12">
            <a:extLst>
              <a:ext uri="{FF2B5EF4-FFF2-40B4-BE49-F238E27FC236}">
                <a16:creationId xmlns:a16="http://schemas.microsoft.com/office/drawing/2014/main" id="{DC66A1B3-7E23-4AB3-8E62-19B3936834F0}"/>
              </a:ext>
            </a:extLst>
          </p:cNvPr>
          <p:cNvCxnSpPr/>
          <p:nvPr/>
        </p:nvCxnSpPr>
        <p:spPr>
          <a:xfrm>
            <a:off x="3717720" y="4686038"/>
            <a:ext cx="587228"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Прямая со стрелкой 13">
            <a:extLst>
              <a:ext uri="{FF2B5EF4-FFF2-40B4-BE49-F238E27FC236}">
                <a16:creationId xmlns:a16="http://schemas.microsoft.com/office/drawing/2014/main" id="{A7FFC7A1-FDE9-489E-B86F-1B3BF5D185A0}"/>
              </a:ext>
            </a:extLst>
          </p:cNvPr>
          <p:cNvCxnSpPr>
            <a:cxnSpLocks/>
          </p:cNvCxnSpPr>
          <p:nvPr/>
        </p:nvCxnSpPr>
        <p:spPr>
          <a:xfrm>
            <a:off x="5845729" y="4686038"/>
            <a:ext cx="1041631"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FBDA01F4-36C9-4E7A-86AA-2D78627722EB}"/>
              </a:ext>
            </a:extLst>
          </p:cNvPr>
          <p:cNvSpPr txBox="1"/>
          <p:nvPr/>
        </p:nvSpPr>
        <p:spPr>
          <a:xfrm>
            <a:off x="2838277" y="5708272"/>
            <a:ext cx="3007452" cy="369332"/>
          </a:xfrm>
          <a:prstGeom prst="rect">
            <a:avLst/>
          </a:prstGeom>
          <a:noFill/>
        </p:spPr>
        <p:txBody>
          <a:bodyPr wrap="square" rtlCol="0">
            <a:spAutoFit/>
          </a:bodyPr>
          <a:lstStyle/>
          <a:p>
            <a:r>
              <a:rPr lang="ru-RU" u="sng" dirty="0">
                <a:latin typeface="Arial" panose="020B0604020202020204" pitchFamily="34" charset="0"/>
                <a:cs typeface="Arial" panose="020B0604020202020204" pitchFamily="34" charset="0"/>
              </a:rPr>
              <a:t>Структура типовой СОС</a:t>
            </a:r>
          </a:p>
        </p:txBody>
      </p:sp>
    </p:spTree>
    <p:extLst>
      <p:ext uri="{BB962C8B-B14F-4D97-AF65-F5344CB8AC3E}">
        <p14:creationId xmlns:p14="http://schemas.microsoft.com/office/powerpoint/2010/main" val="226982440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E6356-2F05-4754-A79F-E289A60BDD03}"/>
              </a:ext>
            </a:extLst>
          </p:cNvPr>
          <p:cNvSpPr>
            <a:spLocks noGrp="1"/>
          </p:cNvSpPr>
          <p:nvPr>
            <p:ph type="title"/>
          </p:nvPr>
        </p:nvSpPr>
        <p:spPr>
          <a:xfrm>
            <a:off x="1438712" y="247650"/>
            <a:ext cx="10062594" cy="1485900"/>
          </a:xfrm>
        </p:spPr>
        <p:txBody>
          <a:bodyPr>
            <a:normAutofit fontScale="90000"/>
          </a:bodyPr>
          <a:lstStyle/>
          <a:p>
            <a:pPr algn="ctr"/>
            <a:r>
              <a:rPr lang="ru-RU" dirty="0"/>
              <a:t>Система телевизионного наблюдения (СТН)</a:t>
            </a:r>
            <a:br>
              <a:rPr lang="ru-RU" dirty="0"/>
            </a:br>
            <a:endParaRPr lang="ru-RU" dirty="0"/>
          </a:p>
        </p:txBody>
      </p:sp>
      <p:sp>
        <p:nvSpPr>
          <p:cNvPr id="3" name="Объект 2">
            <a:extLst>
              <a:ext uri="{FF2B5EF4-FFF2-40B4-BE49-F238E27FC236}">
                <a16:creationId xmlns:a16="http://schemas.microsoft.com/office/drawing/2014/main" id="{323761DC-2C53-4192-9E1B-E6B606E06E75}"/>
              </a:ext>
            </a:extLst>
          </p:cNvPr>
          <p:cNvSpPr>
            <a:spLocks noGrp="1"/>
          </p:cNvSpPr>
          <p:nvPr>
            <p:ph idx="1"/>
          </p:nvPr>
        </p:nvSpPr>
        <p:spPr>
          <a:xfrm>
            <a:off x="1295400" y="1111542"/>
            <a:ext cx="9601200" cy="3581400"/>
          </a:xfrm>
        </p:spPr>
        <p:txBody>
          <a:bodyPr/>
          <a:lstStyle/>
          <a:p>
            <a:pPr marL="0" indent="0" algn="l">
              <a:buNone/>
            </a:pPr>
            <a:r>
              <a:rPr lang="ru-RU" sz="1800" dirty="0">
                <a:latin typeface="Arial" panose="020B0604020202020204" pitchFamily="34" charset="0"/>
                <a:cs typeface="Arial" panose="020B0604020202020204" pitchFamily="34" charset="0"/>
              </a:rPr>
              <a:t>Система телевизионного наблюдения обеспечивает:</a:t>
            </a:r>
          </a:p>
          <a:p>
            <a:pPr marL="0" indent="0">
              <a:lnSpc>
                <a:spcPct val="50000"/>
              </a:lnSpc>
              <a:buNone/>
            </a:pPr>
            <a:r>
              <a:rPr lang="ru-RU" sz="1600" dirty="0">
                <a:latin typeface="Arial" panose="020B0604020202020204" pitchFamily="34" charset="0"/>
                <a:cs typeface="Arial" panose="020B0604020202020204" pitchFamily="34" charset="0"/>
              </a:rPr>
              <a:t>* автоматизированное видеонаблюдение за рубежами защиты;</a:t>
            </a:r>
          </a:p>
          <a:p>
            <a:pPr marL="0" indent="0">
              <a:lnSpc>
                <a:spcPct val="50000"/>
              </a:lnSpc>
              <a:buNone/>
            </a:pPr>
            <a:r>
              <a:rPr lang="ru-RU" sz="1600" dirty="0">
                <a:latin typeface="Arial" panose="020B0604020202020204" pitchFamily="34" charset="0"/>
                <a:cs typeface="Arial" panose="020B0604020202020204" pitchFamily="34" charset="0"/>
              </a:rPr>
              <a:t>* контроль за действиями персонала организации;</a:t>
            </a:r>
          </a:p>
          <a:p>
            <a:pPr marL="0" indent="0">
              <a:lnSpc>
                <a:spcPct val="50000"/>
              </a:lnSpc>
              <a:buNone/>
            </a:pPr>
            <a:r>
              <a:rPr lang="ru-RU" sz="1600" dirty="0">
                <a:latin typeface="Arial" panose="020B0604020202020204" pitchFamily="34" charset="0"/>
                <a:cs typeface="Arial" panose="020B0604020202020204" pitchFamily="34" charset="0"/>
              </a:rPr>
              <a:t>* видеозапись действий злоумышленников;</a:t>
            </a:r>
          </a:p>
          <a:p>
            <a:pPr marL="0" indent="0">
              <a:lnSpc>
                <a:spcPct val="50000"/>
              </a:lnSpc>
              <a:buNone/>
            </a:pPr>
            <a:r>
              <a:rPr lang="ru-RU" sz="1600" dirty="0">
                <a:latin typeface="Arial" panose="020B0604020202020204" pitchFamily="34" charset="0"/>
                <a:cs typeface="Arial" panose="020B0604020202020204" pitchFamily="34" charset="0"/>
              </a:rPr>
              <a:t>* режим </a:t>
            </a:r>
            <a:r>
              <a:rPr lang="ru-RU" sz="1600" dirty="0" err="1">
                <a:latin typeface="Arial" panose="020B0604020202020204" pitchFamily="34" charset="0"/>
                <a:cs typeface="Arial" panose="020B0604020202020204" pitchFamily="34" charset="0"/>
              </a:rPr>
              <a:t>видеоохраны</a:t>
            </a:r>
            <a:r>
              <a:rPr lang="ru-RU" sz="1600" dirty="0">
                <a:latin typeface="Arial" panose="020B0604020202020204" pitchFamily="34" charset="0"/>
                <a:cs typeface="Arial" panose="020B0604020202020204" pitchFamily="34" charset="0"/>
              </a:rPr>
              <a:t>.</a:t>
            </a:r>
          </a:p>
          <a:p>
            <a:endParaRPr lang="ru-RU" dirty="0"/>
          </a:p>
        </p:txBody>
      </p:sp>
      <p:sp>
        <p:nvSpPr>
          <p:cNvPr id="4" name="Прямоугольник 3">
            <a:extLst>
              <a:ext uri="{FF2B5EF4-FFF2-40B4-BE49-F238E27FC236}">
                <a16:creationId xmlns:a16="http://schemas.microsoft.com/office/drawing/2014/main" id="{E295CD91-BA8E-43A0-B922-2077BA18EB51}"/>
              </a:ext>
            </a:extLst>
          </p:cNvPr>
          <p:cNvSpPr/>
          <p:nvPr/>
        </p:nvSpPr>
        <p:spPr>
          <a:xfrm>
            <a:off x="1438712" y="2902242"/>
            <a:ext cx="1925273" cy="52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Телекамера 1</a:t>
            </a:r>
          </a:p>
        </p:txBody>
      </p:sp>
      <p:sp>
        <p:nvSpPr>
          <p:cNvPr id="5" name="Прямоугольник 4">
            <a:extLst>
              <a:ext uri="{FF2B5EF4-FFF2-40B4-BE49-F238E27FC236}">
                <a16:creationId xmlns:a16="http://schemas.microsoft.com/office/drawing/2014/main" id="{02625691-D2FF-4DEA-8364-69A2C73986B0}"/>
              </a:ext>
            </a:extLst>
          </p:cNvPr>
          <p:cNvSpPr/>
          <p:nvPr/>
        </p:nvSpPr>
        <p:spPr>
          <a:xfrm>
            <a:off x="1438712" y="4837301"/>
            <a:ext cx="1925273" cy="52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Телекамера </a:t>
            </a:r>
            <a:r>
              <a:rPr lang="en-US" dirty="0"/>
              <a:t>n</a:t>
            </a:r>
            <a:endParaRPr lang="ru-RU" dirty="0"/>
          </a:p>
        </p:txBody>
      </p:sp>
      <p:sp>
        <p:nvSpPr>
          <p:cNvPr id="6" name="Прямоугольник 5">
            <a:extLst>
              <a:ext uri="{FF2B5EF4-FFF2-40B4-BE49-F238E27FC236}">
                <a16:creationId xmlns:a16="http://schemas.microsoft.com/office/drawing/2014/main" id="{95444641-FCA2-40FF-865F-F7205FB2813E}"/>
              </a:ext>
            </a:extLst>
          </p:cNvPr>
          <p:cNvSpPr/>
          <p:nvPr/>
        </p:nvSpPr>
        <p:spPr>
          <a:xfrm>
            <a:off x="4470989" y="3429000"/>
            <a:ext cx="2057396" cy="1408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Устройство обработки и консультации видеоинформации</a:t>
            </a:r>
          </a:p>
        </p:txBody>
      </p:sp>
      <p:sp>
        <p:nvSpPr>
          <p:cNvPr id="7" name="Прямоугольник 6">
            <a:extLst>
              <a:ext uri="{FF2B5EF4-FFF2-40B4-BE49-F238E27FC236}">
                <a16:creationId xmlns:a16="http://schemas.microsoft.com/office/drawing/2014/main" id="{468CE3B1-13F0-44CC-935D-D4E8D8026603}"/>
              </a:ext>
            </a:extLst>
          </p:cNvPr>
          <p:cNvSpPr/>
          <p:nvPr/>
        </p:nvSpPr>
        <p:spPr>
          <a:xfrm>
            <a:off x="7632935" y="2902242"/>
            <a:ext cx="1925273" cy="52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Монитор 1</a:t>
            </a:r>
          </a:p>
        </p:txBody>
      </p:sp>
      <p:sp>
        <p:nvSpPr>
          <p:cNvPr id="8" name="Прямоугольник 7">
            <a:extLst>
              <a:ext uri="{FF2B5EF4-FFF2-40B4-BE49-F238E27FC236}">
                <a16:creationId xmlns:a16="http://schemas.microsoft.com/office/drawing/2014/main" id="{2C23BED0-C43C-4C20-B671-DF9B64A23B3B}"/>
              </a:ext>
            </a:extLst>
          </p:cNvPr>
          <p:cNvSpPr/>
          <p:nvPr/>
        </p:nvSpPr>
        <p:spPr>
          <a:xfrm>
            <a:off x="7632936" y="3974985"/>
            <a:ext cx="1925273" cy="52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Монитор </a:t>
            </a:r>
            <a:r>
              <a:rPr lang="en-US" dirty="0"/>
              <a:t>n</a:t>
            </a:r>
            <a:endParaRPr lang="ru-RU" dirty="0"/>
          </a:p>
        </p:txBody>
      </p:sp>
      <p:sp>
        <p:nvSpPr>
          <p:cNvPr id="9" name="Прямоугольник 8">
            <a:extLst>
              <a:ext uri="{FF2B5EF4-FFF2-40B4-BE49-F238E27FC236}">
                <a16:creationId xmlns:a16="http://schemas.microsoft.com/office/drawing/2014/main" id="{C48BA8FE-7EC7-4265-A195-D7BFD17C95C5}"/>
              </a:ext>
            </a:extLst>
          </p:cNvPr>
          <p:cNvSpPr/>
          <p:nvPr/>
        </p:nvSpPr>
        <p:spPr>
          <a:xfrm>
            <a:off x="7635209" y="5280522"/>
            <a:ext cx="2962712" cy="77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Устройство регистрации информации</a:t>
            </a:r>
          </a:p>
        </p:txBody>
      </p:sp>
      <p:cxnSp>
        <p:nvCxnSpPr>
          <p:cNvPr id="11" name="Прямая соединительная линия 10">
            <a:extLst>
              <a:ext uri="{FF2B5EF4-FFF2-40B4-BE49-F238E27FC236}">
                <a16:creationId xmlns:a16="http://schemas.microsoft.com/office/drawing/2014/main" id="{85333CF1-3922-4644-AD28-93522CA763F7}"/>
              </a:ext>
            </a:extLst>
          </p:cNvPr>
          <p:cNvCxnSpPr>
            <a:cxnSpLocks/>
            <a:stCxn id="6" idx="3"/>
          </p:cNvCxnSpPr>
          <p:nvPr/>
        </p:nvCxnSpPr>
        <p:spPr>
          <a:xfrm>
            <a:off x="6528385" y="4133151"/>
            <a:ext cx="51033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Прямая соединительная линия 11">
            <a:extLst>
              <a:ext uri="{FF2B5EF4-FFF2-40B4-BE49-F238E27FC236}">
                <a16:creationId xmlns:a16="http://schemas.microsoft.com/office/drawing/2014/main" id="{88F76FDD-4677-40D0-8AE8-47A15A1FF110}"/>
              </a:ext>
            </a:extLst>
          </p:cNvPr>
          <p:cNvCxnSpPr>
            <a:cxnSpLocks/>
          </p:cNvCxnSpPr>
          <p:nvPr/>
        </p:nvCxnSpPr>
        <p:spPr>
          <a:xfrm flipV="1">
            <a:off x="7056193" y="3103927"/>
            <a:ext cx="0" cy="2642531"/>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Прямая соединительная линия 18">
            <a:extLst>
              <a:ext uri="{FF2B5EF4-FFF2-40B4-BE49-F238E27FC236}">
                <a16:creationId xmlns:a16="http://schemas.microsoft.com/office/drawing/2014/main" id="{65758E96-A9FD-44E3-AA2B-467EF38214A6}"/>
              </a:ext>
            </a:extLst>
          </p:cNvPr>
          <p:cNvCxnSpPr>
            <a:cxnSpLocks/>
          </p:cNvCxnSpPr>
          <p:nvPr/>
        </p:nvCxnSpPr>
        <p:spPr>
          <a:xfrm flipV="1">
            <a:off x="3968690" y="3122277"/>
            <a:ext cx="0" cy="2002174"/>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Прямая соединительная линия 21">
            <a:extLst>
              <a:ext uri="{FF2B5EF4-FFF2-40B4-BE49-F238E27FC236}">
                <a16:creationId xmlns:a16="http://schemas.microsoft.com/office/drawing/2014/main" id="{1FB13A98-43F7-4476-9359-CAA8C8E9C432}"/>
              </a:ext>
            </a:extLst>
          </p:cNvPr>
          <p:cNvCxnSpPr>
            <a:cxnSpLocks/>
          </p:cNvCxnSpPr>
          <p:nvPr/>
        </p:nvCxnSpPr>
        <p:spPr>
          <a:xfrm>
            <a:off x="3968690" y="4106761"/>
            <a:ext cx="51033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Прямая со стрелкой 23">
            <a:extLst>
              <a:ext uri="{FF2B5EF4-FFF2-40B4-BE49-F238E27FC236}">
                <a16:creationId xmlns:a16="http://schemas.microsoft.com/office/drawing/2014/main" id="{D2AB8263-3595-427C-90A5-9F26772697C5}"/>
              </a:ext>
            </a:extLst>
          </p:cNvPr>
          <p:cNvCxnSpPr>
            <a:cxnSpLocks/>
            <a:endCxn id="5" idx="3"/>
          </p:cNvCxnSpPr>
          <p:nvPr/>
        </p:nvCxnSpPr>
        <p:spPr>
          <a:xfrm flipH="1">
            <a:off x="3363985" y="5100680"/>
            <a:ext cx="60470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Прямая со стрелкой 27">
            <a:extLst>
              <a:ext uri="{FF2B5EF4-FFF2-40B4-BE49-F238E27FC236}">
                <a16:creationId xmlns:a16="http://schemas.microsoft.com/office/drawing/2014/main" id="{3AC0C9C5-E9DD-4CCD-BB52-B5D54BB5B3D0}"/>
              </a:ext>
            </a:extLst>
          </p:cNvPr>
          <p:cNvCxnSpPr>
            <a:cxnSpLocks/>
          </p:cNvCxnSpPr>
          <p:nvPr/>
        </p:nvCxnSpPr>
        <p:spPr>
          <a:xfrm flipH="1">
            <a:off x="3363985" y="3122277"/>
            <a:ext cx="60470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Прямая со стрелкой 29">
            <a:extLst>
              <a:ext uri="{FF2B5EF4-FFF2-40B4-BE49-F238E27FC236}">
                <a16:creationId xmlns:a16="http://schemas.microsoft.com/office/drawing/2014/main" id="{A05A8674-C279-4B8F-B787-06348AB9F9DC}"/>
              </a:ext>
            </a:extLst>
          </p:cNvPr>
          <p:cNvCxnSpPr>
            <a:cxnSpLocks/>
          </p:cNvCxnSpPr>
          <p:nvPr/>
        </p:nvCxnSpPr>
        <p:spPr>
          <a:xfrm>
            <a:off x="7038714" y="5730728"/>
            <a:ext cx="57674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Прямая со стрелкой 31">
            <a:extLst>
              <a:ext uri="{FF2B5EF4-FFF2-40B4-BE49-F238E27FC236}">
                <a16:creationId xmlns:a16="http://schemas.microsoft.com/office/drawing/2014/main" id="{A1148C1E-024F-423A-A972-ED75C8E8617A}"/>
              </a:ext>
            </a:extLst>
          </p:cNvPr>
          <p:cNvCxnSpPr>
            <a:cxnSpLocks/>
          </p:cNvCxnSpPr>
          <p:nvPr/>
        </p:nvCxnSpPr>
        <p:spPr>
          <a:xfrm>
            <a:off x="7038715" y="4249722"/>
            <a:ext cx="57674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Прямая со стрелкой 32">
            <a:extLst>
              <a:ext uri="{FF2B5EF4-FFF2-40B4-BE49-F238E27FC236}">
                <a16:creationId xmlns:a16="http://schemas.microsoft.com/office/drawing/2014/main" id="{F6C4C9D7-3401-49C5-828D-B622BF51B39A}"/>
              </a:ext>
            </a:extLst>
          </p:cNvPr>
          <p:cNvCxnSpPr>
            <a:cxnSpLocks/>
          </p:cNvCxnSpPr>
          <p:nvPr/>
        </p:nvCxnSpPr>
        <p:spPr>
          <a:xfrm>
            <a:off x="7038715" y="3103927"/>
            <a:ext cx="57674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7" name="TextBox 36">
            <a:extLst>
              <a:ext uri="{FF2B5EF4-FFF2-40B4-BE49-F238E27FC236}">
                <a16:creationId xmlns:a16="http://schemas.microsoft.com/office/drawing/2014/main" id="{288F0621-49B9-4951-B743-7E76C09B19EA}"/>
              </a:ext>
            </a:extLst>
          </p:cNvPr>
          <p:cNvSpPr txBox="1"/>
          <p:nvPr/>
        </p:nvSpPr>
        <p:spPr>
          <a:xfrm>
            <a:off x="3254927" y="5821784"/>
            <a:ext cx="2962711" cy="369332"/>
          </a:xfrm>
          <a:prstGeom prst="rect">
            <a:avLst/>
          </a:prstGeom>
          <a:noFill/>
        </p:spPr>
        <p:txBody>
          <a:bodyPr wrap="square" rtlCol="0">
            <a:spAutoFit/>
          </a:bodyPr>
          <a:lstStyle/>
          <a:p>
            <a:r>
              <a:rPr lang="ru-RU" u="sng" dirty="0">
                <a:latin typeface="Arial" panose="020B0604020202020204" pitchFamily="34" charset="0"/>
                <a:cs typeface="Arial" panose="020B0604020202020204" pitchFamily="34" charset="0"/>
              </a:rPr>
              <a:t>Структура СТН</a:t>
            </a:r>
          </a:p>
        </p:txBody>
      </p:sp>
    </p:spTree>
    <p:extLst>
      <p:ext uri="{BB962C8B-B14F-4D97-AF65-F5344CB8AC3E}">
        <p14:creationId xmlns:p14="http://schemas.microsoft.com/office/powerpoint/2010/main" val="416151354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217FD-DCCE-497C-AC1A-4F43C5879D4E}"/>
              </a:ext>
            </a:extLst>
          </p:cNvPr>
          <p:cNvSpPr>
            <a:spLocks noGrp="1"/>
          </p:cNvSpPr>
          <p:nvPr>
            <p:ph type="title"/>
          </p:nvPr>
        </p:nvSpPr>
        <p:spPr>
          <a:xfrm>
            <a:off x="1371600" y="247650"/>
            <a:ext cx="9601200" cy="1485900"/>
          </a:xfrm>
        </p:spPr>
        <p:txBody>
          <a:bodyPr/>
          <a:lstStyle/>
          <a:p>
            <a:pPr algn="ctr"/>
            <a:r>
              <a:rPr lang="ru-RU" dirty="0"/>
              <a:t>Система контроля и управления доступом (СКУД)</a:t>
            </a:r>
          </a:p>
        </p:txBody>
      </p:sp>
      <p:sp>
        <p:nvSpPr>
          <p:cNvPr id="3" name="Объект 2">
            <a:extLst>
              <a:ext uri="{FF2B5EF4-FFF2-40B4-BE49-F238E27FC236}">
                <a16:creationId xmlns:a16="http://schemas.microsoft.com/office/drawing/2014/main" id="{23B0588D-43A9-4DE8-A6D8-466C157FE152}"/>
              </a:ext>
            </a:extLst>
          </p:cNvPr>
          <p:cNvSpPr>
            <a:spLocks noGrp="1"/>
          </p:cNvSpPr>
          <p:nvPr>
            <p:ph idx="1"/>
          </p:nvPr>
        </p:nvSpPr>
        <p:spPr>
          <a:xfrm>
            <a:off x="1371600" y="1925273"/>
            <a:ext cx="9601200" cy="3581400"/>
          </a:xfrm>
        </p:spPr>
        <p:txBody>
          <a:bodyPr/>
          <a:lstStyle/>
          <a:p>
            <a:pPr marL="0" indent="0">
              <a:buNone/>
            </a:pPr>
            <a:r>
              <a:rPr lang="ru-RU" b="0" i="0" dirty="0">
                <a:solidFill>
                  <a:srgbClr val="000000"/>
                </a:solidFill>
                <a:effectLst/>
                <a:latin typeface="Open Sans" panose="020B0606030504020204" pitchFamily="34" charset="0"/>
              </a:rPr>
              <a:t>Система контроля и управления доступом (СКУД) - единая организованная структура технических средств и мероприятий по безопасности, обеспечивающих полный контроль и регистрацию точек входа и выхода из помещений, позволяющих отслеживать перемещение людей или же транспорта на охраняемом объекте. </a:t>
            </a:r>
          </a:p>
          <a:p>
            <a:pPr marL="0" indent="0">
              <a:buNone/>
            </a:pPr>
            <a:r>
              <a:rPr lang="ru-RU" b="0" i="0" dirty="0">
                <a:solidFill>
                  <a:srgbClr val="000000"/>
                </a:solidFill>
                <a:effectLst/>
                <a:latin typeface="Open Sans" panose="020B0606030504020204" pitchFamily="34" charset="0"/>
              </a:rPr>
              <a:t>Контроль доступа обеспечивает целостность и доступность, не только для ценной информации содержащейся на материальных носителях, но и гарантируют безопасность для гостей и сотрудников предприятия. Установка данной системы является неотъемлемой частью любой организации, желающей повысить уровень защищенности и снизить уровень затрат на организационные меры защиты.</a:t>
            </a:r>
            <a:endParaRPr lang="ru-RU" dirty="0"/>
          </a:p>
        </p:txBody>
      </p:sp>
    </p:spTree>
    <p:extLst>
      <p:ext uri="{BB962C8B-B14F-4D97-AF65-F5344CB8AC3E}">
        <p14:creationId xmlns:p14="http://schemas.microsoft.com/office/powerpoint/2010/main" val="11945571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C514B-9DD1-4E9D-9A1D-34CB3068C39C}"/>
              </a:ext>
            </a:extLst>
          </p:cNvPr>
          <p:cNvSpPr>
            <a:spLocks noGrp="1"/>
          </p:cNvSpPr>
          <p:nvPr>
            <p:ph type="title"/>
          </p:nvPr>
        </p:nvSpPr>
        <p:spPr>
          <a:xfrm>
            <a:off x="1371600" y="316685"/>
            <a:ext cx="9601200" cy="1485900"/>
          </a:xfrm>
        </p:spPr>
        <p:txBody>
          <a:bodyPr/>
          <a:lstStyle/>
          <a:p>
            <a:pPr algn="ctr"/>
            <a:r>
              <a:rPr lang="ru-RU" dirty="0"/>
              <a:t>Служба безопасности</a:t>
            </a:r>
          </a:p>
        </p:txBody>
      </p:sp>
      <p:sp>
        <p:nvSpPr>
          <p:cNvPr id="3" name="Объект 2">
            <a:extLst>
              <a:ext uri="{FF2B5EF4-FFF2-40B4-BE49-F238E27FC236}">
                <a16:creationId xmlns:a16="http://schemas.microsoft.com/office/drawing/2014/main" id="{BF396866-A685-4264-A602-C71F94342ACC}"/>
              </a:ext>
            </a:extLst>
          </p:cNvPr>
          <p:cNvSpPr>
            <a:spLocks noGrp="1"/>
          </p:cNvSpPr>
          <p:nvPr>
            <p:ph idx="1"/>
          </p:nvPr>
        </p:nvSpPr>
        <p:spPr>
          <a:xfrm>
            <a:off x="1371600" y="1371600"/>
            <a:ext cx="9601200" cy="3581400"/>
          </a:xfrm>
        </p:spPr>
        <p:txBody>
          <a:bodyPr>
            <a:normAutofit fontScale="92500" lnSpcReduction="10000"/>
          </a:bodyPr>
          <a:lstStyle/>
          <a:p>
            <a:pPr algn="just"/>
            <a:r>
              <a:rPr lang="ru-RU" sz="1800" b="1" i="0" dirty="0">
                <a:solidFill>
                  <a:srgbClr val="0C0C0C"/>
                </a:solidFill>
                <a:effectLst/>
                <a:latin typeface="Arial" panose="020B0604020202020204" pitchFamily="34" charset="0"/>
                <a:cs typeface="Arial" panose="020B0604020202020204" pitchFamily="34" charset="0"/>
              </a:rPr>
              <a:t>Служба безопасности</a:t>
            </a:r>
            <a:r>
              <a:rPr lang="ru-RU" sz="1800" b="0" i="0" dirty="0">
                <a:solidFill>
                  <a:srgbClr val="0C0C0C"/>
                </a:solidFill>
                <a:effectLst/>
                <a:latin typeface="Arial" panose="020B0604020202020204" pitchFamily="34" charset="0"/>
                <a:cs typeface="Arial" panose="020B0604020202020204" pitchFamily="34" charset="0"/>
              </a:rPr>
              <a:t> – одна из важнейших структурных единиц любого современного предприятия, отвечающая за обеспечение безопасности проведения производственных и прочих внутренних процессов от несанкционированных посягательств.</a:t>
            </a:r>
          </a:p>
          <a:p>
            <a:pPr algn="just"/>
            <a:r>
              <a:rPr lang="ru-RU" sz="1800" b="1" i="0" dirty="0">
                <a:solidFill>
                  <a:srgbClr val="0C0C0C"/>
                </a:solidFill>
                <a:effectLst/>
                <a:latin typeface="Arial" panose="020B0604020202020204" pitchFamily="34" charset="0"/>
                <a:cs typeface="Arial" panose="020B0604020202020204" pitchFamily="34" charset="0"/>
              </a:rPr>
              <a:t>Цель создания службы безопасности</a:t>
            </a:r>
            <a:r>
              <a:rPr lang="ru-RU" sz="1800" b="0" i="0" dirty="0">
                <a:solidFill>
                  <a:srgbClr val="0C0C0C"/>
                </a:solidFill>
                <a:effectLst/>
                <a:latin typeface="Arial" panose="020B0604020202020204" pitchFamily="34" charset="0"/>
                <a:cs typeface="Arial" panose="020B0604020202020204" pitchFamily="34" charset="0"/>
              </a:rPr>
              <a:t> – обеспечение для предприятия условий защищенности от криминальной конкуренции – деятельности социальных организаций или физических лиц, направленной на получение односторонних преимуществ в бизнесе и основанной на нарушениях законодательства, деловой этики, наносящий экономический или иной ущерб цивилизованному бизнесу.</a:t>
            </a:r>
          </a:p>
          <a:p>
            <a:pPr algn="just"/>
            <a:r>
              <a:rPr lang="ru-RU" sz="1800" dirty="0">
                <a:solidFill>
                  <a:srgbClr val="0C0C0C"/>
                </a:solidFill>
                <a:latin typeface="Arial" panose="020B0604020202020204" pitchFamily="34" charset="0"/>
                <a:cs typeface="Arial" panose="020B0604020202020204" pitchFamily="34" charset="0"/>
              </a:rPr>
              <a:t>Управление ИТСО должно осуществляться службой безопасности с центрального пульта управления (ЦПУ). </a:t>
            </a:r>
          </a:p>
          <a:p>
            <a:pPr algn="just"/>
            <a:r>
              <a:rPr lang="ru-RU" sz="1800" dirty="0">
                <a:solidFill>
                  <a:srgbClr val="0C0C0C"/>
                </a:solidFill>
                <a:latin typeface="Arial" panose="020B0604020202020204" pitchFamily="34" charset="0"/>
                <a:cs typeface="Arial" panose="020B0604020202020204" pitchFamily="34" charset="0"/>
              </a:rPr>
              <a:t>Управлять ИТСО с локального пульта управления (ЛПУ) может как служба безопасности, так и подразделение охраны ядерного объекта. Должен обеспечиваться доступ оператора ЦПУ к информации, поступающей на ЛПУ.</a:t>
            </a:r>
          </a:p>
          <a:p>
            <a:pPr algn="just"/>
            <a:endParaRPr lang="ru-RU" sz="1800" dirty="0">
              <a:solidFill>
                <a:srgbClr val="0C0C0C"/>
              </a:solidFill>
              <a:latin typeface="Arial" panose="020B0604020202020204" pitchFamily="34" charset="0"/>
              <a:cs typeface="Arial" panose="020B0604020202020204" pitchFamily="34" charset="0"/>
            </a:endParaRPr>
          </a:p>
          <a:p>
            <a:pPr marL="0" indent="0">
              <a:buNone/>
            </a:pP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43297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F53B9-ED7B-429C-90BF-8E7705D0E7C2}"/>
              </a:ext>
            </a:extLst>
          </p:cNvPr>
          <p:cNvSpPr>
            <a:spLocks noGrp="1"/>
          </p:cNvSpPr>
          <p:nvPr>
            <p:ph type="title"/>
          </p:nvPr>
        </p:nvSpPr>
        <p:spPr>
          <a:xfrm>
            <a:off x="1371600" y="247650"/>
            <a:ext cx="9601200" cy="1485900"/>
          </a:xfrm>
        </p:spPr>
        <p:txBody>
          <a:bodyPr/>
          <a:lstStyle/>
          <a:p>
            <a:pPr algn="ctr"/>
            <a:r>
              <a:rPr lang="ru-RU" dirty="0"/>
              <a:t>Анализ уязвимости предприятия</a:t>
            </a:r>
            <a:br>
              <a:rPr lang="ru-RU" dirty="0"/>
            </a:br>
            <a:endParaRPr lang="ru-RU" dirty="0"/>
          </a:p>
        </p:txBody>
      </p:sp>
      <p:sp>
        <p:nvSpPr>
          <p:cNvPr id="3" name="Объект 2">
            <a:extLst>
              <a:ext uri="{FF2B5EF4-FFF2-40B4-BE49-F238E27FC236}">
                <a16:creationId xmlns:a16="http://schemas.microsoft.com/office/drawing/2014/main" id="{CDA3B177-A279-4E2D-8ADD-DCB366CFF687}"/>
              </a:ext>
            </a:extLst>
          </p:cNvPr>
          <p:cNvSpPr>
            <a:spLocks noGrp="1"/>
          </p:cNvSpPr>
          <p:nvPr>
            <p:ph idx="1"/>
          </p:nvPr>
        </p:nvSpPr>
        <p:spPr>
          <a:xfrm>
            <a:off x="1371600" y="1447101"/>
            <a:ext cx="9601200" cy="3581400"/>
          </a:xfrm>
        </p:spPr>
        <p:txBody>
          <a:bodyPr>
            <a:normAutofit lnSpcReduction="10000"/>
          </a:bodyPr>
          <a:lstStyle/>
          <a:p>
            <a:pPr indent="0" algn="just">
              <a:buNone/>
            </a:pPr>
            <a:r>
              <a:rPr lang="ru-RU" sz="1800" dirty="0">
                <a:solidFill>
                  <a:srgbClr val="000000"/>
                </a:solidFill>
                <a:effectLst/>
                <a:latin typeface="Arial" panose="020B0604020202020204" pitchFamily="34" charset="0"/>
                <a:ea typeface="Times New Roman" panose="02020603050405020304" pitchFamily="18" charset="0"/>
              </a:rPr>
              <a:t>	Одной из главных задач начальной стадии концептуального проектирования является проведение анализа уязвимости объекта и существующей системы физической безопасности (защиты).</a:t>
            </a:r>
            <a:endParaRPr lang="ru-RU" sz="1800" dirty="0">
              <a:effectLst/>
              <a:latin typeface="Times New Roman" panose="02020603050405020304" pitchFamily="18" charset="0"/>
              <a:ea typeface="Times New Roman" panose="02020603050405020304" pitchFamily="18" charset="0"/>
            </a:endParaRPr>
          </a:p>
          <a:p>
            <a:pPr indent="0" algn="just">
              <a:buNone/>
            </a:pPr>
            <a:r>
              <a:rPr lang="ru-RU" sz="1800" dirty="0">
                <a:solidFill>
                  <a:srgbClr val="000000"/>
                </a:solidFill>
                <a:effectLst/>
                <a:latin typeface="Arial" panose="020B0604020202020204" pitchFamily="34" charset="0"/>
                <a:ea typeface="Times New Roman" panose="02020603050405020304" pitchFamily="18" charset="0"/>
              </a:rPr>
              <a:t>Целями и задачами проведения анализа уязвимости являются:</a:t>
            </a:r>
            <a:endParaRPr lang="ru-RU" sz="1800" dirty="0">
              <a:effectLst/>
              <a:latin typeface="Times New Roman" panose="02020603050405020304" pitchFamily="18" charset="0"/>
              <a:ea typeface="Times New Roman" panose="02020603050405020304" pitchFamily="18" charset="0"/>
            </a:endParaRPr>
          </a:p>
          <a:p>
            <a:pPr indent="190500" algn="just"/>
            <a:r>
              <a:rPr lang="ru-RU" sz="1800" dirty="0">
                <a:solidFill>
                  <a:srgbClr val="000000"/>
                </a:solidFill>
                <a:effectLst/>
                <a:latin typeface="Arial" panose="020B0604020202020204" pitchFamily="34" charset="0"/>
                <a:ea typeface="Times New Roman" panose="02020603050405020304" pitchFamily="18" charset="0"/>
              </a:rPr>
              <a:t>определение важных для жизнедеятельности объекта предметов защиты (наиболее вероятных целей злоумышленных акций нарушителей);</a:t>
            </a:r>
            <a:endParaRPr lang="ru-RU" sz="1800" dirty="0">
              <a:effectLst/>
              <a:latin typeface="Times New Roman" panose="02020603050405020304" pitchFamily="18" charset="0"/>
              <a:ea typeface="Times New Roman" panose="02020603050405020304" pitchFamily="18" charset="0"/>
            </a:endParaRPr>
          </a:p>
          <a:p>
            <a:pPr indent="190500" algn="just"/>
            <a:r>
              <a:rPr lang="ru-RU" sz="1800" dirty="0">
                <a:solidFill>
                  <a:srgbClr val="000000"/>
                </a:solidFill>
                <a:effectLst/>
                <a:latin typeface="Arial" panose="020B0604020202020204" pitchFamily="34" charset="0"/>
                <a:ea typeface="Times New Roman" panose="02020603050405020304" pitchFamily="18" charset="0"/>
              </a:rPr>
              <a:t>определение возможных угроз и моделей вероятных исполнителей угроз (нарушителей);</a:t>
            </a:r>
            <a:endParaRPr lang="ru-RU" sz="1800" dirty="0">
              <a:effectLst/>
              <a:latin typeface="Times New Roman" panose="02020603050405020304" pitchFamily="18" charset="0"/>
              <a:ea typeface="Times New Roman" panose="02020603050405020304" pitchFamily="18" charset="0"/>
            </a:endParaRPr>
          </a:p>
          <a:p>
            <a:pPr indent="190500" algn="just"/>
            <a:r>
              <a:rPr lang="ru-RU" sz="1800" dirty="0">
                <a:solidFill>
                  <a:srgbClr val="000000"/>
                </a:solidFill>
                <a:effectLst/>
                <a:latin typeface="Arial" panose="020B0604020202020204" pitchFamily="34" charset="0"/>
                <a:ea typeface="Times New Roman" panose="02020603050405020304" pitchFamily="18" charset="0"/>
              </a:rPr>
              <a:t>оценка возможного ущерба от реализации прогнозируемых угроз безопасности;</a:t>
            </a:r>
            <a:endParaRPr lang="ru-RU" sz="1800" dirty="0">
              <a:effectLst/>
              <a:latin typeface="Times New Roman" panose="02020603050405020304" pitchFamily="18" charset="0"/>
              <a:ea typeface="Times New Roman" panose="02020603050405020304" pitchFamily="18" charset="0"/>
            </a:endParaRPr>
          </a:p>
          <a:p>
            <a:pPr indent="190500" algn="just"/>
            <a:r>
              <a:rPr lang="ru-RU" sz="1800" dirty="0">
                <a:solidFill>
                  <a:srgbClr val="000000"/>
                </a:solidFill>
                <a:effectLst/>
                <a:latin typeface="Arial" panose="020B0604020202020204" pitchFamily="34" charset="0"/>
                <a:ea typeface="Times New Roman" panose="02020603050405020304" pitchFamily="18" charset="0"/>
              </a:rPr>
              <a:t>оценка уязвимости объекта и существующей системы безопасности;</a:t>
            </a:r>
            <a:endParaRPr lang="ru-RU" sz="1800" dirty="0">
              <a:effectLst/>
              <a:latin typeface="Times New Roman" panose="02020603050405020304" pitchFamily="18" charset="0"/>
              <a:ea typeface="Times New Roman" panose="02020603050405020304" pitchFamily="18" charset="0"/>
            </a:endParaRPr>
          </a:p>
          <a:p>
            <a:pPr indent="190500" algn="just"/>
            <a:r>
              <a:rPr lang="ru-RU" sz="1800" dirty="0">
                <a:solidFill>
                  <a:srgbClr val="000000"/>
                </a:solidFill>
                <a:effectLst/>
                <a:latin typeface="Arial" panose="020B0604020202020204" pitchFamily="34" charset="0"/>
                <a:ea typeface="Times New Roman" panose="02020603050405020304" pitchFamily="18" charset="0"/>
              </a:rPr>
              <a:t>разработка общих рекомендаций по обеспечению безопасности объекта.</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350647791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21F442-440D-4E3E-BA92-92E438C503A7}"/>
              </a:ext>
            </a:extLst>
          </p:cNvPr>
          <p:cNvSpPr>
            <a:spLocks noGrp="1"/>
          </p:cNvSpPr>
          <p:nvPr>
            <p:ph type="title"/>
          </p:nvPr>
        </p:nvSpPr>
        <p:spPr>
          <a:xfrm>
            <a:off x="1371600" y="247650"/>
            <a:ext cx="9601200" cy="1485900"/>
          </a:xfrm>
        </p:spPr>
        <p:txBody>
          <a:bodyPr/>
          <a:lstStyle/>
          <a:p>
            <a:pPr algn="ctr"/>
            <a:r>
              <a:rPr lang="ru-RU" dirty="0"/>
              <a:t>Эффективность существующей СФЗ</a:t>
            </a:r>
          </a:p>
        </p:txBody>
      </p:sp>
      <p:sp>
        <p:nvSpPr>
          <p:cNvPr id="3" name="Объект 2">
            <a:extLst>
              <a:ext uri="{FF2B5EF4-FFF2-40B4-BE49-F238E27FC236}">
                <a16:creationId xmlns:a16="http://schemas.microsoft.com/office/drawing/2014/main" id="{68FCF28C-F22A-42FD-86CA-1ADEBB17C06C}"/>
              </a:ext>
            </a:extLst>
          </p:cNvPr>
          <p:cNvSpPr>
            <a:spLocks noGrp="1"/>
          </p:cNvSpPr>
          <p:nvPr>
            <p:ph idx="1"/>
          </p:nvPr>
        </p:nvSpPr>
        <p:spPr>
          <a:xfrm>
            <a:off x="1371600" y="1447101"/>
            <a:ext cx="9601200" cy="3581400"/>
          </a:xfrm>
        </p:spPr>
        <p:txBody>
          <a:bodyPr>
            <a:normAutofit lnSpcReduction="10000"/>
          </a:bodyPr>
          <a:lstStyle/>
          <a:p>
            <a:pPr marL="0" indent="0">
              <a:spcAft>
                <a:spcPts val="2160"/>
              </a:spcAft>
              <a:buNone/>
            </a:pPr>
            <a:r>
              <a:rPr lang="ru-RU" sz="1800" dirty="0">
                <a:solidFill>
                  <a:srgbClr val="000000"/>
                </a:solidFill>
                <a:latin typeface="Arial" panose="020B0604020202020204" pitchFamily="34" charset="0"/>
              </a:rPr>
              <a:t>Количественно эффективность СФЗ может быть оценена путем математического моделирования на ПЭВМ действий нарушителя и подразделения охраны ПО при наличии соответствующей компьютерной программы, которая должна обеспечивать возможность определения основного показателя эффективности СФЗ – вероятности перехвата нарушителя в конкретных ситуациях.</a:t>
            </a:r>
          </a:p>
          <a:p>
            <a:pPr marL="0" indent="0" algn="l">
              <a:spcAft>
                <a:spcPts val="2160"/>
              </a:spcAft>
              <a:buNone/>
            </a:pPr>
            <a:r>
              <a:rPr lang="ru-RU" sz="1800" dirty="0">
                <a:solidFill>
                  <a:srgbClr val="000000"/>
                </a:solidFill>
                <a:latin typeface="Arial" panose="020B0604020202020204" pitchFamily="34" charset="0"/>
              </a:rPr>
              <a:t>Результаты оценки эффективности существующей СФЗ позволяют дать ответ, насколько указанная система способна противостоять указанным выше угрозам. В качестве показателя эффективности СФЗ может быть избрана вероятность того, что силы охраны, действующие по сигналам тревоги от ТСФЗ, сумеют пресечь акцию нарушителя, то есть будет обеспечено обнаружение нарушителя, своевременное выдвижение сил охраны и нейтрализация злоумышленника.</a:t>
            </a:r>
          </a:p>
          <a:p>
            <a:endParaRPr lang="ru-RU"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566791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C1377E-2333-4EAC-A17B-532C018F5842}"/>
              </a:ext>
            </a:extLst>
          </p:cNvPr>
          <p:cNvSpPr>
            <a:spLocks noGrp="1"/>
          </p:cNvSpPr>
          <p:nvPr>
            <p:ph type="title"/>
          </p:nvPr>
        </p:nvSpPr>
        <p:spPr>
          <a:xfrm>
            <a:off x="1438710" y="297984"/>
            <a:ext cx="9861259" cy="1485900"/>
          </a:xfrm>
        </p:spPr>
        <p:txBody>
          <a:bodyPr/>
          <a:lstStyle/>
          <a:p>
            <a:pPr algn="ctr"/>
            <a:r>
              <a:rPr lang="ru-RU" dirty="0"/>
              <a:t>Внедрение усовершенствованной СФЗ</a:t>
            </a:r>
          </a:p>
        </p:txBody>
      </p:sp>
      <p:sp>
        <p:nvSpPr>
          <p:cNvPr id="3" name="Объект 2">
            <a:extLst>
              <a:ext uri="{FF2B5EF4-FFF2-40B4-BE49-F238E27FC236}">
                <a16:creationId xmlns:a16="http://schemas.microsoft.com/office/drawing/2014/main" id="{DBFBB815-EC4A-4D13-9B92-B0EC184B041A}"/>
              </a:ext>
            </a:extLst>
          </p:cNvPr>
          <p:cNvSpPr>
            <a:spLocks noGrp="1"/>
          </p:cNvSpPr>
          <p:nvPr>
            <p:ph idx="1"/>
          </p:nvPr>
        </p:nvSpPr>
        <p:spPr>
          <a:xfrm>
            <a:off x="1568738" y="1638300"/>
            <a:ext cx="9601200" cy="3581400"/>
          </a:xfrm>
        </p:spPr>
        <p:txBody>
          <a:bodyPr>
            <a:normAutofit/>
          </a:bodyPr>
          <a:lstStyle/>
          <a:p>
            <a:pPr marL="0" indent="0">
              <a:buNone/>
            </a:pPr>
            <a:r>
              <a:rPr lang="ru-RU" sz="1800" dirty="0">
                <a:solidFill>
                  <a:srgbClr val="000000"/>
                </a:solidFill>
                <a:latin typeface="Arial" panose="020B0604020202020204" pitchFamily="34" charset="0"/>
              </a:rPr>
              <a:t>Ввод в действие СФЗ предусматривает поэтапное выполнение мероприятий</a:t>
            </a:r>
            <a:r>
              <a:rPr lang="en-US" sz="1800" dirty="0">
                <a:solidFill>
                  <a:srgbClr val="000000"/>
                </a:solidFill>
                <a:latin typeface="Arial" panose="020B0604020202020204" pitchFamily="34" charset="0"/>
              </a:rPr>
              <a:t>:</a:t>
            </a:r>
            <a:endParaRPr lang="ru-RU" sz="1800" dirty="0">
              <a:solidFill>
                <a:srgbClr val="000000"/>
              </a:solidFill>
              <a:latin typeface="Arial" panose="020B0604020202020204" pitchFamily="34" charset="0"/>
            </a:endParaRPr>
          </a:p>
        </p:txBody>
      </p:sp>
      <p:graphicFrame>
        <p:nvGraphicFramePr>
          <p:cNvPr id="6" name="Схема 5">
            <a:extLst>
              <a:ext uri="{FF2B5EF4-FFF2-40B4-BE49-F238E27FC236}">
                <a16:creationId xmlns:a16="http://schemas.microsoft.com/office/drawing/2014/main" id="{A438A16C-4FCE-44AF-BC11-D54BAA23FE9E}"/>
              </a:ext>
            </a:extLst>
          </p:cNvPr>
          <p:cNvGraphicFramePr/>
          <p:nvPr>
            <p:extLst>
              <p:ext uri="{D42A27DB-BD31-4B8C-83A1-F6EECF244321}">
                <p14:modId xmlns:p14="http://schemas.microsoft.com/office/powerpoint/2010/main" val="195252566"/>
              </p:ext>
            </p:extLst>
          </p:nvPr>
        </p:nvGraphicFramePr>
        <p:xfrm>
          <a:off x="1438709" y="2464917"/>
          <a:ext cx="9861259" cy="3273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32269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1D2A4-42F8-4C1B-A9DD-3E16B146CD73}"/>
              </a:ext>
            </a:extLst>
          </p:cNvPr>
          <p:cNvSpPr>
            <a:spLocks noGrp="1"/>
          </p:cNvSpPr>
          <p:nvPr>
            <p:ph type="title"/>
          </p:nvPr>
        </p:nvSpPr>
        <p:spPr/>
        <p:txBody>
          <a:bodyPr/>
          <a:lstStyle/>
          <a:p>
            <a:pPr algn="ctr"/>
            <a:r>
              <a:rPr lang="ru-RU" dirty="0"/>
              <a:t>Испытания</a:t>
            </a:r>
          </a:p>
        </p:txBody>
      </p:sp>
      <p:sp>
        <p:nvSpPr>
          <p:cNvPr id="3" name="Объект 2">
            <a:extLst>
              <a:ext uri="{FF2B5EF4-FFF2-40B4-BE49-F238E27FC236}">
                <a16:creationId xmlns:a16="http://schemas.microsoft.com/office/drawing/2014/main" id="{A6C57AAB-ECF9-4F15-8373-88E43D331C36}"/>
              </a:ext>
            </a:extLst>
          </p:cNvPr>
          <p:cNvSpPr>
            <a:spLocks noGrp="1"/>
          </p:cNvSpPr>
          <p:nvPr>
            <p:ph idx="1"/>
          </p:nvPr>
        </p:nvSpPr>
        <p:spPr>
          <a:xfrm>
            <a:off x="1371600" y="2286000"/>
            <a:ext cx="4483916" cy="3581400"/>
          </a:xfrm>
        </p:spPr>
        <p:txBody>
          <a:bodyPr/>
          <a:lstStyle/>
          <a:p>
            <a:pPr marL="0" indent="0">
              <a:buFont typeface="Franklin Gothic Book" panose="020B0503020102020204" pitchFamily="34" charset="0"/>
              <a:buNone/>
            </a:pPr>
            <a:r>
              <a:rPr lang="ru-RU" sz="1800" dirty="0">
                <a:solidFill>
                  <a:srgbClr val="000000"/>
                </a:solidFill>
                <a:latin typeface="Arial" panose="020B0604020202020204" pitchFamily="34" charset="0"/>
              </a:rPr>
              <a:t>Проводятся для проверки работоспособности и правильности функционирования СФЗ в заданных условиях эксплуатации. Содержание и порядок проведения испытаний устанавливают в программе испытаний, составляемой контрагентами ПО (разработчиком и изготовителем СФЗ) по согласованию с заказчиком СФЗ.</a:t>
            </a:r>
          </a:p>
        </p:txBody>
      </p:sp>
      <p:pic>
        <p:nvPicPr>
          <p:cNvPr id="7" name="Рисунок 6">
            <a:extLst>
              <a:ext uri="{FF2B5EF4-FFF2-40B4-BE49-F238E27FC236}">
                <a16:creationId xmlns:a16="http://schemas.microsoft.com/office/drawing/2014/main" id="{8E8D1193-51DF-4DA9-920A-1F81B59D2F71}"/>
              </a:ext>
            </a:extLst>
          </p:cNvPr>
          <p:cNvPicPr>
            <a:picLocks noChangeAspect="1"/>
          </p:cNvPicPr>
          <p:nvPr/>
        </p:nvPicPr>
        <p:blipFill>
          <a:blip r:embed="rId2"/>
          <a:stretch>
            <a:fillRect/>
          </a:stretch>
        </p:blipFill>
        <p:spPr>
          <a:xfrm>
            <a:off x="7222921" y="1627905"/>
            <a:ext cx="2311060" cy="4239495"/>
          </a:xfrm>
          <a:prstGeom prst="rect">
            <a:avLst/>
          </a:prstGeom>
        </p:spPr>
      </p:pic>
    </p:spTree>
    <p:extLst>
      <p:ext uri="{BB962C8B-B14F-4D97-AF65-F5344CB8AC3E}">
        <p14:creationId xmlns:p14="http://schemas.microsoft.com/office/powerpoint/2010/main" val="232402506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CC16B4-051D-4472-9E12-40558CD5B290}"/>
              </a:ext>
            </a:extLst>
          </p:cNvPr>
          <p:cNvSpPr>
            <a:spLocks noGrp="1"/>
          </p:cNvSpPr>
          <p:nvPr>
            <p:ph type="title"/>
          </p:nvPr>
        </p:nvSpPr>
        <p:spPr/>
        <p:txBody>
          <a:bodyPr/>
          <a:lstStyle/>
          <a:p>
            <a:pPr algn="ctr"/>
            <a:r>
              <a:rPr lang="ru-RU" dirty="0"/>
              <a:t>Оценка и подтверждение соответствия </a:t>
            </a:r>
          </a:p>
        </p:txBody>
      </p:sp>
      <p:sp>
        <p:nvSpPr>
          <p:cNvPr id="3" name="Объект 2">
            <a:extLst>
              <a:ext uri="{FF2B5EF4-FFF2-40B4-BE49-F238E27FC236}">
                <a16:creationId xmlns:a16="http://schemas.microsoft.com/office/drawing/2014/main" id="{E6584ADA-6D18-45CC-A29C-E45E0606477C}"/>
              </a:ext>
            </a:extLst>
          </p:cNvPr>
          <p:cNvSpPr>
            <a:spLocks noGrp="1"/>
          </p:cNvSpPr>
          <p:nvPr>
            <p:ph idx="1"/>
          </p:nvPr>
        </p:nvSpPr>
        <p:spPr>
          <a:xfrm>
            <a:off x="1371600" y="2000774"/>
            <a:ext cx="9601200" cy="3581400"/>
          </a:xfrm>
        </p:spPr>
        <p:txBody>
          <a:bodyPr>
            <a:normAutofit/>
          </a:bodyPr>
          <a:lstStyle/>
          <a:p>
            <a:pPr marL="0" indent="0">
              <a:buNone/>
            </a:pPr>
            <a:r>
              <a:rPr lang="ru-RU" sz="1800" dirty="0">
                <a:solidFill>
                  <a:srgbClr val="000000"/>
                </a:solidFill>
                <a:latin typeface="Arial" panose="020B0604020202020204" pitchFamily="34" charset="0"/>
              </a:rPr>
              <a:t>Оценка соответствия СФЗ требованиям ТЗ заключается в прямом или косвенном определении соблюдения указанных требований, а подтверждение соответствия – в документальном удостоверении соответствия СФЗ условиям договора ПО (заказчик) с контрагентами и распространяющимся на нее НТД.</a:t>
            </a:r>
          </a:p>
          <a:p>
            <a:pPr marL="0" indent="0">
              <a:buNone/>
            </a:pPr>
            <a:r>
              <a:rPr lang="ru-RU" sz="1800" dirty="0">
                <a:solidFill>
                  <a:srgbClr val="000000"/>
                </a:solidFill>
                <a:latin typeface="Arial" panose="020B0604020202020204" pitchFamily="34" charset="0"/>
              </a:rPr>
              <a:t>В практическом плане подтверждение соответствия СФЗ может быть только компромиссным, основанным на обобщении результатов:</a:t>
            </a:r>
          </a:p>
          <a:p>
            <a:r>
              <a:rPr lang="ru-RU" sz="1800" dirty="0">
                <a:solidFill>
                  <a:srgbClr val="000000"/>
                </a:solidFill>
                <a:latin typeface="Arial" panose="020B0604020202020204" pitchFamily="34" charset="0"/>
              </a:rPr>
              <a:t>инспекционного контроля органом по сертификации полноты и правильности (качества) проектных решений СФЗ на месте ее эксплуатации;</a:t>
            </a:r>
          </a:p>
          <a:p>
            <a:r>
              <a:rPr lang="ru-RU" sz="1800" dirty="0">
                <a:solidFill>
                  <a:srgbClr val="000000"/>
                </a:solidFill>
                <a:latin typeface="Arial" panose="020B0604020202020204" pitchFamily="34" charset="0"/>
              </a:rPr>
              <a:t>проведения аккредитованной испытательной лабораторией, привлекаемой для оценки соответствия СФЗ, полного набора операций в рамках принятых ею договорных обязательств.</a:t>
            </a:r>
          </a:p>
          <a:p>
            <a:pPr marL="0" indent="0">
              <a:buNone/>
            </a:pPr>
            <a:endParaRPr lang="ru-RU"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0811557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F2E220-BEFC-41DE-89F7-D606FFA7DC1A}"/>
              </a:ext>
            </a:extLst>
          </p:cNvPr>
          <p:cNvSpPr>
            <a:spLocks noGrp="1"/>
          </p:cNvSpPr>
          <p:nvPr>
            <p:ph type="title"/>
          </p:nvPr>
        </p:nvSpPr>
        <p:spPr/>
        <p:txBody>
          <a:bodyPr/>
          <a:lstStyle/>
          <a:p>
            <a:pPr algn="ctr"/>
            <a:r>
              <a:rPr lang="ru-RU" dirty="0"/>
              <a:t>Опытная эксплуатация</a:t>
            </a:r>
          </a:p>
        </p:txBody>
      </p:sp>
      <p:sp>
        <p:nvSpPr>
          <p:cNvPr id="3" name="Объект 2">
            <a:extLst>
              <a:ext uri="{FF2B5EF4-FFF2-40B4-BE49-F238E27FC236}">
                <a16:creationId xmlns:a16="http://schemas.microsoft.com/office/drawing/2014/main" id="{4F233DC9-34D5-48AF-A6B6-FE40ABF0DC4E}"/>
              </a:ext>
            </a:extLst>
          </p:cNvPr>
          <p:cNvSpPr>
            <a:spLocks noGrp="1"/>
          </p:cNvSpPr>
          <p:nvPr>
            <p:ph idx="1"/>
          </p:nvPr>
        </p:nvSpPr>
        <p:spPr/>
        <p:txBody>
          <a:bodyPr>
            <a:normAutofit lnSpcReduction="10000"/>
          </a:bodyPr>
          <a:lstStyle/>
          <a:p>
            <a:pPr marL="0" indent="0">
              <a:lnSpc>
                <a:spcPct val="104000"/>
              </a:lnSpc>
              <a:buNone/>
            </a:pPr>
            <a:r>
              <a:rPr lang="ru-RU" sz="1800" dirty="0">
                <a:solidFill>
                  <a:srgbClr val="000000"/>
                </a:solidFill>
                <a:latin typeface="Arial" panose="020B0604020202020204" pitchFamily="34" charset="0"/>
              </a:rPr>
              <a:t>Опытная эксплуатация СФЗ осуществляется специалистами ПО, владеющими необходимым опытом работы с системой, в течение календарного срока, установленного в ТЗ на модернизацию СФЗ.</a:t>
            </a:r>
          </a:p>
          <a:p>
            <a:pPr marL="0" indent="0">
              <a:lnSpc>
                <a:spcPct val="104000"/>
              </a:lnSpc>
              <a:buNone/>
            </a:pPr>
            <a:r>
              <a:rPr lang="ru-RU" sz="1800" dirty="0">
                <a:solidFill>
                  <a:srgbClr val="000000"/>
                </a:solidFill>
                <a:latin typeface="Arial" panose="020B0604020202020204" pitchFamily="34" charset="0"/>
              </a:rPr>
              <a:t>Основными задачами опытной эксплуатации СФЗ являются:</a:t>
            </a:r>
          </a:p>
          <a:p>
            <a:pPr>
              <a:lnSpc>
                <a:spcPct val="104000"/>
              </a:lnSpc>
            </a:pPr>
            <a:r>
              <a:rPr lang="ru-RU" sz="1800" dirty="0">
                <a:solidFill>
                  <a:srgbClr val="000000"/>
                </a:solidFill>
                <a:latin typeface="Arial" panose="020B0604020202020204" pitchFamily="34" charset="0"/>
              </a:rPr>
              <a:t>учет суммарной наработки СФЗ и функциональных подсистем в отдельности, а также календарной продолжительности эксплуатации с целью уточнения декларированной разработчиком безотказности СФЗ;</a:t>
            </a:r>
          </a:p>
          <a:p>
            <a:pPr>
              <a:lnSpc>
                <a:spcPct val="104000"/>
              </a:lnSpc>
            </a:pPr>
            <a:r>
              <a:rPr lang="ru-RU" sz="1800" dirty="0">
                <a:solidFill>
                  <a:srgbClr val="000000"/>
                </a:solidFill>
                <a:latin typeface="Arial" panose="020B0604020202020204" pitchFamily="34" charset="0"/>
              </a:rPr>
              <a:t>учет данных о выявленных неисправностях и обусловленных ими отказах функциональных подсистем, установление видов и причин указанных неисправностей, разработка мероприятий по оперативному воздействию на показатели качества СФЗ.</a:t>
            </a:r>
          </a:p>
          <a:p>
            <a:pPr marL="0" indent="0">
              <a:buNone/>
            </a:pPr>
            <a:endParaRPr lang="ru-RU" dirty="0"/>
          </a:p>
        </p:txBody>
      </p:sp>
    </p:spTree>
    <p:extLst>
      <p:ext uri="{BB962C8B-B14F-4D97-AF65-F5344CB8AC3E}">
        <p14:creationId xmlns:p14="http://schemas.microsoft.com/office/powerpoint/2010/main" val="305465379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8E8933-4670-478F-9E12-A14DEC70F5F2}"/>
              </a:ext>
            </a:extLst>
          </p:cNvPr>
          <p:cNvSpPr>
            <a:spLocks noGrp="1"/>
          </p:cNvSpPr>
          <p:nvPr>
            <p:ph type="title"/>
          </p:nvPr>
        </p:nvSpPr>
        <p:spPr>
          <a:xfrm>
            <a:off x="1371600" y="337457"/>
            <a:ext cx="9601200" cy="1485900"/>
          </a:xfrm>
        </p:spPr>
        <p:txBody>
          <a:bodyPr/>
          <a:lstStyle/>
          <a:p>
            <a:pPr algn="ctr"/>
            <a:r>
              <a:rPr lang="ru-RU" dirty="0"/>
              <a:t>Введение</a:t>
            </a:r>
          </a:p>
        </p:txBody>
      </p:sp>
      <p:sp>
        <p:nvSpPr>
          <p:cNvPr id="3" name="Объект 2">
            <a:extLst>
              <a:ext uri="{FF2B5EF4-FFF2-40B4-BE49-F238E27FC236}">
                <a16:creationId xmlns:a16="http://schemas.microsoft.com/office/drawing/2014/main" id="{AE74B598-258F-468F-937C-770D0EC9896A}"/>
              </a:ext>
            </a:extLst>
          </p:cNvPr>
          <p:cNvSpPr>
            <a:spLocks noGrp="1"/>
          </p:cNvSpPr>
          <p:nvPr>
            <p:ph idx="1"/>
          </p:nvPr>
        </p:nvSpPr>
        <p:spPr>
          <a:xfrm>
            <a:off x="1371600" y="1823357"/>
            <a:ext cx="5830389" cy="3581400"/>
          </a:xfrm>
        </p:spPr>
        <p:txBody>
          <a:bodyPr>
            <a:normAutofit/>
          </a:bodyPr>
          <a:lstStyle/>
          <a:p>
            <a:pPr marL="0" indent="0">
              <a:buNone/>
            </a:pPr>
            <a:r>
              <a:rPr lang="ru-RU" sz="1800" b="0" i="0" dirty="0">
                <a:solidFill>
                  <a:srgbClr val="000000"/>
                </a:solidFill>
                <a:effectLst/>
                <a:latin typeface="Arial" panose="020B0604020202020204" pitchFamily="34" charset="0"/>
              </a:rPr>
              <a:t>Важным условием успешного функционирования любого предприятия на рынке является защита от возникающих угроз, среди которых особую опасность представляют незаконные действия физических лиц. Последствия их действий непредсказуемы от хищения имущества до создания чрезвычайных ситуаций на объекте. В этих условиях безопасность любого субъекта рынка осуществляется на основе принципов «разумной достаточности», «эффективность – стоимость», а также разработанной в теории и применяемой на практике концепции физической безопасности предприятия.</a:t>
            </a:r>
            <a:endParaRPr lang="ru-RU" sz="1800" dirty="0"/>
          </a:p>
        </p:txBody>
      </p:sp>
      <p:pic>
        <p:nvPicPr>
          <p:cNvPr id="19" name="Рисунок 18">
            <a:extLst>
              <a:ext uri="{FF2B5EF4-FFF2-40B4-BE49-F238E27FC236}">
                <a16:creationId xmlns:a16="http://schemas.microsoft.com/office/drawing/2014/main" id="{A52E060A-D633-4C29-A04C-B99348ABF5E9}"/>
              </a:ext>
            </a:extLst>
          </p:cNvPr>
          <p:cNvPicPr>
            <a:picLocks noChangeAspect="1"/>
          </p:cNvPicPr>
          <p:nvPr/>
        </p:nvPicPr>
        <p:blipFill>
          <a:blip r:embed="rId2"/>
          <a:stretch>
            <a:fillRect/>
          </a:stretch>
        </p:blipFill>
        <p:spPr>
          <a:xfrm>
            <a:off x="7201989" y="1453243"/>
            <a:ext cx="4095353" cy="3754073"/>
          </a:xfrm>
          <a:prstGeom prst="rect">
            <a:avLst/>
          </a:prstGeom>
        </p:spPr>
      </p:pic>
    </p:spTree>
    <p:extLst>
      <p:ext uri="{BB962C8B-B14F-4D97-AF65-F5344CB8AC3E}">
        <p14:creationId xmlns:p14="http://schemas.microsoft.com/office/powerpoint/2010/main" val="30171533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F3C35C-A196-49AB-9613-0EA299A8A304}"/>
              </a:ext>
            </a:extLst>
          </p:cNvPr>
          <p:cNvSpPr>
            <a:spLocks noGrp="1"/>
          </p:cNvSpPr>
          <p:nvPr>
            <p:ph type="title"/>
          </p:nvPr>
        </p:nvSpPr>
        <p:spPr>
          <a:xfrm>
            <a:off x="1371600" y="459298"/>
            <a:ext cx="9601200" cy="1485900"/>
          </a:xfrm>
        </p:spPr>
        <p:txBody>
          <a:bodyPr/>
          <a:lstStyle/>
          <a:p>
            <a:pPr algn="ctr"/>
            <a:r>
              <a:rPr lang="ru-RU" dirty="0"/>
              <a:t>Проведение аудитов</a:t>
            </a:r>
          </a:p>
        </p:txBody>
      </p:sp>
      <p:sp>
        <p:nvSpPr>
          <p:cNvPr id="3" name="Объект 2">
            <a:extLst>
              <a:ext uri="{FF2B5EF4-FFF2-40B4-BE49-F238E27FC236}">
                <a16:creationId xmlns:a16="http://schemas.microsoft.com/office/drawing/2014/main" id="{A7FAF055-87FB-4A1B-8955-5B37BE369B1B}"/>
              </a:ext>
            </a:extLst>
          </p:cNvPr>
          <p:cNvSpPr>
            <a:spLocks noGrp="1"/>
          </p:cNvSpPr>
          <p:nvPr>
            <p:ph idx="1"/>
          </p:nvPr>
        </p:nvSpPr>
        <p:spPr>
          <a:xfrm>
            <a:off x="1295400" y="1472268"/>
            <a:ext cx="9601200" cy="3581400"/>
          </a:xfrm>
        </p:spPr>
        <p:txBody>
          <a:bodyPr>
            <a:normAutofit/>
          </a:bodyPr>
          <a:lstStyle/>
          <a:p>
            <a:pPr marL="0" indent="0">
              <a:buNone/>
            </a:pPr>
            <a:r>
              <a:rPr lang="ru-RU" sz="1800" dirty="0">
                <a:latin typeface="Arial" panose="020B0604020202020204" pitchFamily="34" charset="0"/>
                <a:cs typeface="Arial" panose="020B0604020202020204" pitchFamily="34" charset="0"/>
              </a:rPr>
              <a:t>Также для проверки эффективности работы СФЗ рекомендуется проводить аудиты систем обеспечения физической безопасности. </a:t>
            </a:r>
          </a:p>
        </p:txBody>
      </p:sp>
      <p:sp>
        <p:nvSpPr>
          <p:cNvPr id="5" name="TextBox 4">
            <a:extLst>
              <a:ext uri="{FF2B5EF4-FFF2-40B4-BE49-F238E27FC236}">
                <a16:creationId xmlns:a16="http://schemas.microsoft.com/office/drawing/2014/main" id="{8B9099E2-E4F8-40EA-8426-BD784996AE50}"/>
              </a:ext>
            </a:extLst>
          </p:cNvPr>
          <p:cNvSpPr txBox="1"/>
          <p:nvPr/>
        </p:nvSpPr>
        <p:spPr>
          <a:xfrm>
            <a:off x="1371600" y="2478433"/>
            <a:ext cx="3603072" cy="3139321"/>
          </a:xfrm>
          <a:prstGeom prst="rect">
            <a:avLst/>
          </a:prstGeom>
          <a:noFill/>
        </p:spPr>
        <p:txBody>
          <a:bodyPr wrap="square">
            <a:spAutoFit/>
          </a:bodyPr>
          <a:lstStyle/>
          <a:p>
            <a:pPr marL="0" indent="0">
              <a:buNone/>
            </a:pPr>
            <a:r>
              <a:rPr lang="ru-RU" sz="1800" dirty="0">
                <a:latin typeface="Arial" panose="020B0604020202020204" pitchFamily="34" charset="0"/>
                <a:cs typeface="Arial" panose="020B0604020202020204" pitchFamily="34" charset="0"/>
              </a:rPr>
              <a:t>Аудит информационной безопасности — системный процесс получения объективных качественных и количественных оценок о текущем состоянии информационной безопасности автоматизированной системы в соответствии с определёнными критериями и показателями безопасности.</a:t>
            </a:r>
          </a:p>
        </p:txBody>
      </p:sp>
      <p:pic>
        <p:nvPicPr>
          <p:cNvPr id="1026" name="Picture 2">
            <a:extLst>
              <a:ext uri="{FF2B5EF4-FFF2-40B4-BE49-F238E27FC236}">
                <a16:creationId xmlns:a16="http://schemas.microsoft.com/office/drawing/2014/main" id="{E79F8E4D-1B42-442B-B4BC-8D07402120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95519" y="2547424"/>
            <a:ext cx="6386818" cy="283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871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6280B-7A66-453B-AECB-CEE54EF81DE0}"/>
              </a:ext>
            </a:extLst>
          </p:cNvPr>
          <p:cNvSpPr>
            <a:spLocks noGrp="1"/>
          </p:cNvSpPr>
          <p:nvPr>
            <p:ph type="title"/>
          </p:nvPr>
        </p:nvSpPr>
        <p:spPr/>
        <p:txBody>
          <a:bodyPr/>
          <a:lstStyle/>
          <a:p>
            <a:pPr algn="ctr"/>
            <a:r>
              <a:rPr lang="ru-RU" dirty="0"/>
              <a:t>Заключение</a:t>
            </a:r>
          </a:p>
        </p:txBody>
      </p:sp>
      <p:sp>
        <p:nvSpPr>
          <p:cNvPr id="3" name="Объект 2">
            <a:extLst>
              <a:ext uri="{FF2B5EF4-FFF2-40B4-BE49-F238E27FC236}">
                <a16:creationId xmlns:a16="http://schemas.microsoft.com/office/drawing/2014/main" id="{45189061-F577-4D69-8124-153B6C36593F}"/>
              </a:ext>
            </a:extLst>
          </p:cNvPr>
          <p:cNvSpPr>
            <a:spLocks noGrp="1"/>
          </p:cNvSpPr>
          <p:nvPr>
            <p:ph idx="1"/>
          </p:nvPr>
        </p:nvSpPr>
        <p:spPr>
          <a:xfrm>
            <a:off x="1707159" y="2590800"/>
            <a:ext cx="9601200" cy="3581400"/>
          </a:xfrm>
        </p:spPr>
        <p:txBody>
          <a:bodyPr>
            <a:normAutofit/>
          </a:bodyPr>
          <a:lstStyle/>
          <a:p>
            <a:pPr marL="0" indent="0">
              <a:buNone/>
            </a:pPr>
            <a:r>
              <a:rPr lang="ru-RU" sz="1800" dirty="0">
                <a:latin typeface="Arial" panose="020B0604020202020204" pitchFamily="34" charset="0"/>
                <a:cs typeface="Arial" panose="020B0604020202020204" pitchFamily="34" charset="0"/>
              </a:rPr>
              <a:t>Таким образом, процесс управления физической</a:t>
            </a:r>
            <a:r>
              <a:rPr lang="en-US" sz="1800" dirty="0">
                <a:latin typeface="Arial" panose="020B0604020202020204" pitchFamily="34" charset="0"/>
                <a:cs typeface="Arial" panose="020B0604020202020204" pitchFamily="34" charset="0"/>
              </a:rPr>
              <a:t> </a:t>
            </a:r>
            <a:r>
              <a:rPr lang="ru-RU" sz="1800" dirty="0">
                <a:latin typeface="Arial" panose="020B0604020202020204" pitchFamily="34" charset="0"/>
                <a:cs typeface="Arial" panose="020B0604020202020204" pitchFamily="34" charset="0"/>
              </a:rPr>
              <a:t>безопасностью представляет собой полный комплекс проектирования, анализа и внедрения в действие системы физической безопасностью, который должен осуществляется во время всего действия этой системы, начиная с этапа разработки, заканчивая анализом и периодическим проведением аудита для поддержания эффективности системы.</a:t>
            </a:r>
          </a:p>
        </p:txBody>
      </p:sp>
    </p:spTree>
    <p:extLst>
      <p:ext uri="{BB962C8B-B14F-4D97-AF65-F5344CB8AC3E}">
        <p14:creationId xmlns:p14="http://schemas.microsoft.com/office/powerpoint/2010/main" val="409779756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1925CF-A1FD-4701-A9A2-07763904E8ED}"/>
              </a:ext>
            </a:extLst>
          </p:cNvPr>
          <p:cNvSpPr>
            <a:spLocks noGrp="1"/>
          </p:cNvSpPr>
          <p:nvPr>
            <p:ph type="title"/>
          </p:nvPr>
        </p:nvSpPr>
        <p:spPr>
          <a:xfrm>
            <a:off x="2476150" y="2686050"/>
            <a:ext cx="7239699" cy="1485900"/>
          </a:xfrm>
        </p:spPr>
        <p:txBody>
          <a:bodyPr>
            <a:normAutofit fontScale="90000"/>
          </a:bodyPr>
          <a:lstStyle/>
          <a:p>
            <a:r>
              <a:rPr lang="ru-RU" sz="6000" dirty="0"/>
              <a:t>Спасибо за внимание!</a:t>
            </a:r>
          </a:p>
        </p:txBody>
      </p:sp>
      <p:sp>
        <p:nvSpPr>
          <p:cNvPr id="3" name="Объект 2">
            <a:extLst>
              <a:ext uri="{FF2B5EF4-FFF2-40B4-BE49-F238E27FC236}">
                <a16:creationId xmlns:a16="http://schemas.microsoft.com/office/drawing/2014/main" id="{867823DE-E24E-483C-A430-A8BFA19302D0}"/>
              </a:ext>
            </a:extLst>
          </p:cNvPr>
          <p:cNvSpPr>
            <a:spLocks noGrp="1"/>
          </p:cNvSpPr>
          <p:nvPr>
            <p:ph idx="1"/>
          </p:nvPr>
        </p:nvSpPr>
        <p:spPr>
          <a:xfrm>
            <a:off x="6096000" y="1543573"/>
            <a:ext cx="5296250" cy="3443681"/>
          </a:xfrm>
        </p:spPr>
        <p:txBody>
          <a:bodyPr/>
          <a:lstStyle/>
          <a:p>
            <a:endParaRPr lang="ru-RU" dirty="0"/>
          </a:p>
        </p:txBody>
      </p:sp>
    </p:spTree>
    <p:extLst>
      <p:ext uri="{BB962C8B-B14F-4D97-AF65-F5344CB8AC3E}">
        <p14:creationId xmlns:p14="http://schemas.microsoft.com/office/powerpoint/2010/main" val="21879178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7D255C-651D-407E-8FC2-ED515387F389}"/>
              </a:ext>
            </a:extLst>
          </p:cNvPr>
          <p:cNvSpPr>
            <a:spLocks noGrp="1"/>
          </p:cNvSpPr>
          <p:nvPr>
            <p:ph type="title"/>
          </p:nvPr>
        </p:nvSpPr>
        <p:spPr>
          <a:xfrm>
            <a:off x="1371600" y="346166"/>
            <a:ext cx="9601200" cy="1485900"/>
          </a:xfrm>
        </p:spPr>
        <p:txBody>
          <a:bodyPr/>
          <a:lstStyle/>
          <a:p>
            <a:pPr algn="ctr"/>
            <a:r>
              <a:rPr lang="ru-RU" dirty="0"/>
              <a:t>Цели и задачи системы физической защиты (СФЗ)</a:t>
            </a:r>
          </a:p>
        </p:txBody>
      </p:sp>
      <p:sp>
        <p:nvSpPr>
          <p:cNvPr id="3" name="Объект 2">
            <a:extLst>
              <a:ext uri="{FF2B5EF4-FFF2-40B4-BE49-F238E27FC236}">
                <a16:creationId xmlns:a16="http://schemas.microsoft.com/office/drawing/2014/main" id="{40DDE961-ED51-449D-BBFD-1838736BD50C}"/>
              </a:ext>
            </a:extLst>
          </p:cNvPr>
          <p:cNvSpPr>
            <a:spLocks noGrp="1"/>
          </p:cNvSpPr>
          <p:nvPr>
            <p:ph idx="1"/>
          </p:nvPr>
        </p:nvSpPr>
        <p:spPr>
          <a:xfrm>
            <a:off x="1371600" y="2225040"/>
            <a:ext cx="10376263" cy="3581400"/>
          </a:xfrm>
        </p:spPr>
        <p:txBody>
          <a:bodyPr>
            <a:noAutofit/>
          </a:bodyPr>
          <a:lstStyle/>
          <a:p>
            <a:pPr marL="0" indent="0" algn="just">
              <a:buNone/>
            </a:pPr>
            <a:r>
              <a:rPr lang="ru-RU" sz="1800" b="0" i="0" dirty="0">
                <a:solidFill>
                  <a:srgbClr val="000000"/>
                </a:solidFill>
                <a:effectLst/>
                <a:latin typeface="Arial" panose="020B0604020202020204" pitchFamily="34" charset="0"/>
              </a:rPr>
              <a:t>Система физической защиты" (СФЗ) представляет собой совокупность правовых норм, организационных мер и инженерно-технических решений, направленных на защиту жизненно-важных интересов и ресурсов предприятия (объекта) от угроз, источниками которых являются злоумышленные (несанкционированные) физические воздействия физических лиц - нарушителей (террористов, преступников, экстремистов и др.).</a:t>
            </a:r>
          </a:p>
          <a:p>
            <a:pPr marL="0" indent="0" algn="just">
              <a:buNone/>
            </a:pPr>
            <a:endParaRPr lang="ru-RU" sz="1800" b="0" i="0" dirty="0">
              <a:solidFill>
                <a:srgbClr val="000000"/>
              </a:solidFill>
              <a:effectLst/>
              <a:latin typeface="Arial" panose="020B0604020202020204" pitchFamily="34" charset="0"/>
            </a:endParaRPr>
          </a:p>
          <a:p>
            <a:pPr marL="0" indent="0" algn="just">
              <a:buNone/>
            </a:pPr>
            <a:r>
              <a:rPr lang="ru-RU" sz="1800" b="0" i="0" dirty="0">
                <a:solidFill>
                  <a:srgbClr val="000000"/>
                </a:solidFill>
                <a:effectLst/>
                <a:latin typeface="Arial" panose="020B0604020202020204" pitchFamily="34" charset="0"/>
              </a:rPr>
              <a:t>В этом едином комплексе задействованы и люди (служба безопасности, силы охраны), и техника - комплекс инженерно-технических средств охраны (ИТСО). От их четкого взаимодействия зависит эффективность СФЗ.</a:t>
            </a:r>
          </a:p>
          <a:p>
            <a:pPr marL="0" indent="0">
              <a:buNone/>
            </a:pPr>
            <a:endParaRPr lang="ru-RU" sz="1800" dirty="0"/>
          </a:p>
        </p:txBody>
      </p:sp>
    </p:spTree>
    <p:extLst>
      <p:ext uri="{BB962C8B-B14F-4D97-AF65-F5344CB8AC3E}">
        <p14:creationId xmlns:p14="http://schemas.microsoft.com/office/powerpoint/2010/main" val="318057737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B34FB2-5977-491C-A3F4-F83ECE3B898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DB757F35-7D13-4679-B28F-3B923280EBA9}"/>
              </a:ext>
            </a:extLst>
          </p:cNvPr>
          <p:cNvSpPr>
            <a:spLocks noGrp="1"/>
          </p:cNvSpPr>
          <p:nvPr>
            <p:ph idx="1"/>
          </p:nvPr>
        </p:nvSpPr>
        <p:spPr>
          <a:xfrm>
            <a:off x="2795757" y="5905326"/>
            <a:ext cx="6600484" cy="533747"/>
          </a:xfrm>
        </p:spPr>
        <p:txBody>
          <a:bodyPr>
            <a:normAutofit/>
          </a:bodyPr>
          <a:lstStyle/>
          <a:p>
            <a:pPr marL="0" indent="0" algn="ctr">
              <a:buNone/>
            </a:pPr>
            <a:r>
              <a:rPr lang="ru-RU" sz="1800" u="sng" dirty="0">
                <a:solidFill>
                  <a:srgbClr val="000000"/>
                </a:solidFill>
                <a:latin typeface="Arial" panose="020B0604020202020204" pitchFamily="34" charset="0"/>
              </a:rPr>
              <a:t>С</a:t>
            </a:r>
            <a:r>
              <a:rPr lang="ru-RU" sz="1800" b="0" i="0" u="sng" dirty="0">
                <a:solidFill>
                  <a:srgbClr val="000000"/>
                </a:solidFill>
                <a:effectLst/>
                <a:latin typeface="Arial" panose="020B0604020202020204" pitchFamily="34" charset="0"/>
              </a:rPr>
              <a:t>труктурная схема типовой СФЗ</a:t>
            </a:r>
            <a:endParaRPr lang="ru-RU" sz="1800" u="sng" dirty="0"/>
          </a:p>
        </p:txBody>
      </p:sp>
      <p:pic>
        <p:nvPicPr>
          <p:cNvPr id="4" name="Рисунок 3">
            <a:extLst>
              <a:ext uri="{FF2B5EF4-FFF2-40B4-BE49-F238E27FC236}">
                <a16:creationId xmlns:a16="http://schemas.microsoft.com/office/drawing/2014/main" id="{714B05B1-E688-4256-B1BD-07FC8D95A005}"/>
              </a:ext>
            </a:extLst>
          </p:cNvPr>
          <p:cNvPicPr>
            <a:picLocks noChangeAspect="1"/>
          </p:cNvPicPr>
          <p:nvPr/>
        </p:nvPicPr>
        <p:blipFill>
          <a:blip r:embed="rId2"/>
          <a:stretch>
            <a:fillRect/>
          </a:stretch>
        </p:blipFill>
        <p:spPr>
          <a:xfrm>
            <a:off x="2795757" y="685800"/>
            <a:ext cx="6600485" cy="4953752"/>
          </a:xfrm>
          <a:prstGeom prst="rect">
            <a:avLst/>
          </a:prstGeom>
        </p:spPr>
      </p:pic>
    </p:spTree>
    <p:extLst>
      <p:ext uri="{BB962C8B-B14F-4D97-AF65-F5344CB8AC3E}">
        <p14:creationId xmlns:p14="http://schemas.microsoft.com/office/powerpoint/2010/main" val="248208725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4EDD15-6B75-4A83-BB56-42EF83E7E873}"/>
              </a:ext>
            </a:extLst>
          </p:cNvPr>
          <p:cNvSpPr>
            <a:spLocks noGrp="1"/>
          </p:cNvSpPr>
          <p:nvPr>
            <p:ph type="title"/>
          </p:nvPr>
        </p:nvSpPr>
        <p:spPr>
          <a:xfrm>
            <a:off x="1295400" y="198120"/>
            <a:ext cx="10696303" cy="1485900"/>
          </a:xfrm>
        </p:spPr>
        <p:txBody>
          <a:bodyPr>
            <a:noAutofit/>
          </a:bodyPr>
          <a:lstStyle/>
          <a:p>
            <a:r>
              <a:rPr lang="ru-RU" dirty="0">
                <a:solidFill>
                  <a:srgbClr val="000000"/>
                </a:solidFill>
                <a:effectLst/>
                <a:ea typeface="Times New Roman" panose="02020603050405020304" pitchFamily="18" charset="0"/>
                <a:cs typeface="Arial" panose="020B0604020202020204" pitchFamily="34" charset="0"/>
              </a:rPr>
              <a:t>Разработка структуры СФЗ и вариантов построения комплекса ИТСО объекта с оценкой стоимости их реализации.</a:t>
            </a:r>
            <a:br>
              <a:rPr lang="ru-RU" dirty="0">
                <a:effectLst/>
                <a:ea typeface="Times New Roman" panose="02020603050405020304" pitchFamily="18" charset="0"/>
                <a:cs typeface="Arial" panose="020B0604020202020204" pitchFamily="34" charset="0"/>
              </a:rPr>
            </a:br>
            <a:endParaRPr lang="ru-RU" dirty="0"/>
          </a:p>
        </p:txBody>
      </p:sp>
      <p:sp>
        <p:nvSpPr>
          <p:cNvPr id="3" name="Объект 2">
            <a:extLst>
              <a:ext uri="{FF2B5EF4-FFF2-40B4-BE49-F238E27FC236}">
                <a16:creationId xmlns:a16="http://schemas.microsoft.com/office/drawing/2014/main" id="{8A9B6CA4-F8C5-4EA0-A6E2-C4860A2587FB}"/>
              </a:ext>
            </a:extLst>
          </p:cNvPr>
          <p:cNvSpPr>
            <a:spLocks noGrp="1"/>
          </p:cNvSpPr>
          <p:nvPr>
            <p:ph idx="1"/>
          </p:nvPr>
        </p:nvSpPr>
        <p:spPr>
          <a:xfrm>
            <a:off x="1295400" y="2442754"/>
            <a:ext cx="9601200" cy="4114800"/>
          </a:xfrm>
        </p:spPr>
        <p:txBody>
          <a:bodyPr>
            <a:noAutofit/>
          </a:bodyPr>
          <a:lstStyle/>
          <a:p>
            <a:pPr indent="0" algn="just">
              <a:buNone/>
            </a:pPr>
            <a:r>
              <a:rPr lang="ru-R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Количественная оценка уязвимости предлагаемой СФЗ с различными вариантами структуры комплекса ИТСО и выбор оптимального варианта комплекса по критерию "эффективность - стоимость" (максимум эффективности при минимуме затрат).</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p>
            <a:pPr indent="0" algn="just">
              <a:buNone/>
            </a:pPr>
            <a:r>
              <a:rPr lang="ru-R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От успешного проведения работ на стадии проекта зависит оптимальность будущих проектно-технических решений. Именно на этой стадии с использованием методов системного анализа и моделирования происходит обоснование и выбор оптимальной структуры и состава СФЗ и комплекса ИТСО по критерию "эффективность - стоимость".</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p>
            <a:pPr indent="0" algn="just">
              <a:buNone/>
            </a:pPr>
            <a:r>
              <a:rPr lang="ru-R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Сравнительная количественная оценка эффективности вариантов комплекса ИТСО позволяет на начальной (</a:t>
            </a:r>
            <a:r>
              <a:rPr lang="ru-RU"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допроектной</a:t>
            </a:r>
            <a:r>
              <a:rPr lang="ru-R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стадии выбрать оптимальный вариант комплекса, обладающий достаточно высокой эффективностью при минимальных затратах на его создание и внедрение в систему охраны объекта.</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p>
            <a:endParaRPr lang="ru-RU" sz="1800" dirty="0"/>
          </a:p>
        </p:txBody>
      </p:sp>
    </p:spTree>
    <p:extLst>
      <p:ext uri="{BB962C8B-B14F-4D97-AF65-F5344CB8AC3E}">
        <p14:creationId xmlns:p14="http://schemas.microsoft.com/office/powerpoint/2010/main" val="61081002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019C62-5450-4985-BB4A-94332C9C0CA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881AF3B-DC24-40E4-A6CD-EB393C491018}"/>
              </a:ext>
            </a:extLst>
          </p:cNvPr>
          <p:cNvSpPr>
            <a:spLocks noGrp="1"/>
          </p:cNvSpPr>
          <p:nvPr>
            <p:ph idx="1"/>
          </p:nvPr>
        </p:nvSpPr>
        <p:spPr>
          <a:xfrm>
            <a:off x="1371600" y="574645"/>
            <a:ext cx="9601200" cy="3581400"/>
          </a:xfrm>
        </p:spPr>
        <p:txBody>
          <a:bodyPr>
            <a:normAutofit/>
          </a:bodyPr>
          <a:lstStyle/>
          <a:p>
            <a:pPr indent="0" algn="just">
              <a:buNone/>
            </a:pPr>
            <a:r>
              <a:rPr lang="ru-RU" sz="1800" dirty="0">
                <a:solidFill>
                  <a:srgbClr val="000000"/>
                </a:solidFill>
                <a:latin typeface="Arial" panose="020B0604020202020204" pitchFamily="34" charset="0"/>
                <a:ea typeface="Times New Roman" panose="02020603050405020304" pitchFamily="18" charset="0"/>
              </a:rPr>
              <a:t>Т</a:t>
            </a:r>
            <a:r>
              <a:rPr lang="ru-RU" sz="1800" dirty="0">
                <a:solidFill>
                  <a:srgbClr val="000000"/>
                </a:solidFill>
                <a:effectLst/>
                <a:latin typeface="Arial" panose="020B0604020202020204" pitchFamily="34" charset="0"/>
                <a:ea typeface="Times New Roman" panose="02020603050405020304" pitchFamily="18" charset="0"/>
              </a:rPr>
              <a:t>акой подход позволяет избежать серьезных ошибок в рабочем проекте, а следовательно, и излишних затрат на возможную доработку системы при ее эксплуатации.</a:t>
            </a: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p>
          <a:p>
            <a:pPr indent="0" algn="just">
              <a:buNone/>
            </a:pPr>
            <a:r>
              <a:rPr lang="ru-RU" sz="1800" dirty="0">
                <a:solidFill>
                  <a:srgbClr val="000000"/>
                </a:solidFill>
                <a:effectLst/>
                <a:latin typeface="Arial" panose="020B0604020202020204" pitchFamily="34" charset="0"/>
                <a:ea typeface="Times New Roman" panose="02020603050405020304" pitchFamily="18" charset="0"/>
              </a:rPr>
              <a:t>По результатам анализа уязвимости разрабатываются общие рекомендации по обеспечению безопасности объекта с ориентировочной оценкой стоимости создания предлагаемой СФЗ. При этом сравнивается ориентировочная стоимость предотвращаемого ущерба (СПУ) и затрат на создание предлагаемой СФЗ (CСФЗ).</a:t>
            </a:r>
            <a:endParaRPr lang="ru-RU" sz="1800" dirty="0">
              <a:effectLst/>
              <a:latin typeface="Times New Roman" panose="02020603050405020304" pitchFamily="18" charset="0"/>
              <a:ea typeface="Times New Roman" panose="02020603050405020304" pitchFamily="18" charset="0"/>
            </a:endParaRPr>
          </a:p>
          <a:p>
            <a:pPr indent="0" algn="just">
              <a:buNone/>
            </a:pPr>
            <a:r>
              <a:rPr lang="ru-RU" sz="1800" dirty="0">
                <a:solidFill>
                  <a:srgbClr val="000000"/>
                </a:solidFill>
                <a:effectLst/>
                <a:latin typeface="Arial" panose="020B0604020202020204" pitchFamily="34" charset="0"/>
                <a:ea typeface="Times New Roman" panose="02020603050405020304" pitchFamily="18" charset="0"/>
              </a:rPr>
              <a:t>Обязательным критерием целесообразности внедрения СФЗ в систему охраны объекта является выполнение условия неравенства:</a:t>
            </a:r>
            <a:endParaRPr lang="ru-RU" sz="1800" dirty="0">
              <a:effectLst/>
              <a:latin typeface="Times New Roman" panose="02020603050405020304" pitchFamily="18" charset="0"/>
              <a:ea typeface="Times New Roman" panose="02020603050405020304" pitchFamily="18" charset="0"/>
            </a:endParaRPr>
          </a:p>
          <a:p>
            <a:pPr marL="0" indent="0">
              <a:buNone/>
            </a:pPr>
            <a:endParaRPr lang="ru-RU" dirty="0"/>
          </a:p>
        </p:txBody>
      </p:sp>
      <p:sp>
        <p:nvSpPr>
          <p:cNvPr id="4" name="Прямоугольник: скругленные углы 3">
            <a:extLst>
              <a:ext uri="{FF2B5EF4-FFF2-40B4-BE49-F238E27FC236}">
                <a16:creationId xmlns:a16="http://schemas.microsoft.com/office/drawing/2014/main" id="{CC677BB2-18D9-4C9E-A865-5A37C9BCD929}"/>
              </a:ext>
            </a:extLst>
          </p:cNvPr>
          <p:cNvSpPr/>
          <p:nvPr/>
        </p:nvSpPr>
        <p:spPr>
          <a:xfrm>
            <a:off x="4150802" y="3825381"/>
            <a:ext cx="3890395" cy="19714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0" algn="ctr">
              <a:buNone/>
            </a:pPr>
            <a:r>
              <a:rPr lang="ru-RU" sz="3600" dirty="0">
                <a:solidFill>
                  <a:schemeClr val="bg1"/>
                </a:solidFill>
                <a:effectLst/>
                <a:latin typeface="Arial" panose="020B0604020202020204" pitchFamily="34" charset="0"/>
                <a:ea typeface="Times New Roman" panose="02020603050405020304" pitchFamily="18" charset="0"/>
              </a:rPr>
              <a:t>СПУ &gt; CСФЗ</a:t>
            </a:r>
            <a:endParaRPr lang="ru-RU" sz="3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61183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5A730-9DC5-4A27-A1B7-C225B71E4B97}"/>
              </a:ext>
            </a:extLst>
          </p:cNvPr>
          <p:cNvSpPr>
            <a:spLocks noGrp="1"/>
          </p:cNvSpPr>
          <p:nvPr>
            <p:ph type="title"/>
          </p:nvPr>
        </p:nvSpPr>
        <p:spPr>
          <a:xfrm>
            <a:off x="1371600" y="247650"/>
            <a:ext cx="9601200" cy="1119596"/>
          </a:xfrm>
        </p:spPr>
        <p:txBody>
          <a:bodyPr/>
          <a:lstStyle/>
          <a:p>
            <a:pPr algn="ctr"/>
            <a:r>
              <a:rPr lang="ru-RU" dirty="0"/>
              <a:t>Структура ИТСО</a:t>
            </a:r>
          </a:p>
        </p:txBody>
      </p:sp>
      <p:sp>
        <p:nvSpPr>
          <p:cNvPr id="3" name="Объект 2">
            <a:extLst>
              <a:ext uri="{FF2B5EF4-FFF2-40B4-BE49-F238E27FC236}">
                <a16:creationId xmlns:a16="http://schemas.microsoft.com/office/drawing/2014/main" id="{70BBCD01-FE5C-41F8-BD5E-1B30EA4E6B51}"/>
              </a:ext>
            </a:extLst>
          </p:cNvPr>
          <p:cNvSpPr>
            <a:spLocks noGrp="1"/>
          </p:cNvSpPr>
          <p:nvPr>
            <p:ph idx="1"/>
          </p:nvPr>
        </p:nvSpPr>
        <p:spPr>
          <a:xfrm>
            <a:off x="1441268" y="1519645"/>
            <a:ext cx="9601200" cy="3581400"/>
          </a:xfrm>
        </p:spPr>
        <p:txBody>
          <a:bodyPr>
            <a:normAutofit/>
          </a:bodyPr>
          <a:lstStyle/>
          <a:p>
            <a:pPr marL="0" indent="0" algn="l">
              <a:buNone/>
            </a:pPr>
            <a:r>
              <a:rPr lang="ru-RU" sz="1800" b="0" i="0" dirty="0">
                <a:solidFill>
                  <a:srgbClr val="000000"/>
                </a:solidFill>
                <a:effectLst/>
                <a:latin typeface="Arial" panose="020B0604020202020204" pitchFamily="34" charset="0"/>
                <a:cs typeface="Arial" panose="020B0604020202020204" pitchFamily="34" charset="0"/>
              </a:rPr>
              <a:t>Инженерно</a:t>
            </a:r>
            <a:r>
              <a:rPr lang="ru-RU" sz="1800" dirty="0">
                <a:solidFill>
                  <a:srgbClr val="000000"/>
                </a:solidFill>
                <a:latin typeface="Arial" panose="020B0604020202020204" pitchFamily="34" charset="0"/>
                <a:cs typeface="Arial" panose="020B0604020202020204" pitchFamily="34" charset="0"/>
              </a:rPr>
              <a:t>-</a:t>
            </a:r>
            <a:r>
              <a:rPr lang="ru-RU" sz="1800" b="0" i="0" dirty="0">
                <a:solidFill>
                  <a:srgbClr val="000000"/>
                </a:solidFill>
                <a:effectLst/>
                <a:latin typeface="Arial" panose="020B0604020202020204" pitchFamily="34" charset="0"/>
                <a:cs typeface="Arial" panose="020B0604020202020204" pitchFamily="34" charset="0"/>
              </a:rPr>
              <a:t>технические средства охраны - это понятие, объединяющее средства, системы и специальные конструкции, применяемые для обеспечения безопасности охраняемых объектов от несанкционированного нарушения их границ, хищения материальных и иных ценностей</a:t>
            </a:r>
          </a:p>
          <a:p>
            <a:pPr marL="0" indent="0" algn="l">
              <a:buNone/>
            </a:pPr>
            <a:endParaRPr lang="ru-RU" sz="1800" dirty="0">
              <a:solidFill>
                <a:srgbClr val="000000"/>
              </a:solidFill>
              <a:latin typeface="Arial" panose="020B0604020202020204" pitchFamily="34" charset="0"/>
              <a:cs typeface="Arial" panose="020B0604020202020204" pitchFamily="34" charset="0"/>
            </a:endParaRPr>
          </a:p>
          <a:p>
            <a:pPr marL="0" indent="0" algn="ctr">
              <a:buNone/>
            </a:pPr>
            <a:r>
              <a:rPr lang="ru-RU" sz="1800" dirty="0">
                <a:solidFill>
                  <a:srgbClr val="000000"/>
                </a:solidFill>
                <a:latin typeface="Arial" panose="020B0604020202020204" pitchFamily="34" charset="0"/>
                <a:cs typeface="Arial" panose="020B0604020202020204" pitchFamily="34" charset="0"/>
              </a:rPr>
              <a:t>ИТСО</a:t>
            </a:r>
            <a:endParaRPr lang="ru-RU" sz="1800" dirty="0">
              <a:latin typeface="Arial" panose="020B0604020202020204" pitchFamily="34" charset="0"/>
              <a:cs typeface="Arial" panose="020B0604020202020204" pitchFamily="34" charset="0"/>
            </a:endParaRPr>
          </a:p>
        </p:txBody>
      </p:sp>
      <p:cxnSp>
        <p:nvCxnSpPr>
          <p:cNvPr id="8" name="Прямая со стрелкой 7">
            <a:extLst>
              <a:ext uri="{FF2B5EF4-FFF2-40B4-BE49-F238E27FC236}">
                <a16:creationId xmlns:a16="http://schemas.microsoft.com/office/drawing/2014/main" id="{F9FE886F-ED3C-4CA5-8E90-12038E5C569A}"/>
              </a:ext>
            </a:extLst>
          </p:cNvPr>
          <p:cNvCxnSpPr>
            <a:cxnSpLocks/>
          </p:cNvCxnSpPr>
          <p:nvPr/>
        </p:nvCxnSpPr>
        <p:spPr>
          <a:xfrm>
            <a:off x="6241868" y="3429000"/>
            <a:ext cx="1836730" cy="63966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B5EDD23-6100-4EF7-A1F0-299842E5B1C1}"/>
              </a:ext>
            </a:extLst>
          </p:cNvPr>
          <p:cNvCxnSpPr>
            <a:cxnSpLocks/>
          </p:cNvCxnSpPr>
          <p:nvPr/>
        </p:nvCxnSpPr>
        <p:spPr>
          <a:xfrm flipH="1">
            <a:off x="4591334" y="3429000"/>
            <a:ext cx="1650534" cy="63966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 name="TextBox 15">
            <a:extLst>
              <a:ext uri="{FF2B5EF4-FFF2-40B4-BE49-F238E27FC236}">
                <a16:creationId xmlns:a16="http://schemas.microsoft.com/office/drawing/2014/main" id="{B88E5974-D002-4225-8F30-06F9888BD9DD}"/>
              </a:ext>
            </a:extLst>
          </p:cNvPr>
          <p:cNvSpPr txBox="1"/>
          <p:nvPr/>
        </p:nvSpPr>
        <p:spPr>
          <a:xfrm>
            <a:off x="3601204" y="4135772"/>
            <a:ext cx="1980259" cy="923330"/>
          </a:xfrm>
          <a:prstGeom prst="rect">
            <a:avLst/>
          </a:prstGeom>
          <a:solidFill>
            <a:srgbClr val="FFC000"/>
          </a:solidFill>
        </p:spPr>
        <p:txBody>
          <a:bodyPr wrap="square" rtlCol="0">
            <a:spAutoFit/>
          </a:bodyPr>
          <a:lstStyle/>
          <a:p>
            <a:pPr algn="ctr"/>
            <a:r>
              <a:rPr lang="ru-RU" dirty="0"/>
              <a:t>инженерные средства охраны</a:t>
            </a:r>
          </a:p>
          <a:p>
            <a:pPr algn="ctr"/>
            <a:r>
              <a:rPr lang="ru-RU" dirty="0"/>
              <a:t>(ИСО) </a:t>
            </a:r>
          </a:p>
        </p:txBody>
      </p:sp>
      <p:sp>
        <p:nvSpPr>
          <p:cNvPr id="20" name="TextBox 19">
            <a:extLst>
              <a:ext uri="{FF2B5EF4-FFF2-40B4-BE49-F238E27FC236}">
                <a16:creationId xmlns:a16="http://schemas.microsoft.com/office/drawing/2014/main" id="{BCBE9205-C9FF-4651-BFD0-43F9F6F00C7A}"/>
              </a:ext>
            </a:extLst>
          </p:cNvPr>
          <p:cNvSpPr txBox="1"/>
          <p:nvPr/>
        </p:nvSpPr>
        <p:spPr>
          <a:xfrm>
            <a:off x="7001661" y="4123188"/>
            <a:ext cx="2153874" cy="923330"/>
          </a:xfrm>
          <a:prstGeom prst="rect">
            <a:avLst/>
          </a:prstGeom>
          <a:solidFill>
            <a:srgbClr val="FFC000"/>
          </a:solidFill>
        </p:spPr>
        <p:txBody>
          <a:bodyPr wrap="square">
            <a:spAutoFit/>
          </a:bodyPr>
          <a:lstStyle/>
          <a:p>
            <a:pPr algn="ctr"/>
            <a:r>
              <a:rPr lang="ru-RU" dirty="0"/>
              <a:t>технические средства охраны</a:t>
            </a:r>
          </a:p>
          <a:p>
            <a:pPr algn="ctr"/>
            <a:r>
              <a:rPr lang="ru-RU" dirty="0"/>
              <a:t>(ТСО) </a:t>
            </a:r>
          </a:p>
        </p:txBody>
      </p:sp>
    </p:spTree>
    <p:extLst>
      <p:ext uri="{BB962C8B-B14F-4D97-AF65-F5344CB8AC3E}">
        <p14:creationId xmlns:p14="http://schemas.microsoft.com/office/powerpoint/2010/main" val="363821912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418AF6-E9A0-415B-9A33-73EE8D20DC2D}"/>
              </a:ext>
            </a:extLst>
          </p:cNvPr>
          <p:cNvSpPr>
            <a:spLocks noGrp="1"/>
          </p:cNvSpPr>
          <p:nvPr>
            <p:ph type="title"/>
          </p:nvPr>
        </p:nvSpPr>
        <p:spPr>
          <a:xfrm>
            <a:off x="1371600" y="247650"/>
            <a:ext cx="9601200" cy="1485900"/>
          </a:xfrm>
        </p:spPr>
        <p:txBody>
          <a:bodyPr/>
          <a:lstStyle/>
          <a:p>
            <a:pPr algn="ctr"/>
            <a:r>
              <a:rPr lang="ru-RU" dirty="0"/>
              <a:t>Инженерные средства охраны</a:t>
            </a:r>
          </a:p>
        </p:txBody>
      </p:sp>
      <p:sp>
        <p:nvSpPr>
          <p:cNvPr id="3" name="Объект 2">
            <a:extLst>
              <a:ext uri="{FF2B5EF4-FFF2-40B4-BE49-F238E27FC236}">
                <a16:creationId xmlns:a16="http://schemas.microsoft.com/office/drawing/2014/main" id="{453EB129-59AC-4035-93FF-20F38D8FE60F}"/>
              </a:ext>
            </a:extLst>
          </p:cNvPr>
          <p:cNvSpPr>
            <a:spLocks noGrp="1"/>
          </p:cNvSpPr>
          <p:nvPr>
            <p:ph idx="1"/>
          </p:nvPr>
        </p:nvSpPr>
        <p:spPr>
          <a:xfrm>
            <a:off x="1295400" y="1480656"/>
            <a:ext cx="10080072" cy="3581400"/>
          </a:xfrm>
        </p:spPr>
        <p:txBody>
          <a:bodyPr>
            <a:normAutofit/>
          </a:bodyPr>
          <a:lstStyle/>
          <a:p>
            <a:pPr marL="0" indent="0">
              <a:buNone/>
            </a:pPr>
            <a:r>
              <a:rPr lang="ru-RU" sz="1800" dirty="0">
                <a:latin typeface="Arial" panose="020B0604020202020204" pitchFamily="34" charset="0"/>
                <a:cs typeface="Arial" panose="020B0604020202020204" pitchFamily="34" charset="0"/>
              </a:rPr>
              <a:t>Инженерные средства охраны служат для создания механических препятствий на пути злоумышленников </a:t>
            </a:r>
          </a:p>
          <a:p>
            <a:pPr marL="0" indent="0">
              <a:buNone/>
            </a:pPr>
            <a:endParaRPr lang="ru-RU" sz="1800" dirty="0">
              <a:latin typeface="Arial" panose="020B0604020202020204" pitchFamily="34" charset="0"/>
              <a:cs typeface="Arial" panose="020B0604020202020204" pitchFamily="34" charset="0"/>
            </a:endParaRPr>
          </a:p>
          <a:p>
            <a:pPr marL="0" indent="0">
              <a:buNone/>
            </a:pPr>
            <a:r>
              <a:rPr lang="ru-RU" sz="1800" dirty="0">
                <a:latin typeface="Arial" panose="020B0604020202020204" pitchFamily="34" charset="0"/>
                <a:cs typeface="Arial" panose="020B0604020202020204" pitchFamily="34" charset="0"/>
              </a:rPr>
              <a:t>В качестве инженерных конструкций используются</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513A2AFC-455E-4B35-BCA1-1FD073DD69F3}"/>
              </a:ext>
            </a:extLst>
          </p:cNvPr>
          <p:cNvSpPr/>
          <p:nvPr/>
        </p:nvSpPr>
        <p:spPr>
          <a:xfrm>
            <a:off x="1904300" y="3498208"/>
            <a:ext cx="2265028" cy="92278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ru-RU" dirty="0"/>
              <a:t>Физические барьеры</a:t>
            </a:r>
          </a:p>
        </p:txBody>
      </p:sp>
      <p:sp>
        <p:nvSpPr>
          <p:cNvPr id="5" name="Прямоугольник 4">
            <a:extLst>
              <a:ext uri="{FF2B5EF4-FFF2-40B4-BE49-F238E27FC236}">
                <a16:creationId xmlns:a16="http://schemas.microsoft.com/office/drawing/2014/main" id="{0BA17AF0-5DA5-41A3-91D6-0F9C678F1A10}"/>
              </a:ext>
            </a:extLst>
          </p:cNvPr>
          <p:cNvSpPr/>
          <p:nvPr/>
        </p:nvSpPr>
        <p:spPr>
          <a:xfrm>
            <a:off x="4714614" y="4420996"/>
            <a:ext cx="2265028" cy="92278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ru-RU" dirty="0"/>
              <a:t>Инженерное оборудование периметра</a:t>
            </a:r>
          </a:p>
        </p:txBody>
      </p:sp>
      <p:sp>
        <p:nvSpPr>
          <p:cNvPr id="6" name="Прямоугольник 5">
            <a:extLst>
              <a:ext uri="{FF2B5EF4-FFF2-40B4-BE49-F238E27FC236}">
                <a16:creationId xmlns:a16="http://schemas.microsoft.com/office/drawing/2014/main" id="{26A887DA-C267-4F08-A0A7-D41845ADBCC9}"/>
              </a:ext>
            </a:extLst>
          </p:cNvPr>
          <p:cNvSpPr/>
          <p:nvPr/>
        </p:nvSpPr>
        <p:spPr>
          <a:xfrm>
            <a:off x="7519331" y="3498207"/>
            <a:ext cx="2265028" cy="92278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ru-RU" dirty="0"/>
              <a:t>Защитно-оборонительные сооружения</a:t>
            </a:r>
          </a:p>
        </p:txBody>
      </p:sp>
    </p:spTree>
    <p:extLst>
      <p:ext uri="{BB962C8B-B14F-4D97-AF65-F5344CB8AC3E}">
        <p14:creationId xmlns:p14="http://schemas.microsoft.com/office/powerpoint/2010/main" val="332850287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DB7D9-F365-4910-84BC-5E08A07A505D}"/>
              </a:ext>
            </a:extLst>
          </p:cNvPr>
          <p:cNvSpPr>
            <a:spLocks noGrp="1"/>
          </p:cNvSpPr>
          <p:nvPr>
            <p:ph type="title"/>
          </p:nvPr>
        </p:nvSpPr>
        <p:spPr>
          <a:xfrm>
            <a:off x="1371600" y="247650"/>
            <a:ext cx="9601200" cy="1485900"/>
          </a:xfrm>
        </p:spPr>
        <p:txBody>
          <a:bodyPr/>
          <a:lstStyle/>
          <a:p>
            <a:pPr algn="ctr"/>
            <a:r>
              <a:rPr lang="ru-RU" dirty="0"/>
              <a:t>Технические средства охраны</a:t>
            </a:r>
          </a:p>
        </p:txBody>
      </p:sp>
      <p:sp>
        <p:nvSpPr>
          <p:cNvPr id="3" name="Объект 2">
            <a:extLst>
              <a:ext uri="{FF2B5EF4-FFF2-40B4-BE49-F238E27FC236}">
                <a16:creationId xmlns:a16="http://schemas.microsoft.com/office/drawing/2014/main" id="{CA7AC9A0-02D7-440C-88C7-12EE551BCA1D}"/>
              </a:ext>
            </a:extLst>
          </p:cNvPr>
          <p:cNvSpPr>
            <a:spLocks noGrp="1"/>
          </p:cNvSpPr>
          <p:nvPr>
            <p:ph idx="1"/>
          </p:nvPr>
        </p:nvSpPr>
        <p:spPr>
          <a:xfrm>
            <a:off x="1371600" y="1354822"/>
            <a:ext cx="9601200" cy="3581400"/>
          </a:xfrm>
        </p:spPr>
        <p:txBody>
          <a:bodyPr>
            <a:normAutofit/>
          </a:bodyPr>
          <a:lstStyle/>
          <a:p>
            <a:pPr marL="0" indent="0">
              <a:buNone/>
            </a:pPr>
            <a:r>
              <a:rPr lang="ru-RU" sz="1800" dirty="0">
                <a:latin typeface="Arial" panose="020B0604020202020204" pitchFamily="34" charset="0"/>
                <a:cs typeface="Arial" panose="020B0604020202020204" pitchFamily="34" charset="0"/>
              </a:rPr>
              <a:t>Технические средства и системы обнаружения факта несанкционированного нарушения или попытки нарушения границ охраняемой зоны либо режима охраняемого объекта, формирования извещений об этом факте для принятия соответствующих решений, обработки, приема-передачи и регистрации информации о тревожных сообщениях.</a:t>
            </a:r>
          </a:p>
          <a:p>
            <a:pPr marL="0" indent="0">
              <a:buNone/>
            </a:pPr>
            <a:r>
              <a:rPr lang="ru-RU" sz="1800" dirty="0">
                <a:latin typeface="Arial" panose="020B0604020202020204" pitchFamily="34" charset="0"/>
                <a:cs typeface="Arial" panose="020B0604020202020204" pitchFamily="34" charset="0"/>
              </a:rPr>
              <a:t>В качестве технических средств охраны используются</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pPr marL="0" indent="0">
              <a:buNone/>
            </a:pPr>
            <a:endParaRPr lang="ru-RU" sz="1800" dirty="0">
              <a:latin typeface="Arial" panose="020B0604020202020204" pitchFamily="34" charset="0"/>
              <a:cs typeface="Arial" panose="020B0604020202020204" pitchFamily="34" charset="0"/>
            </a:endParaRPr>
          </a:p>
          <a:p>
            <a:pPr marL="0" indent="0">
              <a:buNone/>
            </a:pPr>
            <a:endParaRPr lang="ru-RU" sz="1800"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99F4D5F5-AEB7-42A1-9047-141AA3C0E937}"/>
              </a:ext>
            </a:extLst>
          </p:cNvPr>
          <p:cNvSpPr/>
          <p:nvPr/>
        </p:nvSpPr>
        <p:spPr>
          <a:xfrm>
            <a:off x="1476462" y="3778541"/>
            <a:ext cx="2541864" cy="115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Система охранной сигнализации (СОС)</a:t>
            </a:r>
          </a:p>
        </p:txBody>
      </p:sp>
      <p:sp>
        <p:nvSpPr>
          <p:cNvPr id="5" name="Прямоугольник 4">
            <a:extLst>
              <a:ext uri="{FF2B5EF4-FFF2-40B4-BE49-F238E27FC236}">
                <a16:creationId xmlns:a16="http://schemas.microsoft.com/office/drawing/2014/main" id="{C90F30FE-5D3E-407D-A6C4-D9AD8B88079D}"/>
              </a:ext>
            </a:extLst>
          </p:cNvPr>
          <p:cNvSpPr/>
          <p:nvPr/>
        </p:nvSpPr>
        <p:spPr>
          <a:xfrm>
            <a:off x="4018326" y="5189290"/>
            <a:ext cx="2541864" cy="115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Система телевизионного наблюдения (СТН)</a:t>
            </a:r>
          </a:p>
        </p:txBody>
      </p:sp>
      <p:sp>
        <p:nvSpPr>
          <p:cNvPr id="6" name="Прямоугольник 5">
            <a:extLst>
              <a:ext uri="{FF2B5EF4-FFF2-40B4-BE49-F238E27FC236}">
                <a16:creationId xmlns:a16="http://schemas.microsoft.com/office/drawing/2014/main" id="{D47CD62E-1321-49A7-99AB-CF4FDB1C6C8B}"/>
              </a:ext>
            </a:extLst>
          </p:cNvPr>
          <p:cNvSpPr/>
          <p:nvPr/>
        </p:nvSpPr>
        <p:spPr>
          <a:xfrm>
            <a:off x="6560190" y="3778541"/>
            <a:ext cx="2541864" cy="115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Система контроля и управления доступом (СКУД)</a:t>
            </a:r>
          </a:p>
        </p:txBody>
      </p:sp>
      <p:sp>
        <p:nvSpPr>
          <p:cNvPr id="7" name="Прямоугольник 6">
            <a:extLst>
              <a:ext uri="{FF2B5EF4-FFF2-40B4-BE49-F238E27FC236}">
                <a16:creationId xmlns:a16="http://schemas.microsoft.com/office/drawing/2014/main" id="{4E805025-10CD-456C-A667-9A2B93BF61DD}"/>
              </a:ext>
            </a:extLst>
          </p:cNvPr>
          <p:cNvSpPr/>
          <p:nvPr/>
        </p:nvSpPr>
        <p:spPr>
          <a:xfrm>
            <a:off x="9102054" y="5189290"/>
            <a:ext cx="2541864" cy="115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Система электропитания, оперативной связи, охранного оповещения</a:t>
            </a:r>
          </a:p>
        </p:txBody>
      </p:sp>
    </p:spTree>
    <p:extLst>
      <p:ext uri="{BB962C8B-B14F-4D97-AF65-F5344CB8AC3E}">
        <p14:creationId xmlns:p14="http://schemas.microsoft.com/office/powerpoint/2010/main" val="7813140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Уголки">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Уголки</Template>
  <TotalTime>208</TotalTime>
  <Words>1420</Words>
  <Application>Microsoft Office PowerPoint</Application>
  <PresentationFormat>Широкоэкранный</PresentationFormat>
  <Paragraphs>108</Paragraphs>
  <Slides>22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Arial</vt:lpstr>
      <vt:lpstr>Calibri</vt:lpstr>
      <vt:lpstr>Franklin Gothic Book</vt:lpstr>
      <vt:lpstr>Open Sans</vt:lpstr>
      <vt:lpstr>Times New Roman</vt:lpstr>
      <vt:lpstr>Уголки</vt:lpstr>
      <vt:lpstr>Процесс управления физической безопасностью</vt:lpstr>
      <vt:lpstr>Введение</vt:lpstr>
      <vt:lpstr>Цели и задачи системы физической защиты (СФЗ)</vt:lpstr>
      <vt:lpstr>Презентация PowerPoint</vt:lpstr>
      <vt:lpstr>Разработка структуры СФЗ и вариантов построения комплекса ИТСО объекта с оценкой стоимости их реализации. </vt:lpstr>
      <vt:lpstr>Презентация PowerPoint</vt:lpstr>
      <vt:lpstr>Структура ИТСО</vt:lpstr>
      <vt:lpstr>Инженерные средства охраны</vt:lpstr>
      <vt:lpstr>Технические средства охраны</vt:lpstr>
      <vt:lpstr>Система охранной сигнализации (СОС) </vt:lpstr>
      <vt:lpstr>Система телевизионного наблюдения (СТН) </vt:lpstr>
      <vt:lpstr>Система контроля и управления доступом (СКУД)</vt:lpstr>
      <vt:lpstr>Служба безопасности</vt:lpstr>
      <vt:lpstr>Анализ уязвимости предприятия </vt:lpstr>
      <vt:lpstr>Эффективность существующей СФЗ</vt:lpstr>
      <vt:lpstr>Внедрение усовершенствованной СФЗ</vt:lpstr>
      <vt:lpstr>Испытания</vt:lpstr>
      <vt:lpstr>Оценка и подтверждение соответствия </vt:lpstr>
      <vt:lpstr>Опытная эксплуатация</vt:lpstr>
      <vt:lpstr>Проведение аудитов</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pc</dc:creator>
  <cp:lastModifiedBy>pc</cp:lastModifiedBy>
  <cp:revision>19</cp:revision>
  <dcterms:created xsi:type="dcterms:W3CDTF">2021-06-25T16:47:00Z</dcterms:created>
  <dcterms:modified xsi:type="dcterms:W3CDTF">2021-06-25T20:18:19Z</dcterms:modified>
</cp:coreProperties>
</file>