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83" r:id="rId19"/>
    <p:sldId id="275" r:id="rId20"/>
    <p:sldId id="276" r:id="rId21"/>
    <p:sldId id="284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5136" autoAdjust="0"/>
  </p:normalViewPr>
  <p:slideViewPr>
    <p:cSldViewPr snapToGrid="0">
      <p:cViewPr varScale="1">
        <p:scale>
          <a:sx n="81" d="100"/>
          <a:sy n="81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3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79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6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92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3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96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8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0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5956-7CC9-4EFC-8496-8B6591729F30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96C615-8F32-46AC-BA37-356B7AF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652" y="296883"/>
            <a:ext cx="8288351" cy="3753953"/>
          </a:xfrm>
        </p:spPr>
        <p:txBody>
          <a:bodyPr/>
          <a:lstStyle/>
          <a:p>
            <a:pPr algn="just"/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000" dirty="0" smtClean="0"/>
              <a:t>Модернизация процессов информационной безопасности — Повышение </a:t>
            </a:r>
            <a:r>
              <a:rPr lang="ru-RU" sz="4000" dirty="0"/>
              <a:t>осведомленности пользователей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653" y="4050836"/>
            <a:ext cx="8181472" cy="109689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Подготовил студент </a:t>
            </a:r>
            <a:r>
              <a:rPr lang="ru-RU" sz="2000" smtClean="0"/>
              <a:t>группы 191-351 </a:t>
            </a:r>
            <a:r>
              <a:rPr lang="ru-RU" sz="2000" dirty="0" smtClean="0"/>
              <a:t>Деспоташвили Илья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941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3. Целевые группы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590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Первый шаг в создании зрелой программы повышения осведомленности </a:t>
            </a:r>
            <a:r>
              <a:rPr lang="en-US" sz="2400" dirty="0" smtClean="0"/>
              <a:t>—</a:t>
            </a:r>
            <a:r>
              <a:rPr lang="ru-RU" sz="2400" dirty="0" smtClean="0"/>
              <a:t> </a:t>
            </a:r>
            <a:r>
              <a:rPr lang="ru-RU" sz="2400" dirty="0" smtClean="0"/>
              <a:t>определить, </a:t>
            </a:r>
            <a:r>
              <a:rPr lang="ru-RU" sz="2400" dirty="0"/>
              <a:t>чье поведение </a:t>
            </a:r>
            <a:r>
              <a:rPr lang="ru-RU" sz="2400" dirty="0" smtClean="0"/>
              <a:t>необходимо изменить </a:t>
            </a:r>
            <a:r>
              <a:rPr lang="ru-RU" sz="2400" dirty="0"/>
              <a:t>и / или навыки, которые </a:t>
            </a:r>
            <a:r>
              <a:rPr lang="ru-RU" sz="2400" dirty="0" smtClean="0"/>
              <a:t>необходимо развить.</a:t>
            </a:r>
          </a:p>
          <a:p>
            <a:pPr algn="just"/>
            <a:r>
              <a:rPr lang="ru-RU" sz="2400" dirty="0" smtClean="0"/>
              <a:t>Данная программа повышения осведомленности начинается с комплексного обучения всех сотрудников и закладывает общие основы безопасного поведения.</a:t>
            </a:r>
          </a:p>
          <a:p>
            <a:pPr algn="just"/>
            <a:r>
              <a:rPr lang="ru-RU" sz="2400" dirty="0" smtClean="0"/>
              <a:t>Затем обучение будет производиться для 3-х целевых групп.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807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3. Целевые группы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66790"/>
              </p:ext>
            </p:extLst>
          </p:nvPr>
        </p:nvGraphicFramePr>
        <p:xfrm>
          <a:off x="677334" y="1930401"/>
          <a:ext cx="9428567" cy="461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5"/>
                <a:gridCol w="6673932"/>
              </a:tblGrid>
              <a:tr h="504041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</a:t>
                      </a:r>
                      <a:r>
                        <a:rPr lang="ru-RU" baseline="0" dirty="0" smtClean="0"/>
                        <a:t> группа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Пояснение</a:t>
                      </a:r>
                      <a:endParaRPr lang="ru-RU" dirty="0"/>
                    </a:p>
                  </a:txBody>
                  <a:tcPr/>
                </a:tc>
              </a:tr>
              <a:tr h="96105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1. Базовое обучение: все сотрудники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 установить базовый уровень знаний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навыков во всей организации. Это поможет справиться с наиболее распространенными рисками человеческого фактора.</a:t>
                      </a:r>
                      <a:endParaRPr lang="ru-RU" sz="1800" b="0" dirty="0"/>
                    </a:p>
                  </a:txBody>
                  <a:tcPr/>
                </a:tc>
              </a:tr>
              <a:tr h="189714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2. Привилегированные пользователи (ИТ-персонал)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dirty="0" smtClean="0"/>
                        <a:t>Любой человек с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привилегированным или повышенным доступом к любым ресурсам организации (системный администраторы,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сетевые инженеры и т.д.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Из-за их привилегированного доступа, если кто-либо из этих людей будет скомпрометирован или случайно вызовет инцидент, ущерб может быть намного больше, чем от обычного сотрудника. Данная группа нуждается в дополнительном техническом обучении.</a:t>
                      </a:r>
                      <a:endParaRPr lang="ru-RU" sz="1600" b="0" dirty="0"/>
                    </a:p>
                  </a:txBody>
                  <a:tcPr/>
                </a:tc>
              </a:tr>
              <a:tr h="1249369">
                <a:tc>
                  <a:txBody>
                    <a:bodyPr/>
                    <a:lstStyle/>
                    <a:p>
                      <a:r>
                        <a:rPr lang="ru-RU" b="1" dirty="0" smtClean="0"/>
                        <a:t>3. Руководители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dirty="0" smtClean="0"/>
                        <a:t>Данная целевая группа представляет высокий риск из-за ежедневного доступа к конфиденциальной информации.</a:t>
                      </a:r>
                    </a:p>
                    <a:p>
                      <a:pPr algn="just"/>
                      <a:r>
                        <a:rPr lang="ru-RU" sz="1800" b="0" dirty="0" smtClean="0"/>
                        <a:t>Скорее всего, потребуется личное индивидуальное обучение.</a:t>
                      </a:r>
                      <a:endParaRPr lang="ru-RU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88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4. </a:t>
            </a:r>
            <a:r>
              <a:rPr lang="ru-RU" dirty="0" smtClean="0"/>
              <a:t>Темы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Далее приведены </a:t>
            </a:r>
            <a:r>
              <a:rPr lang="ru-RU" sz="2400" dirty="0"/>
              <a:t>конкретные темы обучения, назначаемые каждой целевой </a:t>
            </a:r>
            <a:r>
              <a:rPr lang="ru-RU" sz="2400" dirty="0" smtClean="0"/>
              <a:t>группе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83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4. </a:t>
            </a:r>
            <a:r>
              <a:rPr lang="ru-RU" dirty="0"/>
              <a:t>Риски / 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175020"/>
              </p:ext>
            </p:extLst>
          </p:nvPr>
        </p:nvGraphicFramePr>
        <p:xfrm>
          <a:off x="677863" y="2160588"/>
          <a:ext cx="8976776" cy="44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63"/>
                <a:gridCol w="1650670"/>
                <a:gridCol w="2541320"/>
                <a:gridCol w="1769423"/>
              </a:tblGrid>
              <a:tr h="6531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Сотрудники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Привилегированные пользователи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Руководство</a:t>
                      </a:r>
                      <a:endParaRPr lang="ru-RU" dirty="0"/>
                    </a:p>
                  </a:txBody>
                  <a:tcPr/>
                </a:tc>
              </a:tr>
              <a:tr h="378393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Политика ИБ организации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8393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Социальная инженерия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597748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Безопасная</a:t>
                      </a:r>
                    </a:p>
                    <a:p>
                      <a:pPr algn="l"/>
                      <a:r>
                        <a:rPr lang="ru-RU" sz="1600" dirty="0" smtClean="0"/>
                        <a:t>работа с электронной почтой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6813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Пароли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1913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Безопасные методы удаленной работы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53277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Безопасность</a:t>
                      </a:r>
                      <a:r>
                        <a:rPr lang="ru-RU" sz="1600" baseline="0" dirty="0" smtClean="0"/>
                        <a:t> в социальных сетях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425895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Привилегированный</a:t>
                      </a:r>
                      <a:r>
                        <a:rPr lang="ru-RU" sz="1600" baseline="0" dirty="0" smtClean="0"/>
                        <a:t> доступ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1687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Целевые атаки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7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5. Взаимодействие / коммуникация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3962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Чтобы добиться успеха, </a:t>
            </a:r>
            <a:r>
              <a:rPr lang="ru-RU" sz="2000" dirty="0" smtClean="0"/>
              <a:t>необходимо </a:t>
            </a:r>
            <a:r>
              <a:rPr lang="ru-RU" sz="2000" dirty="0"/>
              <a:t>сначала привлечь людей; если </a:t>
            </a:r>
            <a:r>
              <a:rPr lang="ru-RU" sz="2000" dirty="0" smtClean="0"/>
              <a:t>сотрудники </a:t>
            </a:r>
            <a:r>
              <a:rPr lang="ru-RU" sz="2000" dirty="0"/>
              <a:t>не слушают или не заинтересованы в изменении поведения, эта программа потерпит неудачу. Первый шаг —</a:t>
            </a:r>
            <a:r>
              <a:rPr lang="ru-RU" sz="2000" dirty="0" smtClean="0"/>
              <a:t> </a:t>
            </a:r>
            <a:r>
              <a:rPr lang="ru-RU" sz="2000" dirty="0"/>
              <a:t>убедить людей в том, что </a:t>
            </a:r>
            <a:r>
              <a:rPr lang="ru-RU" sz="2000" dirty="0" smtClean="0"/>
              <a:t>информационная безопасность </a:t>
            </a:r>
            <a:r>
              <a:rPr lang="ru-RU" sz="2000" dirty="0"/>
              <a:t>важна, почему она важна для них и какова наша конечная цель. </a:t>
            </a:r>
            <a:r>
              <a:rPr lang="ru-RU" sz="2000" dirty="0" smtClean="0"/>
              <a:t>Предлагается сообщать об этом на 2-х уровнях:</a:t>
            </a:r>
          </a:p>
          <a:p>
            <a:pPr lvl="1" algn="just"/>
            <a:r>
              <a:rPr lang="ru-RU" sz="1800" b="1" dirty="0" smtClean="0"/>
              <a:t>организационный</a:t>
            </a:r>
            <a:r>
              <a:rPr lang="ru-RU" sz="1800" dirty="0" smtClean="0"/>
              <a:t>: сотрудники должны понимать, что </a:t>
            </a:r>
            <a:r>
              <a:rPr lang="ru-RU" sz="1800" dirty="0"/>
              <a:t>ИБ сейчас представляет наибольший риск для нашей </a:t>
            </a:r>
            <a:r>
              <a:rPr lang="ru-RU" sz="1800" dirty="0" smtClean="0"/>
              <a:t>организации, и их поведение может повлиять на это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lvl="1" algn="just"/>
            <a:r>
              <a:rPr lang="ru-RU" sz="1800" b="1" dirty="0" smtClean="0"/>
              <a:t>индивидуальный</a:t>
            </a:r>
            <a:r>
              <a:rPr lang="ru-RU" sz="1800" dirty="0" smtClean="0"/>
              <a:t>: то, чему учатся сотрудники, должно защищать их не только на работе, но и дома, т.е. сотрудники должны соблюдать </a:t>
            </a:r>
            <a:r>
              <a:rPr lang="ru-RU" sz="1800" dirty="0" err="1" smtClean="0"/>
              <a:t>кибербезопасное</a:t>
            </a:r>
            <a:r>
              <a:rPr lang="ru-RU" sz="1800" dirty="0" smtClean="0"/>
              <a:t> поведение всегда, а не только на работе.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897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6.1. Основное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086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Основное обучение будет производиться </a:t>
            </a:r>
            <a:r>
              <a:rPr lang="ru-RU" sz="2400" dirty="0" smtClean="0"/>
              <a:t>каждые полгода.</a:t>
            </a:r>
            <a:endParaRPr lang="ru-RU" sz="2400" dirty="0" smtClean="0"/>
          </a:p>
          <a:p>
            <a:pPr algn="just"/>
            <a:r>
              <a:rPr lang="ru-RU" sz="2400" dirty="0" smtClean="0"/>
              <a:t>Основной метод </a:t>
            </a:r>
            <a:r>
              <a:rPr lang="ru-RU" sz="2400" dirty="0"/>
              <a:t>—</a:t>
            </a:r>
            <a:r>
              <a:rPr lang="ru-RU" sz="2400" dirty="0" smtClean="0"/>
              <a:t> компьютерное (дистанционное) обучение через </a:t>
            </a:r>
            <a:r>
              <a:rPr lang="ru-RU" sz="2400" dirty="0"/>
              <a:t>внутреннюю систему управления обучением (</a:t>
            </a:r>
            <a:r>
              <a:rPr lang="en-US" sz="2400" dirty="0"/>
              <a:t>LMS</a:t>
            </a:r>
            <a:r>
              <a:rPr lang="ru-RU" sz="2400" dirty="0" smtClean="0"/>
              <a:t>). </a:t>
            </a:r>
          </a:p>
          <a:p>
            <a:pPr algn="just"/>
            <a:r>
              <a:rPr lang="ru-RU" sz="2400" dirty="0" smtClean="0"/>
              <a:t>По окончанию каждого тематического модуля необходимо пройти тестирование.</a:t>
            </a:r>
          </a:p>
          <a:p>
            <a:pPr algn="just"/>
            <a:r>
              <a:rPr lang="ru-RU" sz="2400" dirty="0" smtClean="0"/>
              <a:t>Оперативный контроль за данным обучением будет производить служба ИБ.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181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6.2. Дополнительные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584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Очевидно, что </a:t>
            </a:r>
            <a:r>
              <a:rPr lang="ru-RU" sz="2400" dirty="0"/>
              <a:t>ежеквартального обучения </a:t>
            </a:r>
            <a:r>
              <a:rPr lang="ru-RU" sz="2400" dirty="0" smtClean="0"/>
              <a:t>недостаточно</a:t>
            </a:r>
            <a:r>
              <a:rPr lang="ru-RU" sz="2400" dirty="0"/>
              <a:t>, чтобы изменить </a:t>
            </a:r>
            <a:r>
              <a:rPr lang="ru-RU" sz="2400" dirty="0" smtClean="0"/>
              <a:t>поведение людей. Поэтому предлагается усиливать </a:t>
            </a:r>
            <a:r>
              <a:rPr lang="ru-RU" sz="2400" dirty="0"/>
              <a:t>ключевые модели поведения с помощью </a:t>
            </a:r>
            <a:r>
              <a:rPr lang="ru-RU" sz="2400" dirty="0" smtClean="0"/>
              <a:t>различных методов </a:t>
            </a:r>
            <a:r>
              <a:rPr lang="ru-RU" sz="2400" dirty="0"/>
              <a:t>подкрепления в течение остальной части года, подкрепляя одну ключевую тему каждый месяц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Каждый </a:t>
            </a:r>
            <a:r>
              <a:rPr lang="ru-RU" sz="2400" dirty="0" smtClean="0"/>
              <a:t>квартал, </a:t>
            </a:r>
            <a:r>
              <a:rPr lang="ru-RU" sz="2400" dirty="0" smtClean="0"/>
              <a:t>всем сотрудникам будут рассылаться информационные бюллетени, </a:t>
            </a:r>
            <a:r>
              <a:rPr lang="ru-RU" sz="2400" dirty="0" smtClean="0"/>
              <a:t>которые </a:t>
            </a:r>
            <a:r>
              <a:rPr lang="ru-RU" sz="2400" dirty="0" smtClean="0"/>
              <a:t>состоят из 2-х страниц и распространяются в цифровом формате.</a:t>
            </a:r>
            <a:endParaRPr lang="en-US" sz="2400" dirty="0" smtClean="0"/>
          </a:p>
          <a:p>
            <a:pPr algn="just"/>
            <a:r>
              <a:rPr lang="ru-RU" sz="2400" dirty="0" smtClean="0"/>
              <a:t>Также, вместо информационных бюллетеней, возможна рассылка </a:t>
            </a:r>
            <a:r>
              <a:rPr lang="ru-RU" sz="2400" dirty="0" err="1" smtClean="0"/>
              <a:t>инфографики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78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6.3. Источники материалов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Материалы для </a:t>
            </a:r>
            <a:r>
              <a:rPr lang="ru-RU" sz="2400" dirty="0" smtClean="0"/>
              <a:t>данной программы </a:t>
            </a:r>
            <a:r>
              <a:rPr lang="ru-RU" sz="2400" dirty="0"/>
              <a:t>повышения осведомленности будут получены или разработаны из нескольких источников. </a:t>
            </a:r>
            <a:endParaRPr lang="ru-RU" sz="2400" dirty="0" smtClean="0"/>
          </a:p>
          <a:p>
            <a:pPr algn="just"/>
            <a:r>
              <a:rPr lang="ru-RU" sz="2400" dirty="0" smtClean="0"/>
              <a:t>Материалы для онлайн-обучения будут </a:t>
            </a:r>
            <a:r>
              <a:rPr lang="ru-RU" sz="2400" dirty="0"/>
              <a:t>предоставляться </a:t>
            </a:r>
            <a:r>
              <a:rPr lang="ru-RU" sz="2400" dirty="0" smtClean="0"/>
              <a:t>Поставщиком </a:t>
            </a:r>
            <a:r>
              <a:rPr lang="en-US" sz="2400" dirty="0" smtClean="0"/>
              <a:t>X.</a:t>
            </a:r>
          </a:p>
          <a:p>
            <a:pPr algn="just"/>
            <a:r>
              <a:rPr lang="ru-RU" sz="2400" dirty="0" smtClean="0"/>
              <a:t>Дополнительные материалы (информационные бюллетени и </a:t>
            </a:r>
            <a:r>
              <a:rPr lang="ru-RU" sz="2400" dirty="0" err="1" smtClean="0"/>
              <a:t>инфографика</a:t>
            </a:r>
            <a:r>
              <a:rPr lang="ru-RU" sz="2400" dirty="0" smtClean="0"/>
              <a:t>) будут разрабатываться службой ИБ. При этом возможно использование материалов из сети Интернет.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212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6.4. Фишинг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algn="just"/>
            <a:r>
              <a:rPr lang="ru-RU" sz="2100" dirty="0" smtClean="0"/>
              <a:t>Важная часть данной программы повышения осведомленности — это моделирование (имитация) фишинга.</a:t>
            </a:r>
          </a:p>
          <a:p>
            <a:pPr algn="just"/>
            <a:r>
              <a:rPr lang="ru-RU" sz="2100" dirty="0" smtClean="0"/>
              <a:t>Планируется раз в полгода проводить </a:t>
            </a:r>
            <a:r>
              <a:rPr lang="ru-RU" sz="2100" dirty="0" err="1" smtClean="0"/>
              <a:t>фишинговую</a:t>
            </a:r>
            <a:r>
              <a:rPr lang="ru-RU" sz="2100" dirty="0" smtClean="0"/>
              <a:t> оценку, чтобы проверить способность сотрудников обнаруживать злоумышленные действия и не становится жертвами атак социальной инженерии.</a:t>
            </a:r>
          </a:p>
          <a:p>
            <a:pPr algn="just"/>
            <a:r>
              <a:rPr lang="ru-RU" sz="2100" dirty="0" smtClean="0"/>
              <a:t>Сотрудникам будут рассылаться мошеннические электронные письма. Сотрудники должны идентифицировать </a:t>
            </a:r>
            <a:r>
              <a:rPr lang="ru-RU" sz="2100" dirty="0" err="1" smtClean="0"/>
              <a:t>фишинговую</a:t>
            </a:r>
            <a:r>
              <a:rPr lang="ru-RU" sz="2100" dirty="0" smtClean="0"/>
              <a:t> атаку и незамедлительно сообщить об этом службе ИБ.</a:t>
            </a:r>
          </a:p>
          <a:p>
            <a:pPr algn="just"/>
            <a:r>
              <a:rPr lang="ru-RU" sz="2100" dirty="0" smtClean="0"/>
              <a:t>Те, кто станет жертвой атаки, будут незамедлительно об этом уведомлены и пройдут дополнительное обучение (например, беседа со специалистом по ИБ или обучающее видео).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63094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6.5. Новые сотрудники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Все новые </a:t>
            </a:r>
            <a:r>
              <a:rPr lang="ru-RU" sz="2400" dirty="0" smtClean="0"/>
              <a:t>сотрудники должны будут пройти курс онлайн-обучения по ИБ в </a:t>
            </a:r>
            <a:r>
              <a:rPr lang="ru-RU" sz="2400" dirty="0"/>
              <a:t>течение 15 дней с момента </a:t>
            </a:r>
            <a:r>
              <a:rPr lang="ru-RU" sz="2400" dirty="0" smtClean="0"/>
              <a:t>начала работы. </a:t>
            </a:r>
          </a:p>
          <a:p>
            <a:pPr algn="just"/>
            <a:r>
              <a:rPr lang="ru-RU" sz="2400" dirty="0"/>
              <a:t>Когда сотрудники </a:t>
            </a:r>
            <a:r>
              <a:rPr lang="ru-RU" sz="2400" dirty="0" smtClean="0"/>
              <a:t>увольняются, </a:t>
            </a:r>
            <a:r>
              <a:rPr lang="ru-RU" sz="2400" dirty="0"/>
              <a:t>их доступ к онлайн-обучению и соответствующим спискам рассылки по вопросам безопасности прекращается. </a:t>
            </a:r>
          </a:p>
        </p:txBody>
      </p:sp>
    </p:spTree>
    <p:extLst>
      <p:ext uri="{BB962C8B-B14F-4D97-AF65-F5344CB8AC3E}">
        <p14:creationId xmlns:p14="http://schemas.microsoft.com/office/powerpoint/2010/main" val="278328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 smtClean="0"/>
              <a:t>Повышение осведомленности персонала по вопросам информационной безопасности — это очень важная проблема в любой организации. Технические средства, безусловно, важны для обеспечения защиты информации, однако в любой системе обеспечения ИБ слабым звеном остается человек.</a:t>
            </a:r>
          </a:p>
          <a:p>
            <a:pPr algn="just"/>
            <a:r>
              <a:rPr lang="ru-RU" sz="2200" dirty="0" smtClean="0"/>
              <a:t>В рамках проекта «Модернизация процессов ИБ» было необходимо разработать стратегию модернизации процессов информационной безопасности (в данном случае </a:t>
            </a:r>
            <a:r>
              <a:rPr lang="ru-RU" sz="2200" dirty="0"/>
              <a:t>—</a:t>
            </a:r>
            <a:r>
              <a:rPr lang="ru-RU" sz="2200" dirty="0" smtClean="0"/>
              <a:t> Повышение осведомленности пользователей) в компании ПАО «Альфа-Омега», которая занимается онлайн-ритейлом.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0667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/>
              <a:t>7. Долгосрочная </a:t>
            </a:r>
            <a:r>
              <a:rPr lang="ru-RU" dirty="0" smtClean="0"/>
              <a:t>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Представленная программа повышения осведомленности является долгосрочным проектом. Поэтому необходим </a:t>
            </a:r>
            <a:r>
              <a:rPr lang="ru-RU" sz="2400" dirty="0"/>
              <a:t>процесс для постоянного обновления и улучшения </a:t>
            </a:r>
            <a:r>
              <a:rPr lang="ru-RU" sz="2400" dirty="0" smtClean="0"/>
              <a:t>данной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28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7.1. </a:t>
            </a:r>
            <a:r>
              <a:rPr lang="ru-RU" dirty="0"/>
              <a:t>Долгосрочная поддержка (отзывы)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3338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Каждый месяц будет происходить рассылка форм обратной связи. </a:t>
            </a:r>
            <a:r>
              <a:rPr lang="ru-RU" sz="2400" dirty="0"/>
              <a:t>Эти формы будут рассылаться </a:t>
            </a:r>
            <a:r>
              <a:rPr lang="ru-RU" sz="2400" dirty="0" smtClean="0"/>
              <a:t>сотрудниками </a:t>
            </a:r>
            <a:r>
              <a:rPr lang="ru-RU" sz="2400" dirty="0"/>
              <a:t>отдела кадров примерно сотне случайных </a:t>
            </a:r>
            <a:r>
              <a:rPr lang="ru-RU" sz="2400" dirty="0" smtClean="0"/>
              <a:t>сотрудников. </a:t>
            </a:r>
            <a:r>
              <a:rPr lang="ru-RU" sz="2400" dirty="0"/>
              <a:t>Эти формы будут </a:t>
            </a:r>
            <a:r>
              <a:rPr lang="ru-RU" sz="2400" dirty="0" smtClean="0"/>
              <a:t>анонимными.</a:t>
            </a:r>
          </a:p>
          <a:p>
            <a:pPr algn="just"/>
            <a:r>
              <a:rPr lang="ru-RU" sz="2400" dirty="0" smtClean="0"/>
              <a:t>Примерные вопросы, которые будут включены в формы:</a:t>
            </a:r>
          </a:p>
          <a:p>
            <a:pPr lvl="1" algn="just"/>
            <a:r>
              <a:rPr lang="ru-RU" sz="2200" dirty="0" smtClean="0"/>
              <a:t>что вам больше всего понравилось в обучении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ru-RU" sz="2200" dirty="0" smtClean="0"/>
              <a:t>что можно улучшить в программе обучения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ru-RU" sz="2200" dirty="0" smtClean="0"/>
              <a:t>одна вещь, которую вы узнали из обучения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ru-RU" sz="2200" dirty="0" smtClean="0"/>
              <a:t>как изменилось ваше поведение в результате обучения</a:t>
            </a:r>
            <a:r>
              <a:rPr lang="en-US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512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5008"/>
            <a:ext cx="8596668" cy="1757548"/>
          </a:xfrm>
        </p:spPr>
        <p:txBody>
          <a:bodyPr>
            <a:normAutofit/>
          </a:bodyPr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7.2. Долгосрочная поддержка (заседания консультативного совета)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85060"/>
            <a:ext cx="8596668" cy="4536374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Планируется раз в полгода проводить </a:t>
            </a:r>
            <a:r>
              <a:rPr lang="ru-RU" sz="2400" dirty="0"/>
              <a:t>заседания Консультативного совета для обсуждения прогресса программы повышения осведомленности </a:t>
            </a:r>
            <a:r>
              <a:rPr lang="ru-RU" sz="2400" dirty="0" smtClean="0"/>
              <a:t>и </a:t>
            </a:r>
            <a:r>
              <a:rPr lang="ru-RU" sz="2400" dirty="0"/>
              <a:t>того, что </a:t>
            </a:r>
            <a:r>
              <a:rPr lang="ru-RU" sz="2400" dirty="0" smtClean="0"/>
              <a:t>можно </a:t>
            </a:r>
            <a:r>
              <a:rPr lang="ru-RU" sz="2400" dirty="0"/>
              <a:t>сделать для ее </a:t>
            </a:r>
            <a:r>
              <a:rPr lang="ru-RU" sz="2400" dirty="0" smtClean="0"/>
              <a:t>улучшения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algn="just"/>
            <a:r>
              <a:rPr lang="ru-RU" sz="2400" dirty="0" smtClean="0"/>
              <a:t>Некоторые вопросы, которые могут быть затронуты на заседании:</a:t>
            </a:r>
          </a:p>
          <a:p>
            <a:pPr lvl="1" algn="just"/>
            <a:r>
              <a:rPr lang="ru-RU" sz="2000" dirty="0"/>
              <a:t>каковы цели обучения</a:t>
            </a:r>
            <a:r>
              <a:rPr lang="en-US" sz="2000" dirty="0"/>
              <a:t>;</a:t>
            </a:r>
          </a:p>
          <a:p>
            <a:pPr lvl="1" algn="just"/>
            <a:r>
              <a:rPr lang="ru-RU" sz="2000" dirty="0" smtClean="0"/>
              <a:t>нужно ли добавить новые или убрать существующие темы</a:t>
            </a:r>
            <a:r>
              <a:rPr lang="en-US" sz="2000" dirty="0" smtClean="0"/>
              <a:t>;</a:t>
            </a:r>
          </a:p>
          <a:p>
            <a:pPr lvl="1" algn="just"/>
            <a:r>
              <a:rPr lang="ru-RU" sz="2000" dirty="0" smtClean="0"/>
              <a:t>какой прогресс был достигнут</a:t>
            </a:r>
            <a:r>
              <a:rPr lang="en-US" sz="2000" dirty="0" smtClean="0"/>
              <a:t>;</a:t>
            </a:r>
          </a:p>
          <a:p>
            <a:pPr lvl="1" algn="just"/>
            <a:r>
              <a:rPr lang="ru-RU" sz="2000" dirty="0"/>
              <a:t>т</a:t>
            </a:r>
            <a:r>
              <a:rPr lang="ru-RU" sz="2000" dirty="0" smtClean="0"/>
              <a:t>акже необходимо следить, чтобы контент оставался актуальным и т.д.</a:t>
            </a:r>
            <a:endParaRPr lang="en-US" sz="2000" dirty="0" smtClean="0"/>
          </a:p>
          <a:p>
            <a:pPr lvl="1"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1354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8.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Поскольку данная программа повышения осведомленности является непрерывным процессом, </a:t>
            </a:r>
            <a:r>
              <a:rPr lang="ru-RU" sz="2400" dirty="0"/>
              <a:t>сбор показателей, касающихся </a:t>
            </a:r>
            <a:r>
              <a:rPr lang="ru-RU" sz="2400" dirty="0" smtClean="0"/>
              <a:t>ее функций</a:t>
            </a:r>
            <a:r>
              <a:rPr lang="ru-RU" sz="2400" dirty="0"/>
              <a:t>, имеет решающее значение для выявления областей, которые нуждаются в улучшении или </a:t>
            </a:r>
            <a:r>
              <a:rPr lang="ru-RU" sz="2400" dirty="0" smtClean="0"/>
              <a:t>корректировке.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675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8.1. Метрики соответствия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070299"/>
              </p:ext>
            </p:extLst>
          </p:nvPr>
        </p:nvGraphicFramePr>
        <p:xfrm>
          <a:off x="677863" y="2160590"/>
          <a:ext cx="9784299" cy="410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245"/>
                <a:gridCol w="2621274"/>
                <a:gridCol w="2612571"/>
                <a:gridCol w="1425039"/>
                <a:gridCol w="1603170"/>
              </a:tblGrid>
              <a:tr h="84386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Название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Что измеряется?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Как измеряется?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Когда измеряется?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Кто измеряет?</a:t>
                      </a:r>
                      <a:endParaRPr lang="ru-RU" sz="1800" dirty="0"/>
                    </a:p>
                  </a:txBody>
                  <a:tcPr/>
                </a:tc>
              </a:tr>
              <a:tr h="932793">
                <a:tc>
                  <a:txBody>
                    <a:bodyPr/>
                    <a:lstStyle/>
                    <a:p>
                      <a:r>
                        <a:rPr lang="ru-RU" dirty="0" smtClean="0"/>
                        <a:t>Завершение обучения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Кто прошел или не прошел </a:t>
                      </a:r>
                      <a:r>
                        <a:rPr lang="ru-RU" sz="1800" dirty="0" smtClean="0"/>
                        <a:t>онлайн-обучение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Отчеты о завершении из системы управления обучением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Раз в полгода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Служба ИБ</a:t>
                      </a:r>
                      <a:endParaRPr lang="ru-RU" sz="1600" dirty="0"/>
                    </a:p>
                  </a:txBody>
                  <a:tcPr/>
                </a:tc>
              </a:tr>
              <a:tr h="1229290"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Способы</a:t>
                      </a:r>
                      <a:r>
                        <a:rPr lang="ru-RU" baseline="0" dirty="0" smtClean="0"/>
                        <a:t> связи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Распространение информационных бюллетеней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Необходимо</a:t>
                      </a:r>
                      <a:r>
                        <a:rPr lang="ru-RU" sz="1600" baseline="0" dirty="0" smtClean="0"/>
                        <a:t> отслеживать, как и когда материалы передаются сотрудникам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Ежемесячно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Служба ИБ</a:t>
                      </a:r>
                      <a:endParaRPr lang="ru-RU" sz="1600" dirty="0"/>
                    </a:p>
                  </a:txBody>
                  <a:tcPr/>
                </a:tc>
              </a:tr>
              <a:tr h="1100051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Подписание политики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Люди прошли обучение и подтверждают, что будут придерживаться установленных правил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Подпись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Ежегодно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Руководство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/</a:t>
                      </a:r>
                    </a:p>
                    <a:p>
                      <a:r>
                        <a:rPr lang="ru-RU" sz="1600" dirty="0" smtClean="0"/>
                        <a:t>отдел кадров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8.2</a:t>
            </a:r>
            <a:r>
              <a:rPr lang="en-US" dirty="0" smtClean="0"/>
              <a:t>. </a:t>
            </a:r>
            <a:r>
              <a:rPr lang="ru-RU" dirty="0" smtClean="0"/>
              <a:t>Метрики воздействия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48325"/>
          </a:xfrm>
        </p:spPr>
        <p:txBody>
          <a:bodyPr>
            <a:normAutofit/>
          </a:bodyPr>
          <a:lstStyle/>
          <a:p>
            <a:endParaRPr lang="ru-RU" sz="240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521782"/>
              </p:ext>
            </p:extLst>
          </p:nvPr>
        </p:nvGraphicFramePr>
        <p:xfrm>
          <a:off x="677863" y="2160590"/>
          <a:ext cx="9784299" cy="436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25"/>
                <a:gridCol w="2600696"/>
                <a:gridCol w="2766951"/>
                <a:gridCol w="1472540"/>
                <a:gridCol w="1306287"/>
              </a:tblGrid>
              <a:tr h="6776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Название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Что измеряется?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Как измеряется?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Когда измеряется?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Кто измеряет?</a:t>
                      </a:r>
                      <a:endParaRPr lang="ru-RU" sz="1600" dirty="0"/>
                    </a:p>
                  </a:txBody>
                  <a:tcPr/>
                </a:tc>
              </a:tr>
              <a:tr h="924994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Повторные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нарушения фишинга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сотрудников, которые неоднократно становились жертвами симуляций фишинга. Эти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сотрудники не меняют свое поведение и представляют большой риск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Оценка фишинга (раздел 6.4)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Ежеквартально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Служба ИБ</a:t>
                      </a:r>
                      <a:endParaRPr lang="ru-RU" sz="1400" dirty="0"/>
                    </a:p>
                  </a:txBody>
                  <a:tcPr/>
                </a:tc>
              </a:tr>
              <a:tr h="70769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Зараженные</a:t>
                      </a:r>
                      <a:r>
                        <a:rPr lang="ru-RU" sz="1400" baseline="0" dirty="0" smtClean="0"/>
                        <a:t> компьютеры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зараженных компьютеров из-за действий человека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 помощи антивирусной программы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Ежемесячно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Служба ИБ</a:t>
                      </a:r>
                      <a:endParaRPr lang="ru-RU" sz="1400" dirty="0"/>
                    </a:p>
                  </a:txBody>
                  <a:tcPr/>
                </a:tc>
              </a:tr>
              <a:tr h="109085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Злоупотребление</a:t>
                      </a:r>
                      <a:r>
                        <a:rPr lang="ru-RU" sz="1400" baseline="0" dirty="0" smtClean="0"/>
                        <a:t> привилегиями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Люди прошли обучение и подтверждают, что будут придерживаться установленных правил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 привилегированных пользователей, которые неправильно используют или злоупотребляют своим привилегированным доступом.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Ежемесячно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Служба ИБ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1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8.3. Стратегические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 smtClean="0"/>
              <a:t>Планируется отслеживать программу повышения осведомленности на стратегическом уровне, измеряя следующие 2 показателя:</a:t>
            </a:r>
          </a:p>
          <a:p>
            <a:pPr lvl="1" algn="just"/>
            <a:r>
              <a:rPr lang="ru-RU" sz="2200" b="1" dirty="0" smtClean="0"/>
              <a:t>количество инцидентов</a:t>
            </a:r>
            <a:r>
              <a:rPr lang="ru-RU" sz="2200" dirty="0"/>
              <a:t>: </a:t>
            </a:r>
            <a:r>
              <a:rPr lang="ru-RU" sz="2200" dirty="0" smtClean="0"/>
              <a:t>по </a:t>
            </a:r>
            <a:r>
              <a:rPr lang="ru-RU" sz="2200" dirty="0"/>
              <a:t>мере обучения </a:t>
            </a:r>
            <a:r>
              <a:rPr lang="ru-RU" sz="2200" dirty="0" smtClean="0"/>
              <a:t>сотрудников </a:t>
            </a:r>
            <a:r>
              <a:rPr lang="ru-RU" sz="2200" dirty="0"/>
              <a:t>общее количество серьезных </a:t>
            </a:r>
            <a:r>
              <a:rPr lang="ru-RU" sz="2200" dirty="0" smtClean="0"/>
              <a:t>инцидентов </a:t>
            </a:r>
            <a:r>
              <a:rPr lang="ru-RU" sz="2200" dirty="0"/>
              <a:t>должно </a:t>
            </a:r>
            <a:r>
              <a:rPr lang="ru-RU" sz="2200" dirty="0" smtClean="0"/>
              <a:t>снизиться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ru-RU" sz="2200" b="1" dirty="0" smtClean="0"/>
              <a:t>время обнаружения</a:t>
            </a:r>
            <a:r>
              <a:rPr lang="ru-RU" sz="2200" dirty="0"/>
              <a:t>: </a:t>
            </a:r>
            <a:r>
              <a:rPr lang="ru-RU" sz="2200" dirty="0" smtClean="0"/>
              <a:t>по </a:t>
            </a:r>
            <a:r>
              <a:rPr lang="ru-RU" sz="2200" dirty="0"/>
              <a:t>мере обучения </a:t>
            </a:r>
            <a:r>
              <a:rPr lang="ru-RU" sz="2200" dirty="0" smtClean="0"/>
              <a:t>сотрудников </a:t>
            </a:r>
            <a:r>
              <a:rPr lang="ru-RU" sz="2200" dirty="0"/>
              <a:t>должна </a:t>
            </a:r>
            <a:r>
              <a:rPr lang="ru-RU" sz="2200" dirty="0" smtClean="0"/>
              <a:t>улучшаться способность </a:t>
            </a:r>
            <a:r>
              <a:rPr lang="ru-RU" sz="2200" dirty="0"/>
              <a:t>быстро выявлять инциденты и сообщать о </a:t>
            </a:r>
            <a:r>
              <a:rPr lang="ru-RU" sz="2200" dirty="0" smtClean="0"/>
              <a:t>них. </a:t>
            </a:r>
            <a:r>
              <a:rPr lang="ru-RU" sz="2200" dirty="0"/>
              <a:t>Это сокращает время ожидания злоумышленника, сводя к минимуму возможное влияние.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6935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9. Основные даты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151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Далее </a:t>
            </a:r>
            <a:r>
              <a:rPr lang="ru-RU" sz="2400" dirty="0" smtClean="0"/>
              <a:t>приведены </a:t>
            </a:r>
            <a:r>
              <a:rPr lang="ru-RU" sz="2400" dirty="0" smtClean="0"/>
              <a:t>основные этапы онлайн-обучения </a:t>
            </a:r>
            <a:r>
              <a:rPr lang="ru-RU" sz="2400" dirty="0" smtClean="0"/>
              <a:t>сотрудников (данные даты являютс</a:t>
            </a:r>
            <a:r>
              <a:rPr lang="ru-RU" sz="2400" dirty="0" smtClean="0"/>
              <a:t>я примером</a:t>
            </a:r>
            <a:r>
              <a:rPr lang="ru-RU" sz="2400" dirty="0" smtClean="0"/>
              <a:t>):</a:t>
            </a:r>
          </a:p>
          <a:p>
            <a:pPr lvl="1" algn="just"/>
            <a:r>
              <a:rPr lang="ru-RU" sz="2200" dirty="0" smtClean="0"/>
              <a:t>сентябрь: необходимо определить список сотрудников, которые будут проходить обучение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/>
              <a:t>1</a:t>
            </a:r>
            <a:r>
              <a:rPr lang="ru-RU" sz="2200" dirty="0" smtClean="0"/>
              <a:t> октября: генеральный </a:t>
            </a:r>
            <a:r>
              <a:rPr lang="ru-RU" sz="2200" dirty="0"/>
              <a:t>директор отправляет всем сотрудникам письмо с официальным объявлением о программе повышения осведомленности о </a:t>
            </a:r>
            <a:r>
              <a:rPr lang="ru-RU" sz="2200" dirty="0" smtClean="0"/>
              <a:t>безопасности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ru-RU" sz="2200" dirty="0" smtClean="0"/>
              <a:t>8 октября: создаются учетные записи в системе </a:t>
            </a:r>
            <a:r>
              <a:rPr lang="en-US" sz="2200" dirty="0" smtClean="0"/>
              <a:t>LMS</a:t>
            </a:r>
            <a:r>
              <a:rPr lang="ru-RU" sz="2200" dirty="0" smtClean="0"/>
              <a:t> и данные для входа направляются сотрудникам. Сотрудники должны пройти обучение до конца декабря</a:t>
            </a:r>
            <a:r>
              <a:rPr lang="en-US" sz="22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547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9. Основные даты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151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Далее </a:t>
            </a:r>
            <a:r>
              <a:rPr lang="ru-RU" sz="2400" dirty="0" smtClean="0"/>
              <a:t>приведены </a:t>
            </a:r>
            <a:r>
              <a:rPr lang="ru-RU" sz="2400" dirty="0" smtClean="0"/>
              <a:t>основные этапы онлайн-обучения </a:t>
            </a:r>
            <a:r>
              <a:rPr lang="ru-RU" sz="2400" dirty="0" smtClean="0"/>
              <a:t>сотрудников (данные даты являютс</a:t>
            </a:r>
            <a:r>
              <a:rPr lang="ru-RU" sz="2400" dirty="0" smtClean="0"/>
              <a:t>я примером</a:t>
            </a:r>
            <a:r>
              <a:rPr lang="ru-RU" sz="2400" dirty="0" smtClean="0"/>
              <a:t>):</a:t>
            </a:r>
          </a:p>
          <a:p>
            <a:pPr lvl="1" algn="just"/>
            <a:r>
              <a:rPr lang="ru-RU" sz="2200" dirty="0" smtClean="0"/>
              <a:t>1 ноября: рассылка информационных бюллетеней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lvl="1" algn="just"/>
            <a:r>
              <a:rPr lang="en-US" sz="2200" dirty="0" smtClean="0"/>
              <a:t>21 </a:t>
            </a:r>
            <a:r>
              <a:rPr lang="ru-RU" sz="2200" dirty="0"/>
              <a:t>декабря: всем кто еще не прошел обучение отправляются напоминания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/>
              <a:t>я</a:t>
            </a:r>
            <a:r>
              <a:rPr lang="ru-RU" sz="2200" dirty="0" smtClean="0"/>
              <a:t>нварь: проводится </a:t>
            </a:r>
            <a:r>
              <a:rPr lang="ru-RU" sz="2200" dirty="0" err="1" smtClean="0"/>
              <a:t>фишинговая</a:t>
            </a:r>
            <a:r>
              <a:rPr lang="ru-RU" sz="2200" dirty="0" smtClean="0"/>
              <a:t> оценка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 smtClean="0"/>
              <a:t>1 февраля: руководству направляется отчет о том кто прошел/не прошел обучение.</a:t>
            </a:r>
            <a:endParaRPr lang="en-US" sz="2200" dirty="0" smtClean="0"/>
          </a:p>
          <a:p>
            <a:pPr lvl="1"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609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4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787300" cy="4501468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В рамках данного проекта в качестве Этапа 1 было необходимо получить вводные данные от куратора о текущем состоянии процессов ИБ в организации.</a:t>
            </a:r>
          </a:p>
          <a:p>
            <a:pPr algn="just"/>
            <a:r>
              <a:rPr lang="ru-RU" sz="2000" dirty="0" smtClean="0"/>
              <a:t>Некоторые ключевые вопросы, которые были заданы:</a:t>
            </a:r>
          </a:p>
          <a:p>
            <a:pPr lvl="1" algn="just"/>
            <a:r>
              <a:rPr lang="ru-RU" sz="1800" dirty="0" smtClean="0"/>
              <a:t>Есть ли в организации отдел ИБ и каков его состав?</a:t>
            </a:r>
          </a:p>
          <a:p>
            <a:pPr lvl="1" algn="just"/>
            <a:r>
              <a:rPr lang="ru-RU" sz="1800" dirty="0" smtClean="0"/>
              <a:t>Какие организационно-распорядительные документы по ИБ имеются в компании?</a:t>
            </a:r>
          </a:p>
          <a:p>
            <a:pPr lvl="1" algn="just"/>
            <a:r>
              <a:rPr lang="ru-RU" sz="1800" dirty="0"/>
              <a:t>Организована ли в компании система обучения персонала по вопросам ИБ?</a:t>
            </a:r>
            <a:endParaRPr lang="ru-RU" sz="1800" dirty="0" smtClean="0"/>
          </a:p>
          <a:p>
            <a:pPr lvl="1" algn="just"/>
            <a:r>
              <a:rPr lang="ru-RU" sz="1800" dirty="0" smtClean="0"/>
              <a:t>Происходит ли проверка/тестирование сотрудников по вопросам ИБ?</a:t>
            </a:r>
          </a:p>
        </p:txBody>
      </p:sp>
    </p:spTree>
    <p:extLst>
      <p:ext uri="{BB962C8B-B14F-4D97-AF65-F5344CB8AC3E}">
        <p14:creationId xmlns:p14="http://schemas.microsoft.com/office/powerpoint/2010/main" val="152931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dirty="0"/>
              <a:t>в</a:t>
            </a:r>
            <a:r>
              <a:rPr lang="ru-RU" dirty="0" smtClean="0"/>
              <a:t>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146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На данные вопросы были получены следующие ответы:</a:t>
            </a:r>
          </a:p>
          <a:p>
            <a:pPr lvl="1" algn="just"/>
            <a:r>
              <a:rPr lang="ru-RU" sz="1800" dirty="0"/>
              <a:t>Есть отдел ИБ, в нем работает 3 человека —</a:t>
            </a:r>
            <a:r>
              <a:rPr lang="ru-RU" sz="1800" dirty="0" smtClean="0"/>
              <a:t> </a:t>
            </a:r>
            <a:r>
              <a:rPr lang="ru-RU" sz="1800" dirty="0"/>
              <a:t>руководитель и 2 </a:t>
            </a:r>
            <a:r>
              <a:rPr lang="ru-RU" sz="1800" dirty="0" smtClean="0"/>
              <a:t>специалиста (один </a:t>
            </a:r>
            <a:r>
              <a:rPr lang="ru-RU" sz="1800" dirty="0"/>
              <a:t>по организационному обеспечению и второй по техническому обеспечению).</a:t>
            </a:r>
          </a:p>
          <a:p>
            <a:pPr lvl="1" algn="just"/>
            <a:r>
              <a:rPr lang="ru-RU" sz="1800" dirty="0"/>
              <a:t>Есть политика </a:t>
            </a:r>
            <a:r>
              <a:rPr lang="ru-RU" sz="1800" dirty="0" smtClean="0"/>
              <a:t>ИБ, положение о ПДн.</a:t>
            </a:r>
          </a:p>
          <a:p>
            <a:pPr lvl="1" algn="just"/>
            <a:r>
              <a:rPr lang="ru-RU" sz="1800" dirty="0"/>
              <a:t>Инструктажей по безопасности как таковых нет. </a:t>
            </a:r>
            <a:r>
              <a:rPr lang="ru-RU" sz="1800" dirty="0" smtClean="0"/>
              <a:t>Какого-то </a:t>
            </a:r>
            <a:r>
              <a:rPr lang="ru-RU" sz="1800" dirty="0"/>
              <a:t>специализированного обучения и платформ для обучения, курсов, которые работники могли бы проходить по </a:t>
            </a:r>
            <a:r>
              <a:rPr lang="ru-RU" sz="1800" dirty="0" smtClean="0"/>
              <a:t>ИБ, — нет</a:t>
            </a:r>
            <a:r>
              <a:rPr lang="ru-RU" sz="1800" dirty="0"/>
              <a:t>. </a:t>
            </a:r>
            <a:endParaRPr lang="ru-RU" sz="1800" dirty="0" smtClean="0"/>
          </a:p>
          <a:p>
            <a:pPr lvl="1" algn="just"/>
            <a:r>
              <a:rPr lang="ru-RU" sz="1800" dirty="0" smtClean="0"/>
              <a:t>Работники</a:t>
            </a:r>
            <a:r>
              <a:rPr lang="ru-RU" sz="1800" dirty="0"/>
              <a:t>, когда приходят на работу в первый день, </a:t>
            </a:r>
            <a:r>
              <a:rPr lang="ru-RU" sz="1800" dirty="0" smtClean="0"/>
              <a:t>ознакамливаются </a:t>
            </a:r>
            <a:r>
              <a:rPr lang="ru-RU" sz="1800" dirty="0"/>
              <a:t>с </a:t>
            </a:r>
            <a:r>
              <a:rPr lang="ru-RU" sz="1800" dirty="0" smtClean="0"/>
              <a:t>организационно-распорядительными документами — политикой ИБ и положением о ПДн.</a:t>
            </a:r>
            <a:r>
              <a:rPr lang="ru-RU" sz="1800" dirty="0"/>
              <a:t> Тестирования знаний и навыков нет. 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487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Проанализировав полученные данные, можно прийти к следующим выводам:</a:t>
            </a:r>
          </a:p>
          <a:p>
            <a:pPr lvl="1" algn="just"/>
            <a:r>
              <a:rPr lang="ru-RU" sz="1800" dirty="0" smtClean="0"/>
              <a:t>процесс «Повышение осведомленности пользователей» в организации практически не обеспечивается</a:t>
            </a:r>
            <a:r>
              <a:rPr lang="en-US" sz="1800" dirty="0" smtClean="0"/>
              <a:t>;</a:t>
            </a:r>
          </a:p>
          <a:p>
            <a:pPr lvl="1" algn="just"/>
            <a:r>
              <a:rPr lang="ru-RU" sz="1800" dirty="0"/>
              <a:t>в</a:t>
            </a:r>
            <a:r>
              <a:rPr lang="ru-RU" sz="1800" dirty="0" smtClean="0"/>
              <a:t> организации отсутствует программа/система повышения осведомленности</a:t>
            </a:r>
            <a:r>
              <a:rPr lang="en-US" sz="1800" dirty="0" smtClean="0"/>
              <a:t>;</a:t>
            </a:r>
          </a:p>
          <a:p>
            <a:pPr lvl="1" algn="just"/>
            <a:r>
              <a:rPr lang="ru-RU" sz="1800" dirty="0"/>
              <a:t>р</a:t>
            </a:r>
            <a:r>
              <a:rPr lang="ru-RU" sz="1800" dirty="0" smtClean="0"/>
              <a:t>уководство не обсуждает и не заботится об осведомленности сотрудников.</a:t>
            </a:r>
          </a:p>
          <a:p>
            <a:pPr algn="just"/>
            <a:r>
              <a:rPr lang="ru-RU" sz="2000" dirty="0" smtClean="0"/>
              <a:t>Далее приведены советы, которые помогут выстроить программу повышения осведомленности персонала и поддерживать ее в течение длительного времени.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242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 повышения осведомленности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Выделены следующие цели программы повышения осведомленности:</a:t>
            </a:r>
          </a:p>
          <a:p>
            <a:pPr lvl="1" algn="just"/>
            <a:r>
              <a:rPr lang="ru-RU" sz="2200" dirty="0" smtClean="0"/>
              <a:t>обучить пользователей защите конфиденциальности целостности и доступности информационных активов своей организации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 smtClean="0"/>
              <a:t>данная программа должна способствовать усилению политики ИБ данной компании и прочих средств защиты информации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 smtClean="0"/>
              <a:t>минимизация стоимости инцидентов ИБ</a:t>
            </a:r>
            <a:r>
              <a:rPr lang="en-US" sz="2200" dirty="0" smtClean="0"/>
              <a:t>;</a:t>
            </a:r>
          </a:p>
          <a:p>
            <a:pPr lvl="1" algn="just"/>
            <a:r>
              <a:rPr lang="ru-RU" sz="2200" dirty="0"/>
              <a:t>и</a:t>
            </a:r>
            <a:r>
              <a:rPr lang="ru-RU" sz="2200" dirty="0" smtClean="0"/>
              <a:t> др.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029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 smtClean="0"/>
              <a:t>1. Получение поддержки руководства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370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Для того чтобы создать успешную программу повышения осведомленности, необходимо, в первую очередь, получить поддержку руководства организации. Для этого предлагается создать презентацию, которая поможет рассказать руководству о том, </a:t>
            </a:r>
            <a:r>
              <a:rPr lang="ru-RU" sz="2400" dirty="0" smtClean="0"/>
              <a:t>почему </a:t>
            </a:r>
            <a:r>
              <a:rPr lang="ru-RU" sz="2400" dirty="0"/>
              <a:t>важна программа повышения осведомленности о безопасности и какое значение она имеет для </a:t>
            </a:r>
            <a:r>
              <a:rPr lang="ru-RU" sz="2400" dirty="0" smtClean="0"/>
              <a:t>организации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dirty="0" smtClean="0"/>
              <a:t>Необходимо </a:t>
            </a:r>
            <a:r>
              <a:rPr lang="ru-RU" sz="2400" dirty="0"/>
              <a:t>убедить руководство, что </a:t>
            </a:r>
            <a:r>
              <a:rPr lang="ru-RU" sz="2400" dirty="0" err="1"/>
              <a:t>кибербезопасность</a:t>
            </a:r>
            <a:r>
              <a:rPr lang="ru-RU" sz="2400" dirty="0"/>
              <a:t> – не только техническая, но и человеческая проблема.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968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</a:t>
            </a:r>
            <a:r>
              <a:rPr lang="ru-RU" dirty="0" smtClean="0"/>
              <a:t>процесса —</a:t>
            </a:r>
            <a:br>
              <a:rPr lang="ru-RU" dirty="0" smtClean="0"/>
            </a:br>
            <a:r>
              <a:rPr lang="ru-RU" dirty="0" smtClean="0"/>
              <a:t>2. Консультативный совет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671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Программа повышения осведомленности требует вклада </a:t>
            </a:r>
            <a:r>
              <a:rPr lang="ru-RU" sz="2400" dirty="0"/>
              <a:t>и поддержки не только со стороны службы </a:t>
            </a:r>
            <a:r>
              <a:rPr lang="ru-RU" sz="2400" dirty="0" smtClean="0"/>
              <a:t>ИБ, необходимо участие всех представителей организации.</a:t>
            </a:r>
          </a:p>
          <a:p>
            <a:pPr algn="just"/>
            <a:r>
              <a:rPr lang="ru-RU" sz="2400" dirty="0" smtClean="0"/>
              <a:t>Предлагается создать консультативный </a:t>
            </a:r>
            <a:r>
              <a:rPr lang="ru-RU" sz="2400" dirty="0"/>
              <a:t>совет по вопросам </a:t>
            </a:r>
            <a:r>
              <a:rPr lang="ru-RU" sz="2400" dirty="0" smtClean="0"/>
              <a:t>ИБ, который будет состоять из сотрудников различных разделов.</a:t>
            </a:r>
          </a:p>
          <a:p>
            <a:pPr algn="just"/>
            <a:r>
              <a:rPr lang="ru-RU" sz="2400" dirty="0" smtClean="0"/>
              <a:t>Данный совет будет встречаться ежеквартально </a:t>
            </a:r>
            <a:r>
              <a:rPr lang="ru-RU" sz="2400" dirty="0"/>
              <a:t>и рассматривать любые события в области </a:t>
            </a:r>
            <a:r>
              <a:rPr lang="ru-RU" sz="2400" dirty="0" smtClean="0"/>
              <a:t>ИБ и </a:t>
            </a:r>
            <a:r>
              <a:rPr lang="ru-RU" sz="2400" dirty="0"/>
              <a:t>извлеченные уроки, проблемы и возможности улучшения, а также </a:t>
            </a:r>
            <a:r>
              <a:rPr lang="ru-RU" sz="2400" dirty="0" smtClean="0"/>
              <a:t>метрики</a:t>
            </a:r>
            <a:r>
              <a:rPr lang="ru-RU" sz="2400" dirty="0" smtClean="0">
                <a:solidFill>
                  <a:schemeClr val="tx1"/>
                </a:solidFill>
              </a:rPr>
              <a:t> (раздел 8)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237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модернизации процесса —</a:t>
            </a:r>
            <a:br>
              <a:rPr lang="ru-RU" dirty="0"/>
            </a:br>
            <a:r>
              <a:rPr lang="ru-RU" dirty="0"/>
              <a:t>2. Консультативный совет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Задачи консультативного совета:</a:t>
            </a:r>
          </a:p>
          <a:p>
            <a:pPr lvl="1"/>
            <a:r>
              <a:rPr lang="ru-RU" sz="2200" dirty="0" smtClean="0"/>
              <a:t>управление программой повышения осведомленности</a:t>
            </a:r>
            <a:r>
              <a:rPr lang="en-US" sz="2200" dirty="0" smtClean="0"/>
              <a:t>;</a:t>
            </a:r>
          </a:p>
          <a:p>
            <a:pPr lvl="1"/>
            <a:r>
              <a:rPr lang="ru-RU" sz="2200" dirty="0"/>
              <a:t>п</a:t>
            </a:r>
            <a:r>
              <a:rPr lang="ru-RU" sz="2200" dirty="0" smtClean="0"/>
              <a:t>омощь в выявлении и лучшем понимании рисков, связанных с человеческим фактором</a:t>
            </a:r>
            <a:r>
              <a:rPr lang="en-US" sz="2200" dirty="0" smtClean="0"/>
              <a:t>;</a:t>
            </a:r>
          </a:p>
          <a:p>
            <a:pPr lvl="1"/>
            <a:r>
              <a:rPr lang="ru-RU" sz="2200" dirty="0" smtClean="0"/>
              <a:t>совершенствование методов и форм взаимодействия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lvl="1"/>
            <a:r>
              <a:rPr lang="ru-RU" sz="2200" dirty="0" smtClean="0"/>
              <a:t>рассмотрение возможностей улучшения программы повышения осведомленности</a:t>
            </a:r>
            <a:r>
              <a:rPr lang="en-US" sz="2200" dirty="0" smtClean="0"/>
              <a:t>;</a:t>
            </a:r>
          </a:p>
          <a:p>
            <a:pPr lvl="1"/>
            <a:r>
              <a:rPr lang="ru-RU" sz="2200" dirty="0" smtClean="0"/>
              <a:t>изучение метрик.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457235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1293</TotalTime>
  <Words>1746</Words>
  <Application>Microsoft Office PowerPoint</Application>
  <PresentationFormat>Широкоэкранный</PresentationFormat>
  <Paragraphs>197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Грань</vt:lpstr>
      <vt:lpstr> Модернизация процессов информационной безопасности — Повышение осведомленности пользователей</vt:lpstr>
      <vt:lpstr>Введение</vt:lpstr>
      <vt:lpstr>Вводные данные</vt:lpstr>
      <vt:lpstr>Вводные данные</vt:lpstr>
      <vt:lpstr>Текущее состояние процесса</vt:lpstr>
      <vt:lpstr>Цели программы повышения осведомленности</vt:lpstr>
      <vt:lpstr>Стратегия модернизации процесса — 1. Получение поддержки руководства</vt:lpstr>
      <vt:lpstr>Стратегия модернизации процесса — 2. Консультативный совет</vt:lpstr>
      <vt:lpstr>Стратегия модернизации процесса — 2. Консультативный совет</vt:lpstr>
      <vt:lpstr>Стратегия модернизации процесса — 3. Целевые группы</vt:lpstr>
      <vt:lpstr>Стратегия модернизации процесса — 3. Целевые группы</vt:lpstr>
      <vt:lpstr>Стратегия модернизации процесса — 4. Темы обучения</vt:lpstr>
      <vt:lpstr>Стратегия модернизации процесса — 4. Риски / темы</vt:lpstr>
      <vt:lpstr>Стратегия модернизации процесса — 5. Взаимодействие / коммуникация</vt:lpstr>
      <vt:lpstr>Стратегия модернизации процесса — 6.1. Основное обучение</vt:lpstr>
      <vt:lpstr>Стратегия модернизации процесса — 6.2. Дополнительные материалы</vt:lpstr>
      <vt:lpstr>Стратегия модернизации процесса — 6.3. Источники материалов</vt:lpstr>
      <vt:lpstr>Стратегия модернизации процесса — 6.4. Фишинг</vt:lpstr>
      <vt:lpstr>Стратегия модернизации процесса — 6.5. Новые сотрудники</vt:lpstr>
      <vt:lpstr>Стратегия модернизации процесса — 7. Долгосрочная поддержка</vt:lpstr>
      <vt:lpstr>Стратегия модернизации процесса — 7.1. Долгосрочная поддержка (отзывы)</vt:lpstr>
      <vt:lpstr>Стратегия модернизации процесса — 7.2. Долгосрочная поддержка (заседания консультативного совета)</vt:lpstr>
      <vt:lpstr>Стратегия модернизации процесса — 8. Метрики</vt:lpstr>
      <vt:lpstr>Стратегия модернизации процесса — 8.1. Метрики соответствия</vt:lpstr>
      <vt:lpstr>Стратегия модернизации процесса — 8.2. Метрики воздействия</vt:lpstr>
      <vt:lpstr>Стратегия модернизации процесса — 8.3. Стратегические метрики</vt:lpstr>
      <vt:lpstr>Стратегия модернизации процесса — 9. Основные даты</vt:lpstr>
      <vt:lpstr>Стратегия модернизации процесса — 9. Основные даты</vt:lpstr>
      <vt:lpstr>Спасибо за внимание.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68</cp:revision>
  <dcterms:created xsi:type="dcterms:W3CDTF">2021-06-05T17:15:44Z</dcterms:created>
  <dcterms:modified xsi:type="dcterms:W3CDTF">2021-06-24T19:36:37Z</dcterms:modified>
</cp:coreProperties>
</file>