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9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2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99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9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76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0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B2F361-A6CE-4F4E-81C3-8613406110B6}" type="datetimeFigureOut">
              <a:rPr lang="ru-RU" smtClean="0"/>
              <a:t>19.06.2021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9342C5-8253-4D0C-BDAE-02C2F5CEB4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1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panda/blog/315574/" TargetMode="External"/><Relationship Id="rId2" Type="http://schemas.openxmlformats.org/officeDocument/2006/relationships/hyperlink" Target="https://planfact.io/blog/posts/upravlenie-udalennymi-sotrudnikami-7-glavnyh-principo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afety.ru/?p=821" TargetMode="External"/><Relationship Id="rId4" Type="http://schemas.openxmlformats.org/officeDocument/2006/relationships/hyperlink" Target="https://www.gd.ru/articles/11310-ohrana-truda-udalennyh-sotrudnikov#:~:text=&#1057;%20&#1082;&#1072;&#1078;&#1076;&#1099;&#1084;%20&#1088;&#1072;&#1073;&#1086;&#1090;&#1085;&#1080;&#1082;&#1086;&#1084;%20&#1087;&#1088;&#1086;&#1074;&#1086;&#1076;&#1080;&#1090;&#1089;&#1103;%20&#1074;&#1074;&#1086;&#1076;&#1085;&#1099;&#1081;,&#1082;&#1072;&#1078;&#1076;&#1086;&#1075;&#1086;%20&#1092;&#1080;&#1082;&#1089;&#1080;&#1088;&#1091;&#1102;&#1090;&#1089;&#1103;%20&#1074;%20&#1089;&#1087;&#1077;&#1094;&#1080;&#1072;&#1083;&#1100;&#1085;&#1086;&#1084;%20&#1078;&#1091;&#1088;&#1085;&#1072;&#1083;&#1077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21C1C-CB08-4C9B-A15B-CCBE3BBB8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522" y="1119672"/>
            <a:ext cx="9790955" cy="1822581"/>
          </a:xfrm>
        </p:spPr>
        <p:txBody>
          <a:bodyPr>
            <a:normAutofit/>
          </a:bodyPr>
          <a:lstStyle/>
          <a:p>
            <a:r>
              <a:rPr lang="ru-RU" sz="4400" dirty="0"/>
              <a:t>Модернизация процессов ИБ</a:t>
            </a:r>
            <a:br>
              <a:rPr lang="ru-RU" dirty="0"/>
            </a:br>
            <a:r>
              <a:rPr lang="en-US" sz="3200" dirty="0"/>
              <a:t>“</a:t>
            </a:r>
            <a:r>
              <a:rPr lang="ru-RU" sz="3200" dirty="0"/>
              <a:t>Управление мобильными устройствами и удаленными работниками</a:t>
            </a:r>
            <a:r>
              <a:rPr lang="en-US" sz="3200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43DB5-1CAC-47EF-A8EA-ABAC843A2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747" y="6263175"/>
            <a:ext cx="3614090" cy="4058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Шарипов Сергей 181-352</a:t>
            </a:r>
          </a:p>
        </p:txBody>
      </p:sp>
    </p:spTree>
    <p:extLst>
      <p:ext uri="{BB962C8B-B14F-4D97-AF65-F5344CB8AC3E}">
        <p14:creationId xmlns:p14="http://schemas.microsoft.com/office/powerpoint/2010/main" val="29520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556D-933D-4489-A689-1EBE10DC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7794"/>
            <a:ext cx="9905998" cy="659363"/>
          </a:xfrm>
        </p:spPr>
        <p:txBody>
          <a:bodyPr/>
          <a:lstStyle/>
          <a:p>
            <a:pPr algn="ctr"/>
            <a:r>
              <a:rPr lang="ru-RU" dirty="0"/>
              <a:t>Вводные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C91CB-C84A-47C1-A071-20B197C6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72" y="1184988"/>
            <a:ext cx="10736456" cy="54584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1)Есть ли удалённые сотрудники в компании, и, если их нету, существует ли потребность в них?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Удалённые сотрудники есть, их примерно 80%</a:t>
            </a: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2)Есть ли на предприятии стационарные компьютеры или все компьютеры приносят с собой работники.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Каждому работнику выдаётся корпоративный ноутбук. Все удалённые сотрудники работают с них.</a:t>
            </a: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3)Существует ли политика безопасности по отношению к удалённым сотрудникам и мобильным устройствам?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Никакого регламента, положения или инструкции, как правильно обращается с корпоративными ноутбуками нет</a:t>
            </a: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Используется ли какие-то инструменты централизованного управления мобильными устройствами и удалёнными сотрудниками?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Нет. На ноутбуки ставится только антивирус и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бы они могли подключатся ко внутренней сети</a:t>
            </a: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Как происходит коммуникация между удалёнными сотрудниками?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корпоративную почту</a:t>
            </a: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6)Как происходит подключение к сети удалённым сотрудникам и мобильным устройствам?</a:t>
            </a:r>
          </a:p>
          <a:p>
            <a:pPr marL="0" indent="0">
              <a:buNone/>
            </a:pP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VPN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7)Проходят ли инструктажи по информационной безопасности с удалённым сотрудникам и работниками с мобильных устройств?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на удалённую работу сотрудники уходили очень быстро, поэтому никого специального обучения не проходило. Были дайджесты, которые рассылали по почте. В них были указаны основные правила безопасности по удалённой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6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F209C-05D5-4AFC-9D23-FE4CEB6F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3698"/>
            <a:ext cx="9905998" cy="873967"/>
          </a:xfrm>
        </p:spPr>
        <p:txBody>
          <a:bodyPr/>
          <a:lstStyle/>
          <a:p>
            <a:pPr algn="ctr"/>
            <a:r>
              <a:rPr lang="ru-RU" dirty="0"/>
              <a:t>Удобная Коммуникация сотрудников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43AF3-7C6A-4095-AF06-C884CB76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37" y="1278295"/>
            <a:ext cx="11112725" cy="4792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Для чего</a:t>
            </a:r>
            <a:r>
              <a:rPr lang="en-US" b="1" dirty="0"/>
              <a:t>: </a:t>
            </a:r>
            <a:endParaRPr lang="ru-RU" b="1" dirty="0"/>
          </a:p>
          <a:p>
            <a:r>
              <a:rPr lang="ru-RU" dirty="0"/>
              <a:t>Постановка задач. Вы сможете связаться с сотрудниками, предоставить им нужные документы по проекту, ответить на срочные вопросы. </a:t>
            </a:r>
          </a:p>
          <a:p>
            <a:r>
              <a:rPr lang="ru-RU" dirty="0"/>
              <a:t>Мотивация сотрудников. Когда специалист работает из дома, он не окружен коллективом и не видит, что его работа положительно влияет на команду и компанию. Он не получает полноценной обратной связи, поэтому может снижаться мотивация и эффективность труда. </a:t>
            </a:r>
          </a:p>
          <a:p>
            <a:pPr marL="0" indent="0">
              <a:buNone/>
            </a:pPr>
            <a:r>
              <a:rPr lang="ru-RU" b="1" dirty="0"/>
              <a:t>Что на данный момент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Связь со сотрудниками осуществляется через корпоративную почту</a:t>
            </a:r>
          </a:p>
          <a:p>
            <a:pPr marL="0" indent="0">
              <a:buNone/>
            </a:pPr>
            <a:r>
              <a:rPr lang="ru-RU" b="1" dirty="0"/>
              <a:t>Как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Обговорите с удалёнными сотрудниками подходящий канал связи. Чаще всего они общаются друг с другом и с руководством в мессенджерах (Telegram, в </a:t>
            </a:r>
            <a:r>
              <a:rPr lang="ru-RU" dirty="0" err="1"/>
              <a:t>Skype</a:t>
            </a:r>
            <a:r>
              <a:rPr lang="ru-RU" dirty="0"/>
              <a:t>, по почте, в соцсетях). Также можно создать несколько рабочих чатов. Например, один для флуда, другой для важных объявлений, третий для решения срочных вопросов и рабочих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20645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C3690-1F67-4FC4-9265-E1B802BC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03" y="124408"/>
            <a:ext cx="9905998" cy="9299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Контроль и управление корпоративными мобильными устройствами и ноутбуками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7B08E-A158-433D-926F-F893508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399593"/>
            <a:ext cx="11877870" cy="55703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Для чего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На предприятии к традиционным рабочим станциям применяются различные политики безопасности и конфиденциальности, которые также должны применятся к мобильным устройствам. Сотрудники также на них работают с корпоративными документами, имеют доступ к корпоративным ресурсами и т.д. Следовательно, необходимо также управлять мобильными устройствами и контролировать их, а также делать это  централизованно.</a:t>
            </a:r>
          </a:p>
          <a:p>
            <a:pPr marL="0" indent="0">
              <a:buNone/>
            </a:pPr>
            <a:r>
              <a:rPr lang="ru-RU" b="1" dirty="0"/>
              <a:t>Что на данный момент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Каждому работнику выдаётся корпоративный ноутбук. Все удалённые сотрудники работают с них. На ноутбуки ставится только антивирус и VPN, что бы они могли подключатся ко внутренней сети.</a:t>
            </a:r>
          </a:p>
          <a:p>
            <a:pPr marL="0" indent="0">
              <a:buNone/>
            </a:pPr>
            <a:r>
              <a:rPr lang="ru-RU" b="1" dirty="0"/>
              <a:t>Как исправить</a:t>
            </a:r>
            <a:r>
              <a:rPr lang="en-US" b="1" dirty="0"/>
              <a:t>:</a:t>
            </a:r>
          </a:p>
          <a:p>
            <a:r>
              <a:rPr lang="ru-RU" dirty="0"/>
              <a:t>Для централизованного управления мобильными устройствами следует использовать комплексные RMM-решения, которые предоставляют возможности MDM (Mobile Devices Management – управление мобильными устройствами). Такие решения, как правило, позволяют централизованно управлять различными мобильными устройствами (например, на базе </a:t>
            </a:r>
            <a:r>
              <a:rPr lang="ru-RU" dirty="0" err="1"/>
              <a:t>iOS</a:t>
            </a:r>
            <a:r>
              <a:rPr lang="ru-RU" dirty="0"/>
              <a:t> и/или </a:t>
            </a:r>
            <a:r>
              <a:rPr lang="ru-RU" dirty="0" err="1"/>
              <a:t>Android</a:t>
            </a:r>
            <a:r>
              <a:rPr lang="ru-RU" dirty="0"/>
              <a:t>), включая сюда также планшеты, нетбуки, ноутбуки, смартфоны и т.д., вне зависимости от их физического местоположения из единой консоли централизованного управления.</a:t>
            </a:r>
          </a:p>
          <a:p>
            <a:r>
              <a:rPr lang="ru-RU" dirty="0"/>
              <a:t>Одним из таких подходящих решений является облачный RMM-сервис Panda Systems Management, который помимо широкого функционала, свойственного комплексным RMM-системам, предлагает также и те преимущества, которые характерны облачным сервисам: простое и легкое внедрение и сопровождение без локальной инфраструктуры на предприятии, доступность консоли управления в любое время в любом месте с любого устройства, более простое администрирование мобильных устройств.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14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C3690-1F67-4FC4-9265-E1B802BC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03" y="124408"/>
            <a:ext cx="9905998" cy="9299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Контроль и управление корпоративными мобильными устройствами и ноутбуками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7B08E-A158-433D-926F-F893508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5" y="1324947"/>
            <a:ext cx="11877870" cy="46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Как исправить</a:t>
            </a:r>
            <a:r>
              <a:rPr lang="en-US" b="1" dirty="0"/>
              <a:t>:</a:t>
            </a:r>
          </a:p>
          <a:p>
            <a:r>
              <a:rPr lang="ru-RU" dirty="0"/>
              <a:t>Нормы, регламентирующие использование корпоративных ноутбуков на, можно изложить в правилах внутреннего трудового распорядка, общих требованиях к охране труда или разработать отдельный документ. В нем важно предусмотреть все необходимые для компании особенности использования : </a:t>
            </a:r>
          </a:p>
          <a:p>
            <a:pPr lvl="1"/>
            <a:r>
              <a:rPr lang="ru-RU" dirty="0"/>
              <a:t>порядок выдачи ноутбука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перечислить сервисы, которыми работнику запрещено пользоваться (при необходимости); </a:t>
            </a:r>
          </a:p>
          <a:p>
            <a:pPr lvl="1"/>
            <a:r>
              <a:rPr lang="ru-RU" dirty="0"/>
              <a:t>порядок учета расходов на корпоративную связь; </a:t>
            </a:r>
          </a:p>
          <a:p>
            <a:pPr lvl="1"/>
            <a:r>
              <a:rPr lang="ru-RU" dirty="0"/>
              <a:t>порядок сдачи</a:t>
            </a:r>
            <a:r>
              <a:rPr lang="en-US" dirty="0"/>
              <a:t> </a:t>
            </a:r>
            <a:r>
              <a:rPr lang="ru-RU" dirty="0"/>
              <a:t>ноутбука при увольнении; </a:t>
            </a:r>
          </a:p>
          <a:p>
            <a:pPr lvl="1"/>
            <a:r>
              <a:rPr lang="ru-RU" dirty="0"/>
              <a:t>перечень должностей работников, которым предоставляется корпоративная связь; </a:t>
            </a:r>
          </a:p>
          <a:p>
            <a:r>
              <a:rPr lang="ru-RU" dirty="0"/>
              <a:t>Также необходимо провести обучение для работников по использованию мобильных устройств и ноутбуков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68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E7DA9-C2AF-4F5B-ACCA-70DD0A44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7045"/>
            <a:ext cx="9905998" cy="11538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Охрана труда сотрудников на удаленной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6FED7-6CFC-4249-AF89-9118FD9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81" y="903514"/>
            <a:ext cx="11902783" cy="57274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Для чего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Согласно статье 311 ТК РФ, работа надомного персонала должна проводиться в условиях, которые соответствуют всем требованиям охраны труда. Работодатель обязан обучать работников безопасным способам и методам труда, проводить оценку знаний, при необходимости выдавать спецодежду и контролировать ситуацию на местах. Иными словами, работодатель не создает рабочее место для надомника, однако ответственен за безопасность. В статье 312.3 ТК РФ прописано, что обеспечение безопасного труда дистанционных сотрудников также является обязанностью работодателя.</a:t>
            </a:r>
          </a:p>
          <a:p>
            <a:pPr marL="0" indent="0">
              <a:buNone/>
            </a:pPr>
            <a:r>
              <a:rPr lang="ru-RU" b="1" dirty="0"/>
              <a:t>Что на данный момент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на удалённую работу сотрудники уходили очень быстро, поэтому никого специального обучения не проходило. Были дайджесты, которые рассылали по почте. В них были указаны основные правила безопасности по удалённой работе.</a:t>
            </a:r>
          </a:p>
          <a:p>
            <a:pPr marL="0" indent="0">
              <a:buNone/>
            </a:pPr>
            <a:r>
              <a:rPr lang="ru-RU" b="1" dirty="0"/>
              <a:t>Как исправить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С каждым работником проводится вводный инструктаж по охране труда при удаленной работе, инструктаж на рабочем месте, при необходимости – целевой. Дата и время проведения каждого фиксируются в специальном журнале. </a:t>
            </a:r>
          </a:p>
          <a:p>
            <a:r>
              <a:rPr lang="ru-RU" dirty="0"/>
              <a:t>В ряде случаев работодатель предоставляет сотрудникам оборудование, необходимое для дистанционной работы. В этом случае он обязан ознакомить сотрудников с инструкцией по охране труда на удаленной работе.</a:t>
            </a:r>
          </a:p>
          <a:p>
            <a:r>
              <a:rPr lang="ru-RU" dirty="0"/>
              <a:t>Особую сложность в охране труда при удаленном режиме работы представляет расследование несчастных случаев. Работодатель обязан тщательно расследовать каждый такой случай – работник, даже дистанционный или надомный, участвует в производственной деятельности на основании договора. </a:t>
            </a:r>
          </a:p>
        </p:txBody>
      </p:sp>
    </p:spTree>
    <p:extLst>
      <p:ext uri="{BB962C8B-B14F-4D97-AF65-F5344CB8AC3E}">
        <p14:creationId xmlns:p14="http://schemas.microsoft.com/office/powerpoint/2010/main" val="389796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BF3D3-6E37-4273-8C4A-D7874B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2339"/>
            <a:ext cx="9905998" cy="801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Организационно-распорядительная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B2664-E542-4EE6-A19F-3BB02BC7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" y="884583"/>
            <a:ext cx="11926957" cy="5811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Для чего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При ведении своей деятельности работодателю приходится руководствоваться не только нормами действующего законодательства, но и создаваемыми им самим документами. Такие документы называются организационно-распорядительной документацией.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Что на данный момент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Никакого регламента, положения или инструкции, как правильно обращается с корпоративными ноутбуками нет</a:t>
            </a:r>
          </a:p>
          <a:p>
            <a:pPr marL="0" indent="0">
              <a:buNone/>
            </a:pPr>
            <a:r>
              <a:rPr lang="ru-RU" b="1" dirty="0"/>
              <a:t>Как исправить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Первоначально определяются защищаемые объекты, назначаются лица, ответственные за организацию защиты информации, устанавливаются угрозы безопасности защищаемой информации, разрабатывается техническое задание на создание защищённого объекта информатизации. На следующих этапах выполняется проектирование, ввод в действие и сопровождение объекта. На каждом из этапов разрабатывается соответствующая документация: эскизный проект; технический проект; рабочая документация, материалы по аттестации объекта информатизации и т.д.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0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BF3D3-6E37-4273-8C4A-D7874B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2339"/>
            <a:ext cx="9905998" cy="8017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Организационно-распорядительная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B2664-E542-4EE6-A19F-3BB02BC7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" y="884583"/>
            <a:ext cx="11926957" cy="58110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Как исправить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При разработке документированной политики информационной безопасности организации обычно рассматриваются четыре группы процессов (в соответствии с требованиями ГОСТ Р 51583-2014, ГОСТ Р ИСО/МЭК 27001-2006 и СТО БР ИББС-1.0-2014):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планирование системы обеспечения информационной безопасности («планирование»);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реализация системы обеспечения информационной безопасности («реализация»);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мониторинг и анализ системы обеспечения информационной безопасности («проверка»);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поддержка и улучшение системы обеспечения информационной безопасности («совершенствование»).</a:t>
            </a:r>
            <a:endParaRPr lang="en-US" dirty="0"/>
          </a:p>
          <a:p>
            <a:r>
              <a:rPr lang="ru-RU" dirty="0"/>
              <a:t>При документировании процессов рекомендуется  разрабатывать следующие виды документов: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1 уровень: документы, содержащие положения корпоративной политики (концептуальные, декларирующие или </a:t>
            </a:r>
            <a:r>
              <a:rPr lang="en-US" dirty="0"/>
              <a:t>	</a:t>
            </a:r>
            <a:r>
              <a:rPr lang="ru-RU" dirty="0"/>
              <a:t>устанавливающие общие требования);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2 уровень: документы, определяющие правила, требования и принципы, используемые применительно к </a:t>
            </a:r>
            <a:r>
              <a:rPr lang="en-US" dirty="0"/>
              <a:t>	</a:t>
            </a:r>
            <a:r>
              <a:rPr lang="ru-RU" dirty="0"/>
              <a:t>отдельным областям ИБ, видам и технологиям деятельности ПРЕДПРИЯТИЯ, планы работ по обеспечению ИБ;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3 уровень: документы, содержащие требования, правила по выполнению технологических процессов </a:t>
            </a:r>
            <a:r>
              <a:rPr lang="en-US" dirty="0"/>
              <a:t>	</a:t>
            </a:r>
            <a:r>
              <a:rPr lang="ru-RU" dirty="0"/>
              <a:t>(инструкции; матрицы доступа; методические указания; документы, содержащие требования к конфигурациям).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4 уровень: документы, содержащие свидетельства выполненной деятельности по обеспечению ИБ (журналы; </a:t>
            </a:r>
            <a:r>
              <a:rPr lang="en-US" dirty="0"/>
              <a:t>	</a:t>
            </a:r>
            <a:r>
              <a:rPr lang="ru-RU" dirty="0"/>
              <a:t>карточки и т.д.)</a:t>
            </a:r>
          </a:p>
        </p:txBody>
      </p:sp>
    </p:spTree>
    <p:extLst>
      <p:ext uri="{BB962C8B-B14F-4D97-AF65-F5344CB8AC3E}">
        <p14:creationId xmlns:p14="http://schemas.microsoft.com/office/powerpoint/2010/main" val="342253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1CF87-CD3E-4146-AE48-17B0FBB0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6376"/>
            <a:ext cx="9905998" cy="640702"/>
          </a:xfrm>
        </p:spPr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492D27-669F-4DBA-B24D-C443C0A2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3937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https://planfact.io/blog/posts/upravlenie-udalennymi-sotrudnikami-7-glavnyh-principov</a:t>
            </a:r>
            <a:r>
              <a:rPr lang="ru-RU" dirty="0"/>
              <a:t> </a:t>
            </a:r>
          </a:p>
          <a:p>
            <a:r>
              <a:rPr lang="en-US" dirty="0">
                <a:hlinkClick r:id="rId3"/>
              </a:rPr>
              <a:t>https://habr.com/ru/company/panda/blog/315574/</a:t>
            </a:r>
            <a:r>
              <a:rPr lang="ru-RU" dirty="0"/>
              <a:t> </a:t>
            </a:r>
          </a:p>
          <a:p>
            <a:r>
              <a:rPr lang="en-US" dirty="0">
                <a:hlinkClick r:id="rId4"/>
              </a:rPr>
              <a:t>https://www.gd.ru/articles/11310-ohrana-truda-udalennyh-sotrudnikov#:~:text=</a:t>
            </a:r>
            <a:r>
              <a:rPr lang="ru-RU" dirty="0">
                <a:hlinkClick r:id="rId4"/>
              </a:rPr>
              <a:t>С%20каждым%20работником%20проводится%20вводный,каждого%20фиксируются%20в%20специальном%20журнале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https://isafety.ru/?p=821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472</TotalTime>
  <Words>1313</Words>
  <Application>Microsoft Office PowerPoint</Application>
  <PresentationFormat>Широкоэкранный</PresentationFormat>
  <Paragraphs>76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Сетка</vt:lpstr>
      <vt:lpstr>Модернизация процессов ИБ “Управление мобильными устройствами и удаленными работниками”</vt:lpstr>
      <vt:lpstr>Вводные данные</vt:lpstr>
      <vt:lpstr>Удобная Коммуникация сотрудников</vt:lpstr>
      <vt:lpstr>Контроль и управление корпоративными мобильными устройствами и ноутбуками</vt:lpstr>
      <vt:lpstr>Контроль и управление корпоративными мобильными устройствами и ноутбуками</vt:lpstr>
      <vt:lpstr>Охрана труда сотрудников на удаленной работе</vt:lpstr>
      <vt:lpstr>Организационно-распорядительная документация</vt:lpstr>
      <vt:lpstr>Организационно-распорядительная документация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Модернизация процессов ИБ “Управление мобильными устройствами и удаленными работниками”</dc:title>
  <dc:creator>Сергей Шарипов</dc:creator>
  <cp:lastModifiedBy>Сергей Шарипов</cp:lastModifiedBy>
  <cp:revision>22</cp:revision>
  <dcterms:created xsi:type="dcterms:W3CDTF">2021-05-27T08:57:51Z</dcterms:created>
  <dcterms:modified xsi:type="dcterms:W3CDTF">2021-06-19T12:52:42Z</dcterms:modified>
</cp:coreProperties>
</file>