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60" r:id="rId6"/>
    <p:sldId id="261" r:id="rId7"/>
    <p:sldId id="265" r:id="rId8"/>
    <p:sldId id="262" r:id="rId9"/>
    <p:sldId id="266" r:id="rId10"/>
    <p:sldId id="263" r:id="rId11"/>
    <p:sldId id="267" r:id="rId12"/>
    <p:sldId id="268"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ru-RU" smtClean="0"/>
              <a:t>Образец заголовка</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C8AD2F5-B459-47CE-90F1-D3D9DF9B9F71}" type="datetimeFigureOut">
              <a:rPr lang="ru-RU" smtClean="0"/>
              <a:t>28.06.2021</a:t>
            </a:fld>
            <a:endParaRPr lang="ru-RU"/>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ru-RU"/>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CBA89E8-C048-447D-B6AE-761D5B777416}" type="slidenum">
              <a:rPr lang="ru-RU" smtClean="0"/>
              <a:t>‹#›</a:t>
            </a:fld>
            <a:endParaRPr lang="ru-RU"/>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315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8AD2F5-B459-47CE-90F1-D3D9DF9B9F71}" type="datetimeFigureOut">
              <a:rPr lang="ru-RU" smtClean="0"/>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380364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8AD2F5-B459-47CE-90F1-D3D9DF9B9F71}" type="datetimeFigureOut">
              <a:rPr lang="ru-RU" smtClean="0"/>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208356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8AD2F5-B459-47CE-90F1-D3D9DF9B9F71}" type="datetimeFigureOut">
              <a:rPr lang="ru-RU" smtClean="0"/>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342554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C8AD2F5-B459-47CE-90F1-D3D9DF9B9F71}" type="datetimeFigureOut">
              <a:rPr lang="ru-RU" smtClean="0"/>
              <a:t>28.06.2021</a:t>
            </a:fld>
            <a:endParaRPr lang="ru-RU"/>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CBA89E8-C048-447D-B6AE-761D5B777416}" type="slidenum">
              <a:rPr lang="ru-RU" smtClean="0"/>
              <a:t>‹#›</a:t>
            </a:fld>
            <a:endParaRPr lang="ru-RU"/>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76918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C8AD2F5-B459-47CE-90F1-D3D9DF9B9F71}" type="datetimeFigureOut">
              <a:rPr lang="ru-RU" smtClean="0"/>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289079668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57300" y="2909102"/>
            <a:ext cx="4800600" cy="299639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33864" y="2909102"/>
            <a:ext cx="4800600" cy="299639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C8AD2F5-B459-47CE-90F1-D3D9DF9B9F71}" type="datetimeFigureOut">
              <a:rPr lang="ru-RU" smtClean="0"/>
              <a:t>28.06.2021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34557065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C8AD2F5-B459-47CE-90F1-D3D9DF9B9F71}" type="datetimeFigureOut">
              <a:rPr lang="ru-RU" smtClean="0"/>
              <a:t>28.06.2021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303125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AD2F5-B459-47CE-90F1-D3D9DF9B9F71}" type="datetimeFigureOut">
              <a:rPr lang="ru-RU" smtClean="0"/>
              <a:t>28.06.2021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257372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ru-RU" smtClean="0"/>
              <a:t>Образец заголовка</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65051" y="6375679"/>
            <a:ext cx="1233355" cy="348462"/>
          </a:xfrm>
        </p:spPr>
        <p:txBody>
          <a:bodyPr/>
          <a:lstStyle/>
          <a:p>
            <a:fld id="{4C8AD2F5-B459-47CE-90F1-D3D9DF9B9F71}" type="datetimeFigureOut">
              <a:rPr lang="ru-RU" smtClean="0"/>
              <a:t>28.06.2021</a:t>
            </a:fld>
            <a:endParaRPr lang="ru-RU"/>
          </a:p>
        </p:txBody>
      </p:sp>
      <p:sp>
        <p:nvSpPr>
          <p:cNvPr id="6" name="Footer Placeholder 5"/>
          <p:cNvSpPr>
            <a:spLocks noGrp="1"/>
          </p:cNvSpPr>
          <p:nvPr>
            <p:ph type="ftr" sz="quarter" idx="11"/>
          </p:nvPr>
        </p:nvSpPr>
        <p:spPr>
          <a:xfrm>
            <a:off x="2103620" y="6375679"/>
            <a:ext cx="3482179" cy="345796"/>
          </a:xfrm>
        </p:spPr>
        <p:txBody>
          <a:bodyPr/>
          <a:lstStyle/>
          <a:p>
            <a:endParaRPr lang="ru-RU"/>
          </a:p>
        </p:txBody>
      </p:sp>
      <p:sp>
        <p:nvSpPr>
          <p:cNvPr id="7" name="Slide Number Placeholder 6"/>
          <p:cNvSpPr>
            <a:spLocks noGrp="1"/>
          </p:cNvSpPr>
          <p:nvPr>
            <p:ph type="sldNum" sz="quarter" idx="12"/>
          </p:nvPr>
        </p:nvSpPr>
        <p:spPr>
          <a:xfrm>
            <a:off x="5691014" y="6375679"/>
            <a:ext cx="1232456" cy="345796"/>
          </a:xfrm>
        </p:spPr>
        <p:txBody>
          <a:bodyPr/>
          <a:lstStyle/>
          <a:p>
            <a:fld id="{ECBA89E8-C048-447D-B6AE-761D5B777416}" type="slidenum">
              <a:rPr lang="ru-RU" smtClean="0"/>
              <a:t>‹#›</a:t>
            </a:fld>
            <a:endParaRPr lang="ru-RU"/>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669409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65950" y="6375679"/>
            <a:ext cx="1232456" cy="348462"/>
          </a:xfrm>
        </p:spPr>
        <p:txBody>
          <a:bodyPr/>
          <a:lstStyle/>
          <a:p>
            <a:fld id="{4C8AD2F5-B459-47CE-90F1-D3D9DF9B9F71}" type="datetimeFigureOut">
              <a:rPr lang="ru-RU" smtClean="0"/>
              <a:t>28.06.2021</a:t>
            </a:fld>
            <a:endParaRPr lang="ru-RU"/>
          </a:p>
        </p:txBody>
      </p:sp>
      <p:sp>
        <p:nvSpPr>
          <p:cNvPr id="6" name="Footer Placeholder 5"/>
          <p:cNvSpPr>
            <a:spLocks noGrp="1"/>
          </p:cNvSpPr>
          <p:nvPr>
            <p:ph type="ftr" sz="quarter" idx="11"/>
          </p:nvPr>
        </p:nvSpPr>
        <p:spPr>
          <a:xfrm>
            <a:off x="2103621" y="6375679"/>
            <a:ext cx="3482178" cy="345796"/>
          </a:xfrm>
        </p:spPr>
        <p:txBody>
          <a:bodyPr/>
          <a:lstStyle/>
          <a:p>
            <a:endParaRPr lang="ru-RU"/>
          </a:p>
        </p:txBody>
      </p:sp>
      <p:sp>
        <p:nvSpPr>
          <p:cNvPr id="7" name="Slide Number Placeholder 6"/>
          <p:cNvSpPr>
            <a:spLocks noGrp="1"/>
          </p:cNvSpPr>
          <p:nvPr>
            <p:ph type="sldNum" sz="quarter" idx="12"/>
          </p:nvPr>
        </p:nvSpPr>
        <p:spPr>
          <a:xfrm>
            <a:off x="5687568" y="6375679"/>
            <a:ext cx="1234440" cy="345796"/>
          </a:xfrm>
        </p:spPr>
        <p:txBody>
          <a:bodyPr/>
          <a:lstStyle/>
          <a:p>
            <a:fld id="{ECBA89E8-C048-447D-B6AE-761D5B777416}" type="slidenum">
              <a:rPr lang="ru-RU" smtClean="0"/>
              <a:t>‹#›</a:t>
            </a:fld>
            <a:endParaRPr lang="ru-RU"/>
          </a:p>
        </p:txBody>
      </p:sp>
    </p:spTree>
    <p:extLst>
      <p:ext uri="{BB962C8B-B14F-4D97-AF65-F5344CB8AC3E}">
        <p14:creationId xmlns:p14="http://schemas.microsoft.com/office/powerpoint/2010/main" val="177619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C8AD2F5-B459-47CE-90F1-D3D9DF9B9F71}" type="datetimeFigureOut">
              <a:rPr lang="ru-RU" smtClean="0"/>
              <a:t>28.06.2021</a:t>
            </a:fld>
            <a:endParaRPr lang="ru-RU"/>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CBA89E8-C048-447D-B6AE-761D5B777416}" type="slidenum">
              <a:rPr lang="ru-RU" smtClean="0"/>
              <a:t>‹#›</a:t>
            </a:fld>
            <a:endParaRPr lang="ru-RU"/>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5324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iseadvice-it.ru/o-kompanii/blog/articles/elektronnyi-dokumentooborot-v-organizacii/" TargetMode="External"/><Relationship Id="rId2" Type="http://schemas.openxmlformats.org/officeDocument/2006/relationships/hyperlink" Target="https://school.kontur.ru/publications/1583" TargetMode="External"/><Relationship Id="rId1" Type="http://schemas.openxmlformats.org/officeDocument/2006/relationships/slideLayout" Target="../slideLayouts/slideLayout2.xml"/><Relationship Id="rId6" Type="http://schemas.openxmlformats.org/officeDocument/2006/relationships/hyperlink" Target="https://www.law.ru/article/21716-obrazets-polojenie-o-dogovornoy-rabote#a3" TargetMode="External"/><Relationship Id="rId5" Type="http://schemas.openxmlformats.org/officeDocument/2006/relationships/hyperlink" Target="http://www.docflow.ru/edu/glossary/detail.php?ID=27946" TargetMode="External"/><Relationship Id="rId4" Type="http://schemas.openxmlformats.org/officeDocument/2006/relationships/hyperlink" Target="https://www.unirate24.ru/proverka-kontragentov-sluzhboj-bezopasnost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4800" dirty="0" smtClean="0"/>
              <a:t>Модернизация процессов ИБ </a:t>
            </a:r>
            <a:br>
              <a:rPr lang="ru-RU" sz="4800" dirty="0" smtClean="0"/>
            </a:br>
            <a:r>
              <a:rPr lang="ru-RU" sz="4800" dirty="0" smtClean="0"/>
              <a:t>«Взаимодействие с контрагентами»</a:t>
            </a:r>
            <a:endParaRPr lang="ru-RU" sz="4800" dirty="0"/>
          </a:p>
        </p:txBody>
      </p:sp>
      <p:sp>
        <p:nvSpPr>
          <p:cNvPr id="3" name="Подзаголовок 2"/>
          <p:cNvSpPr>
            <a:spLocks noGrp="1"/>
          </p:cNvSpPr>
          <p:nvPr>
            <p:ph type="subTitle" idx="1"/>
          </p:nvPr>
        </p:nvSpPr>
        <p:spPr>
          <a:xfrm>
            <a:off x="6879417" y="6348165"/>
            <a:ext cx="8045373" cy="742279"/>
          </a:xfrm>
        </p:spPr>
        <p:txBody>
          <a:bodyPr/>
          <a:lstStyle/>
          <a:p>
            <a:endParaRPr lang="ru-RU" dirty="0"/>
          </a:p>
        </p:txBody>
      </p:sp>
    </p:spTree>
    <p:extLst>
      <p:ext uri="{BB962C8B-B14F-4D97-AF65-F5344CB8AC3E}">
        <p14:creationId xmlns:p14="http://schemas.microsoft.com/office/powerpoint/2010/main" val="293823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564099"/>
          </a:xfrm>
        </p:spPr>
        <p:txBody>
          <a:bodyPr>
            <a:normAutofit/>
          </a:bodyPr>
          <a:lstStyle/>
          <a:p>
            <a:pPr algn="ctr"/>
            <a:r>
              <a:rPr lang="ru-RU" sz="2800" dirty="0" smtClean="0"/>
              <a:t>Хранение данных</a:t>
            </a:r>
            <a:endParaRPr lang="ru-RU" sz="2800" dirty="0"/>
          </a:p>
        </p:txBody>
      </p:sp>
      <p:sp>
        <p:nvSpPr>
          <p:cNvPr id="3" name="Объект 2"/>
          <p:cNvSpPr>
            <a:spLocks noGrp="1"/>
          </p:cNvSpPr>
          <p:nvPr>
            <p:ph idx="1"/>
          </p:nvPr>
        </p:nvSpPr>
        <p:spPr>
          <a:xfrm>
            <a:off x="1251678" y="946485"/>
            <a:ext cx="10178322" cy="5582652"/>
          </a:xfrm>
        </p:spPr>
        <p:txBody>
          <a:bodyPr/>
          <a:lstStyle/>
          <a:p>
            <a:r>
              <a:rPr lang="ru-RU" dirty="0">
                <a:latin typeface="Times New Roman" panose="02020603050405020304" pitchFamily="18" charset="0"/>
                <a:cs typeface="Times New Roman" panose="02020603050405020304" pitchFamily="18" charset="0"/>
              </a:rPr>
              <a:t>Для чего: </a:t>
            </a:r>
            <a:r>
              <a:rPr lang="ru-RU" dirty="0" smtClean="0">
                <a:latin typeface="Times New Roman" panose="02020603050405020304" pitchFamily="18" charset="0"/>
                <a:cs typeface="Times New Roman" panose="02020603050405020304" pitchFamily="18" charset="0"/>
              </a:rPr>
              <a:t>Важно </a:t>
            </a:r>
            <a:r>
              <a:rPr lang="ru-RU" dirty="0">
                <a:latin typeface="Times New Roman" panose="02020603050405020304" pitchFamily="18" charset="0"/>
                <a:cs typeface="Times New Roman" panose="02020603050405020304" pitchFamily="18" charset="0"/>
              </a:rPr>
              <a:t>определить, </a:t>
            </a:r>
            <a:r>
              <a:rPr lang="ru-RU" dirty="0" smtClean="0">
                <a:latin typeface="Times New Roman" panose="02020603050405020304" pitchFamily="18" charset="0"/>
                <a:cs typeface="Times New Roman" panose="02020603050405020304" pitchFamily="18" charset="0"/>
              </a:rPr>
              <a:t>тип хранимых данных, их важность </a:t>
            </a:r>
            <a:r>
              <a:rPr lang="ru-RU" dirty="0">
                <a:latin typeface="Times New Roman" panose="02020603050405020304" pitchFamily="18" charset="0"/>
                <a:cs typeface="Times New Roman" panose="02020603050405020304" pitchFamily="18" charset="0"/>
              </a:rPr>
              <a:t>и как с ними работать, </a:t>
            </a:r>
            <a:r>
              <a:rPr lang="ru-RU" dirty="0" smtClean="0">
                <a:latin typeface="Times New Roman" panose="02020603050405020304" pitchFamily="18" charset="0"/>
                <a:cs typeface="Times New Roman" panose="02020603050405020304" pitchFamily="18" charset="0"/>
              </a:rPr>
              <a:t>чтобы не было нарушения Федерального закона </a:t>
            </a:r>
            <a:r>
              <a:rPr lang="ru-RU" dirty="0">
                <a:latin typeface="Times New Roman" panose="02020603050405020304" pitchFamily="18" charset="0"/>
                <a:cs typeface="Times New Roman" panose="02020603050405020304" pitchFamily="18" charset="0"/>
              </a:rPr>
              <a:t>№152-ФЗ «О персональных данных». </a:t>
            </a:r>
            <a:endParaRPr lang="ru-RU" dirty="0" smtClean="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Что на данный момент: Облачные хранилища </a:t>
            </a:r>
            <a:r>
              <a:rPr lang="ru-RU" dirty="0" smtClean="0">
                <a:latin typeface="Times New Roman" panose="02020603050405020304" pitchFamily="18" charset="0"/>
                <a:cs typeface="Times New Roman" panose="02020603050405020304" pitchFamily="18" charset="0"/>
              </a:rPr>
              <a:t>в организации не </a:t>
            </a:r>
            <a:r>
              <a:rPr lang="ru-RU" dirty="0">
                <a:latin typeface="Times New Roman" panose="02020603050405020304" pitchFamily="18" charset="0"/>
                <a:cs typeface="Times New Roman" panose="02020603050405020304" pitchFamily="18" charset="0"/>
              </a:rPr>
              <a:t>используются, часть данных хранится в информационных системах, а также локально, либо на файловых ресурсах.</a:t>
            </a:r>
          </a:p>
          <a:p>
            <a:r>
              <a:rPr lang="ru-RU" dirty="0" smtClean="0">
                <a:latin typeface="Times New Roman" panose="02020603050405020304" pitchFamily="18" charset="0"/>
                <a:cs typeface="Times New Roman" panose="02020603050405020304" pitchFamily="18" charset="0"/>
              </a:rPr>
              <a:t>Как улучшить: Прежде всего, стоит разграничить данные по их важности и </a:t>
            </a:r>
            <a:r>
              <a:rPr lang="ru-RU" dirty="0">
                <a:latin typeface="Times New Roman" panose="02020603050405020304" pitchFamily="18" charset="0"/>
                <a:cs typeface="Times New Roman" panose="02020603050405020304" pitchFamily="18" charset="0"/>
              </a:rPr>
              <a:t>частоте использования. Все документы, содержащие персональные данные работников, такие как личные дела, картотеки, учетные журналы, следует хранить в специально оборудованных шкафах или сейфах, которые запираются и опечатываются. </a:t>
            </a:r>
            <a:r>
              <a:rPr lang="ru-RU" dirty="0" smtClean="0">
                <a:latin typeface="Times New Roman" panose="02020603050405020304" pitchFamily="18" charset="0"/>
                <a:cs typeface="Times New Roman" panose="02020603050405020304" pitchFamily="18" charset="0"/>
              </a:rPr>
              <a:t>Данные</a:t>
            </a:r>
            <a:r>
              <a:rPr lang="ru-RU" dirty="0" smtClean="0">
                <a:latin typeface="Times New Roman" panose="02020603050405020304" pitchFamily="18" charset="0"/>
                <a:cs typeface="Times New Roman" panose="02020603050405020304" pitchFamily="18" charset="0"/>
              </a:rPr>
              <a:t>, используемые непосредственно при работе с контрагентами можно хранить в облачных хранилищах, обеспечив должную </a:t>
            </a:r>
            <a:r>
              <a:rPr lang="ru-RU" dirty="0" smtClean="0">
                <a:latin typeface="Times New Roman" panose="02020603050405020304" pitchFamily="18" charset="0"/>
                <a:cs typeface="Times New Roman" panose="02020603050405020304" pitchFamily="18" charset="0"/>
              </a:rPr>
              <a:t>защиту и контроль доступа. Расположив хранилище согласно ФЗ №</a:t>
            </a:r>
            <a:r>
              <a:rPr lang="en-US" dirty="0" smtClean="0">
                <a:latin typeface="Times New Roman" panose="02020603050405020304" pitchFamily="18" charset="0"/>
                <a:cs typeface="Times New Roman" panose="02020603050405020304" pitchFamily="18" charset="0"/>
              </a:rPr>
              <a:t>405</a:t>
            </a:r>
            <a:r>
              <a:rPr lang="ru-RU" dirty="0" smtClean="0">
                <a:latin typeface="Times New Roman" panose="02020603050405020304" pitchFamily="18" charset="0"/>
                <a:cs typeface="Times New Roman" panose="02020603050405020304" pitchFamily="18" charset="0"/>
              </a:rPr>
              <a:t/>
            </a:r>
            <a:br>
              <a:rPr lang="ru-RU" dirty="0" smtClean="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70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580141"/>
          </a:xfrm>
        </p:spPr>
        <p:txBody>
          <a:bodyPr>
            <a:normAutofit/>
          </a:bodyPr>
          <a:lstStyle/>
          <a:p>
            <a:pPr algn="ctr"/>
            <a:r>
              <a:rPr lang="ru-RU" sz="2800" dirty="0" smtClean="0"/>
              <a:t>Положение о договорной работе</a:t>
            </a:r>
            <a:endParaRPr lang="ru-RU" sz="2800" dirty="0"/>
          </a:p>
        </p:txBody>
      </p:sp>
      <p:sp>
        <p:nvSpPr>
          <p:cNvPr id="3" name="Объект 2"/>
          <p:cNvSpPr>
            <a:spLocks noGrp="1"/>
          </p:cNvSpPr>
          <p:nvPr>
            <p:ph idx="1"/>
          </p:nvPr>
        </p:nvSpPr>
        <p:spPr>
          <a:xfrm>
            <a:off x="1251678" y="962527"/>
            <a:ext cx="10178322" cy="4917066"/>
          </a:xfrm>
        </p:spPr>
        <p:txBody>
          <a:bodyPr>
            <a:normAutofit/>
          </a:bodyPr>
          <a:lstStyle/>
          <a:p>
            <a:r>
              <a:rPr lang="ru-RU" dirty="0">
                <a:latin typeface="Times New Roman" panose="02020603050405020304" pitchFamily="18" charset="0"/>
                <a:cs typeface="Times New Roman" panose="02020603050405020304" pitchFamily="18" charset="0"/>
              </a:rPr>
              <a:t>Положение о договорной работе позволяет регламентировать действия персонала по заключению, исполнению, изменению условий и расторжению договоров с контрагентами</a:t>
            </a:r>
            <a:r>
              <a:rPr lang="ru-RU" dirty="0" smtClean="0">
                <a:latin typeface="Times New Roman" panose="02020603050405020304" pitchFamily="18" charset="0"/>
                <a:cs typeface="Times New Roman" panose="02020603050405020304" pitchFamily="18" charset="0"/>
              </a:rPr>
              <a:t>.</a:t>
            </a:r>
          </a:p>
          <a:p>
            <a:r>
              <a:rPr lang="ru-RU" dirty="0">
                <a:latin typeface="Times New Roman" panose="02020603050405020304" pitchFamily="18" charset="0"/>
                <a:cs typeface="Times New Roman" panose="02020603050405020304" pitchFamily="18" charset="0"/>
              </a:rPr>
              <a:t>Задача положения о порядке ведения договорной работы – закрепить понятный и эффективный механизм взаимодействия руководства, отделов и специалистов компании. Это один из инструментов управления бизнес-процессом. </a:t>
            </a:r>
            <a:r>
              <a:rPr lang="ru-RU" dirty="0" smtClean="0">
                <a:latin typeface="Times New Roman" panose="02020603050405020304" pitchFamily="18" charset="0"/>
                <a:cs typeface="Times New Roman" panose="02020603050405020304" pitchFamily="18" charset="0"/>
              </a:rPr>
              <a:t>Данное положение должно содержать следующие разделы:</a:t>
            </a:r>
            <a:br>
              <a:rPr lang="ru-RU" dirty="0" smtClean="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1) Как вести преддоговорную работу. Здесь указывают, кто занимается поиском контрагентов, какие документы нужно проверить перед сделкой и как проверяют будущего контрагента. Также отмечают, в каком порядке контрагенту передают аналогичную информацию о компании</a:t>
            </a:r>
            <a:r>
              <a:rPr lang="ru-RU" dirty="0" smtClean="0">
                <a:latin typeface="Times New Roman" panose="02020603050405020304" pitchFamily="18" charset="0"/>
                <a:cs typeface="Times New Roman" panose="02020603050405020304" pitchFamily="18" charset="0"/>
              </a:rPr>
              <a:t>.</a:t>
            </a:r>
            <a:br>
              <a:rPr lang="ru-RU" dirty="0" smtClean="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2) Как учитывать входящую и исходящую документацию в процессе работы с договором</a:t>
            </a:r>
            <a:r>
              <a:rPr lang="ru-RU" dirty="0" smtClean="0">
                <a:latin typeface="Times New Roman" panose="02020603050405020304" pitchFamily="18" charset="0"/>
                <a:cs typeface="Times New Roman" panose="02020603050405020304" pitchFamily="18" charset="0"/>
              </a:rPr>
              <a:t>.</a:t>
            </a:r>
            <a:br>
              <a:rPr lang="ru-RU" dirty="0" smtClean="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3) Как заключают договор, а также по какому алгоритму согласуют текст основного документа и дополнительных (протоколов разногласий, дополнительных </a:t>
            </a:r>
            <a:r>
              <a:rPr lang="ru-RU" dirty="0" smtClean="0">
                <a:latin typeface="Times New Roman" panose="02020603050405020304" pitchFamily="18" charset="0"/>
                <a:cs typeface="Times New Roman" panose="02020603050405020304" pitchFamily="18" charset="0"/>
              </a:rPr>
              <a:t>соглашений).</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9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499931"/>
          </a:xfrm>
        </p:spPr>
        <p:txBody>
          <a:bodyPr>
            <a:normAutofit/>
          </a:bodyPr>
          <a:lstStyle/>
          <a:p>
            <a:pPr algn="ctr"/>
            <a:r>
              <a:rPr lang="ru-RU" sz="2800" dirty="0" smtClean="0"/>
              <a:t>Положение о договорной работе</a:t>
            </a:r>
            <a:endParaRPr lang="ru-RU" sz="2800" dirty="0"/>
          </a:p>
        </p:txBody>
      </p:sp>
      <p:sp>
        <p:nvSpPr>
          <p:cNvPr id="3" name="Объект 2"/>
          <p:cNvSpPr>
            <a:spLocks noGrp="1"/>
          </p:cNvSpPr>
          <p:nvPr>
            <p:ph idx="1"/>
          </p:nvPr>
        </p:nvSpPr>
        <p:spPr>
          <a:xfrm>
            <a:off x="1251678" y="1026695"/>
            <a:ext cx="10178322" cy="4852897"/>
          </a:xfrm>
        </p:spPr>
        <p:txBody>
          <a:bodyPr/>
          <a:lstStyle/>
          <a:p>
            <a:r>
              <a:rPr lang="ru-RU" dirty="0" smtClean="0">
                <a:latin typeface="Times New Roman" panose="02020603050405020304" pitchFamily="18" charset="0"/>
                <a:cs typeface="Times New Roman" panose="02020603050405020304" pitchFamily="18" charset="0"/>
              </a:rPr>
              <a:t>4) В </a:t>
            </a:r>
            <a:r>
              <a:rPr lang="ru-RU" dirty="0">
                <a:latin typeface="Times New Roman" panose="02020603050405020304" pitchFamily="18" charset="0"/>
                <a:cs typeface="Times New Roman" panose="02020603050405020304" pitchFamily="18" charset="0"/>
              </a:rPr>
              <a:t>каком порядке заявляют о разногласиях и оформляют, что нужно сделать для урегулирования разногласий. </a:t>
            </a:r>
            <a:r>
              <a:rPr lang="ru-RU" dirty="0" smtClean="0">
                <a:latin typeface="Times New Roman" panose="02020603050405020304" pitchFamily="18" charset="0"/>
                <a:cs typeface="Times New Roman" panose="02020603050405020304" pitchFamily="18" charset="0"/>
              </a:rPr>
              <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5) Как </a:t>
            </a:r>
            <a:r>
              <a:rPr lang="ru-RU" dirty="0">
                <a:latin typeface="Times New Roman" panose="02020603050405020304" pitchFamily="18" charset="0"/>
                <a:cs typeface="Times New Roman" panose="02020603050405020304" pitchFamily="18" charset="0"/>
              </a:rPr>
              <a:t>внести изменения в договор или расторгнуть его. </a:t>
            </a:r>
            <a:r>
              <a:rPr lang="ru-RU" dirty="0" smtClean="0">
                <a:latin typeface="Times New Roman" panose="02020603050405020304" pitchFamily="18" charset="0"/>
                <a:cs typeface="Times New Roman" panose="02020603050405020304" pitchFamily="18" charset="0"/>
              </a:rPr>
              <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6) Как </a:t>
            </a:r>
            <a:r>
              <a:rPr lang="ru-RU" dirty="0">
                <a:latin typeface="Times New Roman" panose="02020603050405020304" pitchFamily="18" charset="0"/>
                <a:cs typeface="Times New Roman" panose="02020603050405020304" pitchFamily="18" charset="0"/>
              </a:rPr>
              <a:t>контролировать исполнение договора и соблюдение условий соглашения. </a:t>
            </a:r>
            <a:r>
              <a:rPr lang="ru-RU" dirty="0" smtClean="0">
                <a:latin typeface="Times New Roman" panose="02020603050405020304" pitchFamily="18" charset="0"/>
                <a:cs typeface="Times New Roman" panose="02020603050405020304" pitchFamily="18" charset="0"/>
              </a:rPr>
              <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7) Как </a:t>
            </a:r>
            <a:r>
              <a:rPr lang="ru-RU" dirty="0">
                <a:latin typeface="Times New Roman" panose="02020603050405020304" pitchFamily="18" charset="0"/>
                <a:cs typeface="Times New Roman" panose="02020603050405020304" pitchFamily="18" charset="0"/>
              </a:rPr>
              <a:t>работать с документами, которые подтверждают исполнение обязательств. </a:t>
            </a:r>
            <a:r>
              <a:rPr lang="ru-RU" dirty="0" smtClean="0">
                <a:latin typeface="Times New Roman" panose="02020603050405020304" pitchFamily="18" charset="0"/>
                <a:cs typeface="Times New Roman" panose="02020603050405020304" pitchFamily="18" charset="0"/>
              </a:rPr>
              <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8) Какие </a:t>
            </a:r>
            <a:r>
              <a:rPr lang="ru-RU" dirty="0">
                <a:latin typeface="Times New Roman" panose="02020603050405020304" pitchFamily="18" charset="0"/>
                <a:cs typeface="Times New Roman" panose="02020603050405020304" pitchFamily="18" charset="0"/>
              </a:rPr>
              <a:t>требования компания предъявляет к регистрации, учету и хранению договора и других документов, которые имеют отношение к сделке. </a:t>
            </a:r>
            <a:r>
              <a:rPr lang="ru-RU" dirty="0" smtClean="0">
                <a:latin typeface="Times New Roman" panose="02020603050405020304" pitchFamily="18" charset="0"/>
                <a:cs typeface="Times New Roman" panose="02020603050405020304" pitchFamily="18" charset="0"/>
              </a:rPr>
              <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9) Как </a:t>
            </a:r>
            <a:r>
              <a:rPr lang="ru-RU" dirty="0">
                <a:latin typeface="Times New Roman" panose="02020603050405020304" pitchFamily="18" charset="0"/>
                <a:cs typeface="Times New Roman" panose="02020603050405020304" pitchFamily="18" charset="0"/>
              </a:rPr>
              <a:t>вести </a:t>
            </a:r>
            <a:r>
              <a:rPr lang="ru-RU" dirty="0" err="1">
                <a:latin typeface="Times New Roman" panose="02020603050405020304" pitchFamily="18" charset="0"/>
                <a:cs typeface="Times New Roman" panose="02020603050405020304" pitchFamily="18" charset="0"/>
              </a:rPr>
              <a:t>претензионно</a:t>
            </a:r>
            <a:r>
              <a:rPr lang="ru-RU" dirty="0">
                <a:latin typeface="Times New Roman" panose="02020603050405020304" pitchFamily="18" charset="0"/>
                <a:cs typeface="Times New Roman" panose="02020603050405020304" pitchFamily="18" charset="0"/>
              </a:rPr>
              <a:t>-исковую работу</a:t>
            </a:r>
            <a:r>
              <a:rPr lang="ru-RU" dirty="0" smtClean="0">
                <a:latin typeface="Times New Roman" panose="02020603050405020304" pitchFamily="18" charset="0"/>
                <a:cs typeface="Times New Roman" panose="02020603050405020304" pitchFamily="18" charset="0"/>
              </a:rPr>
              <a:t>.</a:t>
            </a:r>
            <a:br>
              <a:rPr lang="ru-RU" dirty="0" smtClean="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10) Перечень документов, представляемых контрагентами для заключения договоров</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12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612226"/>
          </a:xfrm>
        </p:spPr>
        <p:txBody>
          <a:bodyPr>
            <a:normAutofit/>
          </a:bodyPr>
          <a:lstStyle/>
          <a:p>
            <a:pPr algn="ctr"/>
            <a:r>
              <a:rPr lang="ru-RU" sz="2800" dirty="0" smtClean="0"/>
              <a:t>Используемые источники</a:t>
            </a:r>
            <a:endParaRPr lang="ru-RU" sz="2800" dirty="0"/>
          </a:p>
        </p:txBody>
      </p:sp>
      <p:sp>
        <p:nvSpPr>
          <p:cNvPr id="3" name="Объект 2"/>
          <p:cNvSpPr>
            <a:spLocks noGrp="1"/>
          </p:cNvSpPr>
          <p:nvPr>
            <p:ph idx="1"/>
          </p:nvPr>
        </p:nvSpPr>
        <p:spPr>
          <a:xfrm>
            <a:off x="1251678" y="994611"/>
            <a:ext cx="10178322" cy="5566610"/>
          </a:xfrm>
        </p:spPr>
        <p:txBody>
          <a:bodyPr/>
          <a:lstStyle/>
          <a:p>
            <a:r>
              <a:rPr lang="en-US" dirty="0">
                <a:hlinkClick r:id="rId2"/>
              </a:rPr>
              <a:t>https://pqm-online.com/assets/files/pubs/translations/std/iso-mek-27001-2013(rus).pdf</a:t>
            </a:r>
            <a:endParaRPr lang="ru-RU" dirty="0" smtClean="0">
              <a:hlinkClick r:id="rId2"/>
            </a:endParaRPr>
          </a:p>
          <a:p>
            <a:r>
              <a:rPr lang="en-US" dirty="0" smtClean="0">
                <a:hlinkClick r:id="rId2"/>
              </a:rPr>
              <a:t>https</a:t>
            </a:r>
            <a:r>
              <a:rPr lang="en-US" dirty="0">
                <a:hlinkClick r:id="rId2"/>
              </a:rPr>
              <a:t>://</a:t>
            </a:r>
            <a:r>
              <a:rPr lang="en-US" dirty="0" smtClean="0">
                <a:hlinkClick r:id="rId2"/>
              </a:rPr>
              <a:t>school.kontur.ru/publications/1583</a:t>
            </a:r>
            <a:endParaRPr lang="ru-RU" dirty="0" smtClean="0"/>
          </a:p>
          <a:p>
            <a:r>
              <a:rPr lang="en-US" dirty="0">
                <a:hlinkClick r:id="rId3"/>
              </a:rPr>
              <a:t>https://wiseadvice-it.ru/o-kompanii/blog/articles/elektronnyi-dokumentooborot-v-organizacii</a:t>
            </a:r>
            <a:r>
              <a:rPr lang="en-US" dirty="0" smtClean="0">
                <a:hlinkClick r:id="rId3"/>
              </a:rPr>
              <a:t>/</a:t>
            </a:r>
            <a:endParaRPr lang="ru-RU" dirty="0" smtClean="0"/>
          </a:p>
          <a:p>
            <a:r>
              <a:rPr lang="en-US" dirty="0">
                <a:hlinkClick r:id="rId4"/>
              </a:rPr>
              <a:t>https://www.unirate24.ru/proverka-kontragentov-sluzhboj-bezopasnosti</a:t>
            </a:r>
            <a:r>
              <a:rPr lang="en-US" dirty="0" smtClean="0">
                <a:hlinkClick r:id="rId4"/>
              </a:rPr>
              <a:t>/</a:t>
            </a:r>
            <a:endParaRPr lang="en-US" dirty="0" smtClean="0"/>
          </a:p>
          <a:p>
            <a:r>
              <a:rPr lang="en-US" dirty="0">
                <a:hlinkClick r:id="rId5"/>
              </a:rPr>
              <a:t>http://</a:t>
            </a:r>
            <a:r>
              <a:rPr lang="en-US" dirty="0" smtClean="0">
                <a:hlinkClick r:id="rId5"/>
              </a:rPr>
              <a:t>www.docflow.ru/edu/glossary/detail.php?ID=27946</a:t>
            </a:r>
            <a:endParaRPr lang="ru-RU" dirty="0" smtClean="0"/>
          </a:p>
          <a:p>
            <a:r>
              <a:rPr lang="en-US" dirty="0">
                <a:hlinkClick r:id="rId6"/>
              </a:rPr>
              <a:t>https://</a:t>
            </a:r>
            <a:r>
              <a:rPr lang="en-US" dirty="0" smtClean="0">
                <a:hlinkClick r:id="rId6"/>
              </a:rPr>
              <a:t>www.law.ru/article/21716-obrazets-polojenie-o-dogovornoy-rabote#a3</a:t>
            </a:r>
            <a:endParaRPr lang="ru-RU" dirty="0" smtClean="0"/>
          </a:p>
          <a:p>
            <a:pPr marL="0" indent="0">
              <a:buNone/>
            </a:pPr>
            <a:r>
              <a:rPr lang="ru-RU" dirty="0" smtClean="0"/>
              <a:t/>
            </a:r>
            <a:br>
              <a:rPr lang="ru-RU" dirty="0" smtClean="0"/>
            </a:br>
            <a:endParaRPr lang="ru-RU" dirty="0"/>
          </a:p>
        </p:txBody>
      </p:sp>
    </p:spTree>
    <p:extLst>
      <p:ext uri="{BB962C8B-B14F-4D97-AF65-F5344CB8AC3E}">
        <p14:creationId xmlns:p14="http://schemas.microsoft.com/office/powerpoint/2010/main" val="103943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515973"/>
          </a:xfrm>
        </p:spPr>
        <p:txBody>
          <a:bodyPr>
            <a:normAutofit/>
          </a:bodyPr>
          <a:lstStyle/>
          <a:p>
            <a:pPr algn="ctr"/>
            <a:r>
              <a:rPr lang="ru-RU" sz="2800" dirty="0" smtClean="0"/>
              <a:t>Вводные данные</a:t>
            </a:r>
            <a:endParaRPr lang="ru-RU" sz="2800" dirty="0"/>
          </a:p>
        </p:txBody>
      </p:sp>
      <p:sp>
        <p:nvSpPr>
          <p:cNvPr id="3" name="Объект 2"/>
          <p:cNvSpPr>
            <a:spLocks noGrp="1"/>
          </p:cNvSpPr>
          <p:nvPr>
            <p:ph idx="1"/>
          </p:nvPr>
        </p:nvSpPr>
        <p:spPr>
          <a:xfrm>
            <a:off x="1251678" y="898359"/>
            <a:ext cx="10178322" cy="4981234"/>
          </a:xfrm>
        </p:spPr>
        <p:txBody>
          <a:bodyPr/>
          <a:lstStyle/>
          <a:p>
            <a:r>
              <a:rPr lang="ru-RU" dirty="0">
                <a:latin typeface="Times New Roman" panose="02020603050405020304" pitchFamily="18" charset="0"/>
                <a:cs typeface="Times New Roman" panose="02020603050405020304" pitchFamily="18" charset="0"/>
              </a:rPr>
              <a:t>В рамках проекта “Модернизация процессов ИБ” необходимо разработать </a:t>
            </a:r>
            <a:r>
              <a:rPr lang="ru-RU" dirty="0" smtClean="0">
                <a:latin typeface="Times New Roman" panose="02020603050405020304" pitchFamily="18" charset="0"/>
                <a:cs typeface="Times New Roman" panose="02020603050405020304" pitchFamily="18" charset="0"/>
              </a:rPr>
              <a:t>презентацию </a:t>
            </a:r>
            <a:r>
              <a:rPr lang="ru-RU" dirty="0">
                <a:latin typeface="Times New Roman" panose="02020603050405020304" pitchFamily="18" charset="0"/>
                <a:cs typeface="Times New Roman" panose="02020603050405020304" pitchFamily="18" charset="0"/>
              </a:rPr>
              <a:t>со стратегиями по модернизации процессов ИБ.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качестве </a:t>
            </a:r>
            <a:r>
              <a:rPr lang="ru-RU" dirty="0" smtClean="0">
                <a:latin typeface="Times New Roman" panose="02020603050405020304" pitchFamily="18" charset="0"/>
                <a:cs typeface="Times New Roman" panose="02020603050405020304" pitchFamily="18" charset="0"/>
              </a:rPr>
              <a:t>компании, </a:t>
            </a:r>
            <a:r>
              <a:rPr lang="ru-RU" dirty="0">
                <a:latin typeface="Times New Roman" panose="02020603050405020304" pitchFamily="18" charset="0"/>
                <a:cs typeface="Times New Roman" panose="02020603050405020304" pitchFamily="18" charset="0"/>
              </a:rPr>
              <a:t>выступает ПАО «Альфа-Омега». Компания занимается онлайн-</a:t>
            </a:r>
            <a:r>
              <a:rPr lang="ru-RU" dirty="0" err="1">
                <a:latin typeface="Times New Roman" panose="02020603050405020304" pitchFamily="18" charset="0"/>
                <a:cs typeface="Times New Roman" panose="02020603050405020304" pitchFamily="18" charset="0"/>
              </a:rPr>
              <a:t>ретейлом</a:t>
            </a:r>
            <a:r>
              <a:rPr lang="ru-RU" dirty="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Моя задача - разработать </a:t>
            </a:r>
            <a:r>
              <a:rPr lang="ru-RU" dirty="0">
                <a:latin typeface="Times New Roman" panose="02020603050405020304" pitchFamily="18" charset="0"/>
                <a:cs typeface="Times New Roman" panose="02020603050405020304" pitchFamily="18" charset="0"/>
              </a:rPr>
              <a:t>стратегию по модернизации </a:t>
            </a:r>
            <a:r>
              <a:rPr lang="ru-RU" dirty="0" smtClean="0">
                <a:latin typeface="Times New Roman" panose="02020603050405020304" pitchFamily="18" charset="0"/>
                <a:cs typeface="Times New Roman" panose="02020603050405020304" pitchFamily="18" charset="0"/>
              </a:rPr>
              <a:t>взаимодействия </a:t>
            </a:r>
            <a:r>
              <a:rPr lang="ru-RU" dirty="0">
                <a:latin typeface="Times New Roman" panose="02020603050405020304" pitchFamily="18" charset="0"/>
                <a:cs typeface="Times New Roman" panose="02020603050405020304" pitchFamily="18" charset="0"/>
              </a:rPr>
              <a:t>с контрагентами.</a:t>
            </a: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84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564099"/>
          </a:xfrm>
        </p:spPr>
        <p:txBody>
          <a:bodyPr>
            <a:normAutofit fontScale="90000"/>
          </a:bodyPr>
          <a:lstStyle/>
          <a:p>
            <a:pPr algn="ctr"/>
            <a:r>
              <a:rPr lang="ru-RU" sz="3600" dirty="0"/>
              <a:t>Информация, полученная на встрече с куратором проекта</a:t>
            </a:r>
            <a:endParaRPr lang="ru-RU" sz="3600" dirty="0"/>
          </a:p>
        </p:txBody>
      </p:sp>
      <p:sp>
        <p:nvSpPr>
          <p:cNvPr id="3" name="Объект 2"/>
          <p:cNvSpPr>
            <a:spLocks noGrp="1"/>
          </p:cNvSpPr>
          <p:nvPr>
            <p:ph idx="1"/>
          </p:nvPr>
        </p:nvSpPr>
        <p:spPr>
          <a:xfrm>
            <a:off x="1251678" y="1524001"/>
            <a:ext cx="10178322" cy="5678904"/>
          </a:xfrm>
        </p:spPr>
        <p:txBody>
          <a:bodyPr>
            <a:normAutofit/>
          </a:bodyPr>
          <a:lstStyle/>
          <a:p>
            <a:r>
              <a:rPr lang="ru-RU"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При начале сотрудничества все ли контрагенты проверяются на различные жалобы/наличие тех или иных лицензий и </a:t>
            </a:r>
            <a:r>
              <a:rPr lang="ru-RU" dirty="0" err="1" smtClean="0">
                <a:latin typeface="Times New Roman" panose="02020603050405020304" pitchFamily="18" charset="0"/>
                <a:cs typeface="Times New Roman" panose="02020603050405020304" pitchFamily="18" charset="0"/>
              </a:rPr>
              <a:t>т.п</a:t>
            </a:r>
            <a:r>
              <a:rPr lang="ru-RU" dirty="0" smtClean="0">
                <a:latin typeface="Times New Roman" panose="02020603050405020304" pitchFamily="18" charset="0"/>
                <a:cs typeface="Times New Roman" panose="02020603050405020304" pitchFamily="18" charset="0"/>
              </a:rPr>
              <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Да, при начале сотрудничества с контрагентами, а также при приеме новых сотрудников они проверяются в службе безопасности, а также проверяются их лицензии</a:t>
            </a:r>
          </a:p>
          <a:p>
            <a:r>
              <a:rPr lang="ru-RU" dirty="0">
                <a:latin typeface="Times New Roman" panose="02020603050405020304" pitchFamily="18" charset="0"/>
                <a:cs typeface="Times New Roman" panose="02020603050405020304" pitchFamily="18" charset="0"/>
              </a:rPr>
              <a:t>2</a:t>
            </a:r>
            <a:r>
              <a:rPr lang="ru-RU" dirty="0" smtClean="0">
                <a:latin typeface="Times New Roman" panose="02020603050405020304" pitchFamily="18" charset="0"/>
                <a:cs typeface="Times New Roman" panose="02020603050405020304" pitchFamily="18" charset="0"/>
              </a:rPr>
              <a:t>) Существует ли политика безопасности по отношению к работе с контрагентами </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Нет, данной политики не существует</a:t>
            </a:r>
          </a:p>
          <a:p>
            <a:r>
              <a:rPr lang="ru-RU" dirty="0">
                <a:latin typeface="Times New Roman" panose="02020603050405020304" pitchFamily="18" charset="0"/>
                <a:cs typeface="Times New Roman" panose="02020603050405020304" pitchFamily="18" charset="0"/>
              </a:rPr>
              <a:t>3</a:t>
            </a:r>
            <a:r>
              <a:rPr lang="ru-RU" dirty="0" smtClean="0">
                <a:latin typeface="Times New Roman" panose="02020603050405020304" pitchFamily="18" charset="0"/>
                <a:cs typeface="Times New Roman" panose="02020603050405020304" pitchFamily="18" charset="0"/>
              </a:rPr>
              <a:t>) Используются ли системы электронного документооборота внутри организации</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Да, используется система 1С</a:t>
            </a:r>
          </a:p>
          <a:p>
            <a:r>
              <a:rPr lang="ru-RU" dirty="0" smtClean="0">
                <a:latin typeface="Times New Roman" panose="02020603050405020304" pitchFamily="18" charset="0"/>
                <a:cs typeface="Times New Roman" panose="02020603050405020304" pitchFamily="18" charset="0"/>
              </a:rPr>
              <a:t>4) </a:t>
            </a:r>
            <a:r>
              <a:rPr lang="ru-RU" dirty="0">
                <a:latin typeface="Times New Roman" panose="02020603050405020304" pitchFamily="18" charset="0"/>
                <a:cs typeface="Times New Roman" panose="02020603050405020304" pitchFamily="18" charset="0"/>
              </a:rPr>
              <a:t>Автоматизирован ли межкорпоративный </a:t>
            </a:r>
            <a:r>
              <a:rPr lang="ru-RU" dirty="0" smtClean="0">
                <a:latin typeface="Times New Roman" panose="02020603050405020304" pitchFamily="18" charset="0"/>
                <a:cs typeface="Times New Roman" panose="02020603050405020304" pitchFamily="18" charset="0"/>
              </a:rPr>
              <a:t>документооборот</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Нет</a:t>
            </a:r>
            <a:r>
              <a:rPr lang="ru-RU" dirty="0">
                <a:latin typeface="Times New Roman" panose="02020603050405020304" pitchFamily="18" charset="0"/>
                <a:cs typeface="Times New Roman" panose="02020603050405020304" pitchFamily="18" charset="0"/>
              </a:rPr>
              <a:t>, для взаимодействия используется корпоративная почта</a:t>
            </a:r>
          </a:p>
          <a:p>
            <a:r>
              <a:rPr lang="ru-RU" dirty="0" smtClean="0">
                <a:latin typeface="Times New Roman" panose="02020603050405020304" pitchFamily="18" charset="0"/>
                <a:cs typeface="Times New Roman" panose="02020603050405020304" pitchFamily="18" charset="0"/>
              </a:rPr>
              <a:t>5) </a:t>
            </a:r>
            <a:r>
              <a:rPr lang="ru-RU" dirty="0">
                <a:latin typeface="Times New Roman" panose="02020603050405020304" pitchFamily="18" charset="0"/>
                <a:cs typeface="Times New Roman" panose="02020603050405020304" pitchFamily="18" charset="0"/>
              </a:rPr>
              <a:t>Где хранятся электронные документы ( локально или в облаке </a:t>
            </a:r>
            <a:r>
              <a:rPr lang="ru-RU" dirty="0" smtClean="0">
                <a:latin typeface="Times New Roman" panose="02020603050405020304" pitchFamily="18" charset="0"/>
                <a:cs typeface="Times New Roman" panose="02020603050405020304" pitchFamily="18" charset="0"/>
              </a:rPr>
              <a:t>)</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Облачные </a:t>
            </a:r>
            <a:r>
              <a:rPr lang="ru-RU" dirty="0">
                <a:latin typeface="Times New Roman" panose="02020603050405020304" pitchFamily="18" charset="0"/>
                <a:cs typeface="Times New Roman" panose="02020603050405020304" pitchFamily="18" charset="0"/>
              </a:rPr>
              <a:t>хранилища не используются, часть данных хранится в информационных системах, а также локально, либо на файловых ресурсах.</a:t>
            </a:r>
          </a:p>
          <a:p>
            <a:endParaRPr 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64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483889"/>
          </a:xfrm>
        </p:spPr>
        <p:txBody>
          <a:bodyPr>
            <a:normAutofit/>
          </a:bodyPr>
          <a:lstStyle/>
          <a:p>
            <a:pPr algn="ctr"/>
            <a:r>
              <a:rPr lang="ru-RU" sz="2800" dirty="0" smtClean="0"/>
              <a:t>проверка Работников при начале сотрудничества</a:t>
            </a:r>
            <a:endParaRPr lang="ru-RU" sz="2800" dirty="0"/>
          </a:p>
        </p:txBody>
      </p:sp>
      <p:sp>
        <p:nvSpPr>
          <p:cNvPr id="3" name="Объект 2"/>
          <p:cNvSpPr>
            <a:spLocks noGrp="1"/>
          </p:cNvSpPr>
          <p:nvPr>
            <p:ph idx="1"/>
          </p:nvPr>
        </p:nvSpPr>
        <p:spPr>
          <a:xfrm>
            <a:off x="1251678" y="1010653"/>
            <a:ext cx="10178322" cy="5518484"/>
          </a:xfrm>
        </p:spPr>
        <p:txBody>
          <a:bodyPr>
            <a:normAutofit/>
          </a:bodyPr>
          <a:lstStyle/>
          <a:p>
            <a:r>
              <a:rPr lang="ru-RU" dirty="0" smtClean="0">
                <a:latin typeface="Times New Roman" panose="02020603050405020304" pitchFamily="18" charset="0"/>
                <a:cs typeface="Times New Roman" panose="02020603050405020304" pitchFamily="18" charset="0"/>
              </a:rPr>
              <a:t>Для чего: Проверка сотрудников требуется для гарантии хорошего сотрудничества</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обладающими </a:t>
            </a:r>
            <a:r>
              <a:rPr lang="ru-RU" dirty="0">
                <a:latin typeface="Times New Roman" panose="02020603050405020304" pitchFamily="18" charset="0"/>
                <a:cs typeface="Times New Roman" panose="02020603050405020304" pitchFamily="18" charset="0"/>
              </a:rPr>
              <a:t>хорошей репутацией и отсутствием различных проблем с </a:t>
            </a:r>
            <a:r>
              <a:rPr lang="ru-RU" dirty="0" smtClean="0">
                <a:latin typeface="Times New Roman" panose="02020603050405020304" pitchFamily="18" charset="0"/>
                <a:cs typeface="Times New Roman" panose="02020603050405020304" pitchFamily="18" charset="0"/>
              </a:rPr>
              <a:t>законом, избегая ИП </a:t>
            </a:r>
            <a:r>
              <a:rPr lang="ru-RU" dirty="0">
                <a:latin typeface="Times New Roman" panose="02020603050405020304" pitchFamily="18" charset="0"/>
                <a:cs typeface="Times New Roman" panose="02020603050405020304" pitchFamily="18" charset="0"/>
              </a:rPr>
              <a:t>или компаний, которые не исполняют свои обязательства перед партнерами и государством</a:t>
            </a:r>
            <a:r>
              <a:rPr lang="ru-RU" dirty="0" smtClean="0">
                <a:latin typeface="Times New Roman" panose="02020603050405020304" pitchFamily="18" charset="0"/>
                <a:cs typeface="Times New Roman" panose="02020603050405020304" pitchFamily="18" charset="0"/>
              </a:rPr>
              <a:t>. </a:t>
            </a:r>
          </a:p>
          <a:p>
            <a:r>
              <a:rPr lang="ru-RU" dirty="0" smtClean="0">
                <a:latin typeface="Times New Roman" panose="02020603050405020304" pitchFamily="18" charset="0"/>
                <a:cs typeface="Times New Roman" panose="02020603050405020304" pitchFamily="18" charset="0"/>
              </a:rPr>
              <a:t>Что на данный </a:t>
            </a:r>
            <a:r>
              <a:rPr lang="ru-RU" dirty="0">
                <a:latin typeface="Times New Roman" panose="02020603050405020304" pitchFamily="18" charset="0"/>
                <a:cs typeface="Times New Roman" panose="02020603050405020304" pitchFamily="18" charset="0"/>
              </a:rPr>
              <a:t>момент: </a:t>
            </a:r>
            <a:r>
              <a:rPr lang="ru-RU" dirty="0" smtClean="0">
                <a:latin typeface="Times New Roman" panose="02020603050405020304" pitchFamily="18" charset="0"/>
                <a:cs typeface="Times New Roman" panose="02020603050405020304" pitchFamily="18" charset="0"/>
              </a:rPr>
              <a:t>При </a:t>
            </a:r>
            <a:r>
              <a:rPr lang="ru-RU" dirty="0">
                <a:latin typeface="Times New Roman" panose="02020603050405020304" pitchFamily="18" charset="0"/>
                <a:cs typeface="Times New Roman" panose="02020603050405020304" pitchFamily="18" charset="0"/>
              </a:rPr>
              <a:t>начале сотрудничества с контрагентами, а также при приеме новых сотрудников они проверяются в службе безопасности, а также проверяются их лицензии</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Как улучшить: На данный момент итак ведется проверка контрагентов и их лицензий, для улучшения можно лишь указать дополнительные пункты, по которым стоит </a:t>
            </a:r>
            <a:r>
              <a:rPr lang="ru-RU" dirty="0">
                <a:latin typeface="Times New Roman" panose="02020603050405020304" pitchFamily="18" charset="0"/>
                <a:cs typeface="Times New Roman" panose="02020603050405020304" pitchFamily="18" charset="0"/>
              </a:rPr>
              <a:t>проверять сотрудников:</a:t>
            </a:r>
            <a:br>
              <a:rPr lang="ru-RU"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 </a:t>
            </a:r>
            <a:r>
              <a:rPr lang="ru-RU" dirty="0" smtClean="0">
                <a:latin typeface="Times New Roman" panose="02020603050405020304" pitchFamily="18" charset="0"/>
                <a:cs typeface="Times New Roman" panose="02020603050405020304" pitchFamily="18" charset="0"/>
              </a:rPr>
              <a:t>Входит </a:t>
            </a:r>
            <a:r>
              <a:rPr lang="ru-RU" dirty="0">
                <a:latin typeface="Times New Roman" panose="02020603050405020304" pitchFamily="18" charset="0"/>
                <a:cs typeface="Times New Roman" panose="02020603050405020304" pitchFamily="18" charset="0"/>
              </a:rPr>
              <a:t>ли в реестр недобросовестных поставщиков ФАС?</a:t>
            </a:r>
            <a:br>
              <a:rPr lang="ru-RU"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a:t>
            </a:r>
            <a:r>
              <a:rPr lang="ru-RU" dirty="0" smtClean="0">
                <a:latin typeface="Times New Roman" panose="02020603050405020304" pitchFamily="18" charset="0"/>
                <a:cs typeface="Times New Roman" panose="02020603050405020304" pitchFamily="18" charset="0"/>
              </a:rPr>
              <a:t>Может </a:t>
            </a:r>
            <a:r>
              <a:rPr lang="ru-RU" dirty="0">
                <a:latin typeface="Times New Roman" panose="02020603050405020304" pitchFamily="18" charset="0"/>
                <a:cs typeface="Times New Roman" panose="02020603050405020304" pitchFamily="18" charset="0"/>
              </a:rPr>
              <a:t>ли подтвердить, что у него достаточно помещений, техники и людей, чтобы выполнить работу</a:t>
            </a:r>
            <a:r>
              <a:rPr lang="ru-RU" dirty="0" smtClean="0">
                <a:latin typeface="Times New Roman" panose="02020603050405020304" pitchFamily="18" charset="0"/>
                <a:cs typeface="Times New Roman" panose="02020603050405020304" pitchFamily="18" charset="0"/>
              </a:rPr>
              <a:t>?</a:t>
            </a:r>
            <a:br>
              <a:rPr lang="ru-RU"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 </a:t>
            </a:r>
            <a:r>
              <a:rPr lang="ru-RU" dirty="0" smtClean="0">
                <a:latin typeface="Times New Roman" panose="02020603050405020304" pitchFamily="18" charset="0"/>
                <a:cs typeface="Times New Roman" panose="02020603050405020304" pitchFamily="18" charset="0"/>
              </a:rPr>
              <a:t>Проверить </a:t>
            </a:r>
            <a:r>
              <a:rPr lang="ru-RU" dirty="0" smtClean="0">
                <a:latin typeface="Times New Roman" panose="02020603050405020304" pitchFamily="18" charset="0"/>
                <a:cs typeface="Times New Roman" panose="02020603050405020304" pitchFamily="18" charset="0"/>
              </a:rPr>
              <a:t>на сайте ФНС есть ли у контрагента различные </a:t>
            </a:r>
            <a:r>
              <a:rPr lang="ru-RU" dirty="0" smtClean="0">
                <a:latin typeface="Times New Roman" panose="02020603050405020304" pitchFamily="18" charset="0"/>
                <a:cs typeface="Times New Roman" panose="02020603050405020304" pitchFamily="18" charset="0"/>
              </a:rPr>
              <a:t>задолженности</a:t>
            </a:r>
          </a:p>
          <a:p>
            <a:pPr marL="0" indent="0">
              <a:buNone/>
            </a:pPr>
            <a:r>
              <a:rPr lang="ru-RU"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46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499931"/>
          </a:xfrm>
        </p:spPr>
        <p:txBody>
          <a:bodyPr>
            <a:normAutofit/>
          </a:bodyPr>
          <a:lstStyle/>
          <a:p>
            <a:pPr algn="ctr"/>
            <a:r>
              <a:rPr lang="ru-RU" sz="2800" dirty="0" smtClean="0"/>
              <a:t>Контроль взаимодействия с контрагентами</a:t>
            </a:r>
            <a:endParaRPr lang="ru-RU" sz="2800" dirty="0"/>
          </a:p>
        </p:txBody>
      </p:sp>
      <p:sp>
        <p:nvSpPr>
          <p:cNvPr id="3" name="Объект 2"/>
          <p:cNvSpPr>
            <a:spLocks noGrp="1"/>
          </p:cNvSpPr>
          <p:nvPr>
            <p:ph idx="1"/>
          </p:nvPr>
        </p:nvSpPr>
        <p:spPr>
          <a:xfrm>
            <a:off x="1251678" y="1074821"/>
            <a:ext cx="10178322" cy="5486400"/>
          </a:xfrm>
        </p:spPr>
        <p:txBody>
          <a:bodyPr/>
          <a:lstStyle/>
          <a:p>
            <a:r>
              <a:rPr lang="ru-RU" dirty="0">
                <a:latin typeface="Times New Roman" panose="02020603050405020304" pitchFamily="18" charset="0"/>
                <a:cs typeface="Times New Roman" panose="02020603050405020304" pitchFamily="18" charset="0"/>
              </a:rPr>
              <a:t>Для чего: </a:t>
            </a:r>
            <a:r>
              <a:rPr lang="ru-RU" dirty="0" smtClean="0">
                <a:latin typeface="Times New Roman" panose="02020603050405020304" pitchFamily="18" charset="0"/>
                <a:cs typeface="Times New Roman" panose="02020603050405020304" pitchFamily="18" charset="0"/>
              </a:rPr>
              <a:t>При взаимодействии с различными ИП и компаниями </a:t>
            </a:r>
            <a:r>
              <a:rPr lang="ru-RU" dirty="0">
                <a:latin typeface="Times New Roman" panose="02020603050405020304" pitchFamily="18" charset="0"/>
                <a:cs typeface="Times New Roman" panose="02020603050405020304" pitchFamily="18" charset="0"/>
              </a:rPr>
              <a:t>следует </a:t>
            </a:r>
            <a:r>
              <a:rPr lang="ru-RU" dirty="0" smtClean="0">
                <a:latin typeface="Times New Roman" panose="02020603050405020304" pitchFamily="18" charset="0"/>
                <a:cs typeface="Times New Roman" panose="02020603050405020304" pitchFamily="18" charset="0"/>
              </a:rPr>
              <a:t>придерживаться политики, определяющей </a:t>
            </a:r>
            <a:r>
              <a:rPr lang="ru-RU" dirty="0">
                <a:latin typeface="Times New Roman" panose="02020603050405020304" pitchFamily="18" charset="0"/>
                <a:cs typeface="Times New Roman" panose="02020603050405020304" pitchFamily="18" charset="0"/>
              </a:rPr>
              <a:t>основные принципы, цели, условия и способы обработки </a:t>
            </a:r>
            <a:r>
              <a:rPr lang="ru-RU" dirty="0" smtClean="0">
                <a:latin typeface="Times New Roman" panose="02020603050405020304" pitchFamily="18" charset="0"/>
                <a:cs typeface="Times New Roman" panose="02020603050405020304" pitchFamily="18" charset="0"/>
              </a:rPr>
              <a:t>данных. </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Что на данный момент: </a:t>
            </a:r>
            <a:r>
              <a:rPr lang="ru-RU" dirty="0" smtClean="0">
                <a:latin typeface="Times New Roman" panose="02020603050405020304" pitchFamily="18" charset="0"/>
                <a:cs typeface="Times New Roman" panose="02020603050405020304" pitchFamily="18" charset="0"/>
              </a:rPr>
              <a:t>На данный момент не имеется никакой политики безопасности</a:t>
            </a:r>
          </a:p>
          <a:p>
            <a:r>
              <a:rPr lang="ru-RU" dirty="0" smtClean="0">
                <a:latin typeface="Times New Roman" panose="02020603050405020304" pitchFamily="18" charset="0"/>
                <a:cs typeface="Times New Roman" panose="02020603050405020304" pitchFamily="18" charset="0"/>
              </a:rPr>
              <a:t>Как </a:t>
            </a:r>
            <a:r>
              <a:rPr lang="ru-RU" dirty="0">
                <a:latin typeface="Times New Roman" panose="02020603050405020304" pitchFamily="18" charset="0"/>
                <a:cs typeface="Times New Roman" panose="02020603050405020304" pitchFamily="18" charset="0"/>
              </a:rPr>
              <a:t>улучшить: </a:t>
            </a:r>
            <a:r>
              <a:rPr lang="ru-RU" dirty="0" smtClean="0">
                <a:latin typeface="Times New Roman" panose="02020603050405020304" pitchFamily="18" charset="0"/>
                <a:cs typeface="Times New Roman" panose="02020603050405020304" pitchFamily="18" charset="0"/>
              </a:rPr>
              <a:t>Следует ввести политику безопасности, </a:t>
            </a:r>
            <a:r>
              <a:rPr lang="ru-RU" dirty="0" smtClean="0">
                <a:latin typeface="Times New Roman" panose="02020603050405020304" pitchFamily="18" charset="0"/>
                <a:cs typeface="Times New Roman" panose="02020603050405020304" pitchFamily="18" charset="0"/>
              </a:rPr>
              <a:t>которая будет включать основную </a:t>
            </a:r>
            <a:r>
              <a:rPr lang="ru-RU" dirty="0" smtClean="0">
                <a:latin typeface="Times New Roman" panose="02020603050405020304" pitchFamily="18" charset="0"/>
                <a:cs typeface="Times New Roman" panose="02020603050405020304" pitchFamily="18" charset="0"/>
              </a:rPr>
              <a:t>информацию о работе с контрагентами, </a:t>
            </a:r>
            <a:r>
              <a:rPr lang="ru-RU" dirty="0" smtClean="0">
                <a:latin typeface="Times New Roman" panose="02020603050405020304" pitchFamily="18" charset="0"/>
                <a:cs typeface="Times New Roman" panose="02020603050405020304" pitchFamily="18" charset="0"/>
              </a:rPr>
              <a:t>а также </a:t>
            </a:r>
            <a:r>
              <a:rPr lang="ru-RU" dirty="0" smtClean="0">
                <a:latin typeface="Times New Roman" panose="02020603050405020304" pitchFamily="18" charset="0"/>
                <a:cs typeface="Times New Roman" panose="02020603050405020304" pitchFamily="18" charset="0"/>
              </a:rPr>
              <a:t>будет указывать как </a:t>
            </a:r>
            <a:r>
              <a:rPr lang="ru-RU" dirty="0">
                <a:latin typeface="Times New Roman" panose="02020603050405020304" pitchFamily="18" charset="0"/>
                <a:cs typeface="Times New Roman" panose="02020603050405020304" pitchFamily="18" charset="0"/>
              </a:rPr>
              <a:t>следует:</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1) Обрабатывать </a:t>
            </a:r>
            <a:r>
              <a:rPr lang="ru-RU" dirty="0" smtClean="0">
                <a:latin typeface="Times New Roman" panose="02020603050405020304" pitchFamily="18" charset="0"/>
                <a:cs typeface="Times New Roman" panose="02020603050405020304" pitchFamily="18" charset="0"/>
              </a:rPr>
              <a:t>различные данные, включая персональные</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2) Работать </a:t>
            </a:r>
            <a:r>
              <a:rPr lang="ru-RU" dirty="0" smtClean="0">
                <a:latin typeface="Times New Roman" panose="02020603050405020304" pitchFamily="18" charset="0"/>
                <a:cs typeface="Times New Roman" panose="02020603050405020304" pitchFamily="18" charset="0"/>
              </a:rPr>
              <a:t>с </a:t>
            </a:r>
            <a:r>
              <a:rPr lang="ru-RU" dirty="0">
                <a:latin typeface="Times New Roman" panose="02020603050405020304" pitchFamily="18" charset="0"/>
                <a:cs typeface="Times New Roman" panose="02020603050405020304" pitchFamily="18" charset="0"/>
              </a:rPr>
              <a:t>автоматизированными системами</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3) Распространять данные, имеющие </a:t>
            </a:r>
            <a:r>
              <a:rPr lang="ru-RU" dirty="0" smtClean="0">
                <a:latin typeface="Times New Roman" panose="02020603050405020304" pitchFamily="18" charset="0"/>
                <a:cs typeface="Times New Roman" panose="02020603050405020304" pitchFamily="18" charset="0"/>
              </a:rPr>
              <a:t>важную роль </a:t>
            </a:r>
            <a:r>
              <a:rPr lang="ru-RU" dirty="0">
                <a:latin typeface="Times New Roman" panose="02020603050405020304" pitchFamily="18" charset="0"/>
                <a:cs typeface="Times New Roman" panose="02020603050405020304" pitchFamily="18" charset="0"/>
              </a:rPr>
              <a:t>для компании</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Соблюдать  </a:t>
            </a:r>
            <a:r>
              <a:rPr lang="ru-RU" dirty="0" smtClean="0">
                <a:latin typeface="Times New Roman" panose="02020603050405020304" pitchFamily="18" charset="0"/>
                <a:cs typeface="Times New Roman" panose="02020603050405020304" pitchFamily="18" charset="0"/>
              </a:rPr>
              <a:t>совокупность правил, процедур, </a:t>
            </a:r>
            <a:r>
              <a:rPr lang="ru-RU" dirty="0">
                <a:latin typeface="Times New Roman" panose="02020603050405020304" pitchFamily="18" charset="0"/>
                <a:cs typeface="Times New Roman" panose="02020603050405020304" pitchFamily="18" charset="0"/>
              </a:rPr>
              <a:t>практических методов и руководящих принципов в области ИБ, используемых организацией в своей деятельности.</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90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949110"/>
          </a:xfrm>
        </p:spPr>
        <p:txBody>
          <a:bodyPr>
            <a:normAutofit/>
          </a:bodyPr>
          <a:lstStyle/>
          <a:p>
            <a:pPr algn="ctr"/>
            <a:r>
              <a:rPr lang="ru-RU" sz="2800" dirty="0" smtClean="0"/>
              <a:t>Система электронного документооборота внутри организации</a:t>
            </a:r>
            <a:endParaRPr lang="ru-RU" sz="2800" dirty="0"/>
          </a:p>
        </p:txBody>
      </p:sp>
      <p:sp>
        <p:nvSpPr>
          <p:cNvPr id="3" name="Объект 2"/>
          <p:cNvSpPr>
            <a:spLocks noGrp="1"/>
          </p:cNvSpPr>
          <p:nvPr>
            <p:ph idx="1"/>
          </p:nvPr>
        </p:nvSpPr>
        <p:spPr>
          <a:xfrm>
            <a:off x="1251678" y="1331495"/>
            <a:ext cx="10178322" cy="5309937"/>
          </a:xfrm>
        </p:spPr>
        <p:txBody>
          <a:bodyPr>
            <a:normAutofit/>
          </a:bodyPr>
          <a:lstStyle/>
          <a:p>
            <a:r>
              <a:rPr lang="ru-RU" dirty="0">
                <a:latin typeface="Times New Roman" panose="02020603050405020304" pitchFamily="18" charset="0"/>
                <a:cs typeface="Times New Roman" panose="02020603050405020304" pitchFamily="18" charset="0"/>
              </a:rPr>
              <a:t>Для чего: Внедрение СЭД </a:t>
            </a:r>
            <a:r>
              <a:rPr lang="ru-RU" dirty="0" smtClean="0">
                <a:latin typeface="Times New Roman" panose="02020603050405020304" pitchFamily="18" charset="0"/>
                <a:cs typeface="Times New Roman" panose="02020603050405020304" pitchFamily="18" charset="0"/>
              </a:rPr>
              <a:t>внутри </a:t>
            </a:r>
            <a:r>
              <a:rPr lang="ru-RU" dirty="0">
                <a:latin typeface="Times New Roman" panose="02020603050405020304" pitchFamily="18" charset="0"/>
                <a:cs typeface="Times New Roman" panose="02020603050405020304" pitchFamily="18" charset="0"/>
              </a:rPr>
              <a:t>организации, позволит организовать полностью контролируемое пространство для взаимодействия между департаментами, территориально отдаленными представительствами и отдельно взятыми сотрудниками</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Что </a:t>
            </a:r>
            <a:r>
              <a:rPr lang="ru-RU" dirty="0">
                <a:latin typeface="Times New Roman" panose="02020603050405020304" pitchFamily="18" charset="0"/>
                <a:cs typeface="Times New Roman" panose="02020603050405020304" pitchFamily="18" charset="0"/>
              </a:rPr>
              <a:t>на данный момент: На данный </a:t>
            </a:r>
            <a:r>
              <a:rPr lang="ru-RU" dirty="0" smtClean="0">
                <a:latin typeface="Times New Roman" panose="02020603050405020304" pitchFamily="18" charset="0"/>
                <a:cs typeface="Times New Roman" panose="02020603050405020304" pitchFamily="18" charset="0"/>
              </a:rPr>
              <a:t>момент </a:t>
            </a:r>
            <a:r>
              <a:rPr lang="ru-RU" dirty="0">
                <a:latin typeface="Times New Roman" panose="02020603050405020304" pitchFamily="18" charset="0"/>
                <a:cs typeface="Times New Roman" panose="02020603050405020304" pitchFamily="18" charset="0"/>
              </a:rPr>
              <a:t>имеется </a:t>
            </a:r>
            <a:r>
              <a:rPr lang="ru-RU" dirty="0" smtClean="0">
                <a:latin typeface="Times New Roman" panose="02020603050405020304" pitchFamily="18" charset="0"/>
                <a:cs typeface="Times New Roman" panose="02020603050405020304" pitchFamily="18" charset="0"/>
              </a:rPr>
              <a:t>система 1С</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Как улучшить: Выбор системы для автоматизации документооборота (СЭД) в основном привязан к таким параметрам, как технические характеристики программного продукта, функциональность и стоимость</a:t>
            </a:r>
            <a:r>
              <a:rPr lang="ru-RU" dirty="0" smtClean="0">
                <a:latin typeface="Times New Roman" panose="02020603050405020304" pitchFamily="18" charset="0"/>
                <a:cs typeface="Times New Roman" panose="02020603050405020304" pitchFamily="18" charset="0"/>
              </a:rPr>
              <a:t>. На данный момент </a:t>
            </a:r>
            <a:r>
              <a:rPr lang="ru-RU" dirty="0" smtClean="0">
                <a:latin typeface="Times New Roman" panose="02020603050405020304" pitchFamily="18" charset="0"/>
                <a:cs typeface="Times New Roman" panose="02020603050405020304" pitchFamily="18" charset="0"/>
              </a:rPr>
              <a:t>систему</a:t>
            </a:r>
            <a:r>
              <a:rPr lang="ru-RU" dirty="0" smtClean="0">
                <a:latin typeface="Times New Roman" panose="02020603050405020304" pitchFamily="18" charset="0"/>
                <a:cs typeface="Times New Roman" panose="02020603050405020304" pitchFamily="18" charset="0"/>
              </a:rPr>
              <a:t> можно улучшить следующим улучшением:</a:t>
            </a:r>
            <a:r>
              <a:rPr lang="ru-RU" dirty="0"/>
              <a:t/>
            </a:r>
            <a:br>
              <a:rPr lang="ru-RU" dirty="0"/>
            </a:br>
            <a:r>
              <a:rPr lang="ru-RU" dirty="0" smtClean="0">
                <a:latin typeface="Times New Roman" panose="02020603050405020304" pitchFamily="18" charset="0"/>
                <a:cs typeface="Times New Roman" panose="02020603050405020304" pitchFamily="18" charset="0"/>
              </a:rPr>
              <a:t>1)</a:t>
            </a:r>
            <a:r>
              <a:rPr lang="ru-RU" dirty="0" smtClean="0"/>
              <a:t> </a:t>
            </a:r>
            <a:r>
              <a:rPr lang="ru-RU" dirty="0">
                <a:latin typeface="Times New Roman" panose="02020603050405020304" pitchFamily="18" charset="0"/>
                <a:cs typeface="Times New Roman" panose="02020603050405020304" pitchFamily="18" charset="0"/>
              </a:rPr>
              <a:t>Мобильность системы.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Если у </a:t>
            </a:r>
            <a:r>
              <a:rPr lang="ru-RU" dirty="0" smtClean="0">
                <a:latin typeface="Times New Roman" panose="02020603050405020304" pitchFamily="18" charset="0"/>
                <a:cs typeface="Times New Roman" panose="02020603050405020304" pitchFamily="18" charset="0"/>
              </a:rPr>
              <a:t>сотрудника нет </a:t>
            </a:r>
            <a:r>
              <a:rPr lang="ru-RU" dirty="0">
                <a:latin typeface="Times New Roman" panose="02020603050405020304" pitchFamily="18" charset="0"/>
                <a:cs typeface="Times New Roman" panose="02020603050405020304" pitchFamily="18" charset="0"/>
              </a:rPr>
              <a:t>доступа к общей информации в СЭД при помощи привычного гаджета, то ему приходится пересаживаться за ПК, что </a:t>
            </a:r>
            <a:r>
              <a:rPr lang="ru-RU" dirty="0" smtClean="0">
                <a:latin typeface="Times New Roman" panose="02020603050405020304" pitchFamily="18" charset="0"/>
                <a:cs typeface="Times New Roman" panose="02020603050405020304" pitchFamily="18" charset="0"/>
              </a:rPr>
              <a:t>замедляет </a:t>
            </a:r>
            <a:r>
              <a:rPr lang="ru-RU" dirty="0">
                <a:latin typeface="Times New Roman" panose="02020603050405020304" pitchFamily="18" charset="0"/>
                <a:cs typeface="Times New Roman" panose="02020603050405020304" pitchFamily="18" charset="0"/>
              </a:rPr>
              <a:t>работу с </a:t>
            </a:r>
            <a:r>
              <a:rPr lang="ru-RU" dirty="0" smtClean="0">
                <a:latin typeface="Times New Roman" panose="02020603050405020304" pitchFamily="18" charset="0"/>
                <a:cs typeface="Times New Roman" panose="02020603050405020304" pitchFamily="18" charset="0"/>
              </a:rPr>
              <a:t>системой. От </a:t>
            </a:r>
            <a:r>
              <a:rPr lang="ru-RU" dirty="0">
                <a:latin typeface="Times New Roman" panose="02020603050405020304" pitchFamily="18" charset="0"/>
                <a:cs typeface="Times New Roman" panose="02020603050405020304" pitchFamily="18" charset="0"/>
              </a:rPr>
              <a:t>оперативности, с которой в работу попадают данные, например, заявки, договоры или протоколы, </a:t>
            </a:r>
            <a:r>
              <a:rPr lang="ru-RU" dirty="0" smtClean="0">
                <a:latin typeface="Times New Roman" panose="02020603050405020304" pitchFamily="18" charset="0"/>
                <a:cs typeface="Times New Roman" panose="02020603050405020304" pitchFamily="18" charset="0"/>
              </a:rPr>
              <a:t>зависит </a:t>
            </a:r>
            <a:r>
              <a:rPr lang="ru-RU" dirty="0">
                <a:latin typeface="Times New Roman" panose="02020603050405020304" pitchFamily="18" charset="0"/>
                <a:cs typeface="Times New Roman" panose="02020603050405020304" pitchFamily="18" charset="0"/>
              </a:rPr>
              <a:t>скорость выполнения задач. Кроме того, если у каждого сотрудника будет постоянный доступ к данным, связанным с </a:t>
            </a:r>
            <a:r>
              <a:rPr lang="ru-RU" dirty="0" smtClean="0">
                <a:latin typeface="Times New Roman" panose="02020603050405020304" pitchFamily="18" charset="0"/>
                <a:cs typeface="Times New Roman" panose="02020603050405020304" pitchFamily="18" charset="0"/>
              </a:rPr>
              <a:t>работой, что сделает его более эффективным.</a:t>
            </a:r>
            <a:endParaRPr 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88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884941"/>
          </a:xfrm>
        </p:spPr>
        <p:txBody>
          <a:bodyPr>
            <a:normAutofit/>
          </a:bodyPr>
          <a:lstStyle/>
          <a:p>
            <a:pPr algn="ctr"/>
            <a:r>
              <a:rPr lang="ru-RU" sz="2800" dirty="0"/>
              <a:t>Система электронного документооборота внутри организации</a:t>
            </a:r>
          </a:p>
        </p:txBody>
      </p:sp>
      <p:sp>
        <p:nvSpPr>
          <p:cNvPr id="3" name="Объект 2"/>
          <p:cNvSpPr>
            <a:spLocks noGrp="1"/>
          </p:cNvSpPr>
          <p:nvPr>
            <p:ph idx="1"/>
          </p:nvPr>
        </p:nvSpPr>
        <p:spPr>
          <a:xfrm>
            <a:off x="1251678" y="1379621"/>
            <a:ext cx="10178322" cy="5229726"/>
          </a:xfrm>
        </p:spPr>
        <p:txBody>
          <a:bodyPr/>
          <a:lstStyle/>
          <a:p>
            <a:r>
              <a:rPr lang="ru-RU" dirty="0" smtClean="0">
                <a:latin typeface="Times New Roman" panose="02020603050405020304" pitchFamily="18" charset="0"/>
                <a:cs typeface="Times New Roman" panose="02020603050405020304" pitchFamily="18" charset="0"/>
              </a:rPr>
              <a:t>С вводом данного </a:t>
            </a:r>
            <a:r>
              <a:rPr lang="ru-RU" dirty="0">
                <a:latin typeface="Times New Roman" panose="02020603050405020304" pitchFamily="18" charset="0"/>
                <a:cs typeface="Times New Roman" panose="02020603050405020304" pitchFamily="18" charset="0"/>
              </a:rPr>
              <a:t>улучшения придется также </a:t>
            </a:r>
            <a:r>
              <a:rPr lang="ru-RU" dirty="0" smtClean="0">
                <a:latin typeface="Times New Roman" panose="02020603050405020304" pitchFamily="18" charset="0"/>
                <a:cs typeface="Times New Roman" panose="02020603050405020304" pitchFamily="18" charset="0"/>
              </a:rPr>
              <a:t>добавить в правилах трудового распорядка список требований и особенностей использования гаджетов:</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1) Указать сервисы, которыми сотруднику запрещено пользоваться (при необходимости)</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2) Порядок сдачи техники при увольнении (в случае её выдачи)</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3) Перечень должностей, которым предоставляется корпоративная связь и доступ к работе с собственного устройства</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4) Обучение для работников по безопасному использованию устройств</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46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981194"/>
          </a:xfrm>
        </p:spPr>
        <p:txBody>
          <a:bodyPr>
            <a:normAutofit/>
          </a:bodyPr>
          <a:lstStyle/>
          <a:p>
            <a:pPr algn="ctr"/>
            <a:r>
              <a:rPr lang="ru-RU" sz="2800" dirty="0"/>
              <a:t>Система электронного документооборота в</a:t>
            </a:r>
            <a:r>
              <a:rPr lang="ru-RU" sz="2800" dirty="0" smtClean="0"/>
              <a:t>не </a:t>
            </a:r>
            <a:r>
              <a:rPr lang="ru-RU" sz="2800" dirty="0"/>
              <a:t>организации</a:t>
            </a:r>
          </a:p>
        </p:txBody>
      </p:sp>
      <p:sp>
        <p:nvSpPr>
          <p:cNvPr id="3" name="Объект 2"/>
          <p:cNvSpPr>
            <a:spLocks noGrp="1"/>
          </p:cNvSpPr>
          <p:nvPr>
            <p:ph idx="1"/>
          </p:nvPr>
        </p:nvSpPr>
        <p:spPr>
          <a:xfrm>
            <a:off x="1251678" y="1363579"/>
            <a:ext cx="10178322" cy="5309937"/>
          </a:xfrm>
        </p:spPr>
        <p:txBody>
          <a:bodyPr/>
          <a:lstStyle/>
          <a:p>
            <a:r>
              <a:rPr lang="ru-RU" dirty="0">
                <a:latin typeface="Times New Roman" panose="02020603050405020304" pitchFamily="18" charset="0"/>
                <a:cs typeface="Times New Roman" panose="02020603050405020304" pitchFamily="18" charset="0"/>
              </a:rPr>
              <a:t>Для чего: внедрение СЭД на предприятии </a:t>
            </a:r>
            <a:r>
              <a:rPr lang="ru-RU" dirty="0" smtClean="0">
                <a:latin typeface="Times New Roman" panose="02020603050405020304" pitchFamily="18" charset="0"/>
                <a:cs typeface="Times New Roman" panose="02020603050405020304" pitchFamily="18" charset="0"/>
              </a:rPr>
              <a:t>снижает </a:t>
            </a:r>
            <a:r>
              <a:rPr lang="ru-RU" dirty="0">
                <a:latin typeface="Times New Roman" panose="02020603050405020304" pitchFamily="18" charset="0"/>
                <a:cs typeface="Times New Roman" panose="02020603050405020304" pitchFamily="18" charset="0"/>
              </a:rPr>
              <a:t>издержки взаимодействия между участками, внедрение системы электронного взаимодействия с контрагентами требуется для </a:t>
            </a:r>
            <a:r>
              <a:rPr lang="ru-RU" dirty="0" smtClean="0">
                <a:latin typeface="Times New Roman" panose="02020603050405020304" pitchFamily="18" charset="0"/>
                <a:cs typeface="Times New Roman" panose="02020603050405020304" pitchFamily="18" charset="0"/>
              </a:rPr>
              <a:t>отправки оригинала </a:t>
            </a:r>
            <a:r>
              <a:rPr lang="ru-RU" dirty="0">
                <a:latin typeface="Times New Roman" panose="02020603050405020304" pitchFamily="18" charset="0"/>
                <a:cs typeface="Times New Roman" panose="02020603050405020304" pitchFamily="18" charset="0"/>
              </a:rPr>
              <a:t>первичного или корректировочного документа, а также возможность подписать или отклонить его, моментально информируя об этом своего контрагента</a:t>
            </a:r>
          </a:p>
          <a:p>
            <a:r>
              <a:rPr lang="ru-RU" dirty="0" smtClean="0">
                <a:latin typeface="Times New Roman" panose="02020603050405020304" pitchFamily="18" charset="0"/>
                <a:cs typeface="Times New Roman" panose="02020603050405020304" pitchFamily="18" charset="0"/>
              </a:rPr>
              <a:t>Что </a:t>
            </a:r>
            <a:r>
              <a:rPr lang="ru-RU" dirty="0">
                <a:latin typeface="Times New Roman" panose="02020603050405020304" pitchFamily="18" charset="0"/>
                <a:cs typeface="Times New Roman" panose="02020603050405020304" pitchFamily="18" charset="0"/>
              </a:rPr>
              <a:t>на данный момент: На данный момент </a:t>
            </a:r>
            <a:r>
              <a:rPr lang="ru-RU" dirty="0" smtClean="0">
                <a:latin typeface="Times New Roman" panose="02020603050405020304" pitchFamily="18" charset="0"/>
                <a:cs typeface="Times New Roman" panose="02020603050405020304" pitchFamily="18" charset="0"/>
              </a:rPr>
              <a:t>для взаимодействия  с контрагентами используется корпоративная почта.</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Как улучшить: </a:t>
            </a:r>
            <a:r>
              <a:rPr lang="ru-RU" dirty="0" smtClean="0">
                <a:latin typeface="Times New Roman" panose="02020603050405020304" pitchFamily="18" charset="0"/>
                <a:cs typeface="Times New Roman" panose="02020603050405020304" pitchFamily="18" charset="0"/>
              </a:rPr>
              <a:t>Внедрить систему электронного документооборота 1С, </a:t>
            </a:r>
            <a:r>
              <a:rPr lang="ru-RU" dirty="0">
                <a:latin typeface="Times New Roman" panose="02020603050405020304" pitchFamily="18" charset="0"/>
                <a:cs typeface="Times New Roman" panose="02020603050405020304" pitchFamily="18" charset="0"/>
              </a:rPr>
              <a:t>которая </a:t>
            </a:r>
            <a:r>
              <a:rPr lang="ru-RU" dirty="0" smtClean="0">
                <a:latin typeface="Times New Roman" panose="02020603050405020304" pitchFamily="18" charset="0"/>
                <a:cs typeface="Times New Roman" panose="02020603050405020304" pitchFamily="18" charset="0"/>
              </a:rPr>
              <a:t>обеспечит </a:t>
            </a:r>
            <a:r>
              <a:rPr lang="ru-RU" dirty="0" smtClean="0">
                <a:latin typeface="Times New Roman" panose="02020603050405020304" pitchFamily="18" charset="0"/>
                <a:cs typeface="Times New Roman" panose="02020603050405020304" pitchFamily="18" charset="0"/>
              </a:rPr>
              <a:t>ряд </a:t>
            </a:r>
            <a:r>
              <a:rPr lang="ru-RU" dirty="0">
                <a:latin typeface="Times New Roman" panose="02020603050405020304" pitchFamily="18" charset="0"/>
                <a:cs typeface="Times New Roman" panose="02020603050405020304" pitchFamily="18" charset="0"/>
              </a:rPr>
              <a:t>следующих преимуществ:</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1) Повышение безопасности информации и </a:t>
            </a:r>
            <a:r>
              <a:rPr lang="ru-RU" dirty="0" smtClean="0">
                <a:latin typeface="Times New Roman" panose="02020603050405020304" pitchFamily="18" charset="0"/>
                <a:cs typeface="Times New Roman" panose="02020603050405020304" pitchFamily="18" charset="0"/>
              </a:rPr>
              <a:t>документов: </a:t>
            </a:r>
            <a:r>
              <a:rPr lang="ru-RU" dirty="0">
                <a:latin typeface="Times New Roman" panose="02020603050405020304" pitchFamily="18" charset="0"/>
                <a:cs typeface="Times New Roman" panose="02020603050405020304" pitchFamily="18" charset="0"/>
              </a:rPr>
              <a:t>центральная база данных позволяет делать резервные копии документов, благодаря чему снижается риск случайной или умышленной потери файлов. При этом, меньше времени тратится на поиски необходимого документа, если его местонахождение по какой-то причине изменилось.</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55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1077447"/>
          </a:xfrm>
        </p:spPr>
        <p:txBody>
          <a:bodyPr>
            <a:normAutofit/>
          </a:bodyPr>
          <a:lstStyle/>
          <a:p>
            <a:pPr algn="ctr"/>
            <a:r>
              <a:rPr lang="ru-RU" sz="2800" dirty="0"/>
              <a:t>Система электронного документооборота вне организации</a:t>
            </a:r>
          </a:p>
        </p:txBody>
      </p:sp>
      <p:sp>
        <p:nvSpPr>
          <p:cNvPr id="3" name="Объект 2"/>
          <p:cNvSpPr>
            <a:spLocks noGrp="1"/>
          </p:cNvSpPr>
          <p:nvPr>
            <p:ph idx="1"/>
          </p:nvPr>
        </p:nvSpPr>
        <p:spPr>
          <a:xfrm>
            <a:off x="1251678" y="1347537"/>
            <a:ext cx="10178322" cy="5165558"/>
          </a:xfrm>
        </p:spPr>
        <p:txBody>
          <a:bodyPr/>
          <a:lstStyle/>
          <a:p>
            <a:r>
              <a:rPr lang="en-US" dirty="0" smtClean="0">
                <a:latin typeface="Times New Roman" panose="02020603050405020304" pitchFamily="18" charset="0"/>
                <a:cs typeface="Times New Roman" panose="02020603050405020304" pitchFamily="18" charset="0"/>
              </a:rPr>
              <a:t>2) </a:t>
            </a:r>
            <a:r>
              <a:rPr lang="ru-RU" dirty="0" smtClean="0">
                <a:latin typeface="Times New Roman" panose="02020603050405020304" pitchFamily="18" charset="0"/>
                <a:cs typeface="Times New Roman" panose="02020603050405020304" pitchFamily="18" charset="0"/>
              </a:rPr>
              <a:t>Повышение контроля </a:t>
            </a:r>
            <a:r>
              <a:rPr lang="ru-RU" dirty="0">
                <a:latin typeface="Times New Roman" panose="02020603050405020304" pitchFamily="18" charset="0"/>
                <a:cs typeface="Times New Roman" panose="02020603050405020304" pitchFamily="18" charset="0"/>
              </a:rPr>
              <a:t>внутренней работы предприятия: СЭД </a:t>
            </a:r>
            <a:r>
              <a:rPr lang="ru-RU" dirty="0" smtClean="0">
                <a:latin typeface="Times New Roman" panose="02020603050405020304" pitchFamily="18" charset="0"/>
                <a:cs typeface="Times New Roman" panose="02020603050405020304" pitchFamily="18" charset="0"/>
              </a:rPr>
              <a:t>позволяют </a:t>
            </a:r>
            <a:r>
              <a:rPr lang="ru-RU" dirty="0">
                <a:latin typeface="Times New Roman" panose="02020603050405020304" pitchFamily="18" charset="0"/>
                <a:cs typeface="Times New Roman" panose="02020603050405020304" pitchFamily="18" charset="0"/>
              </a:rPr>
              <a:t>руководителям наблюдать за статусом документа, на протяжении всех этапов его согласования и утверждения. </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Соблюдение требований </a:t>
            </a:r>
            <a:r>
              <a:rPr lang="ru-RU" dirty="0">
                <a:latin typeface="Times New Roman" panose="02020603050405020304" pitchFamily="18" charset="0"/>
                <a:cs typeface="Times New Roman" panose="02020603050405020304" pitchFamily="18" charset="0"/>
              </a:rPr>
              <a:t>к безопасности (шифрование, организация доступа, и т. д.). Возможность использования уже имеющихся в информационной инфраструктуре организации механизмов доступа в системе документооборота.</a:t>
            </a:r>
          </a:p>
          <a:p>
            <a:r>
              <a:rPr lang="ru-RU" dirty="0" smtClean="0">
                <a:latin typeface="Times New Roman" panose="02020603050405020304" pitchFamily="18" charset="0"/>
                <a:cs typeface="Times New Roman" panose="02020603050405020304" pitchFamily="18" charset="0"/>
              </a:rPr>
              <a:t>4) Соблюдение </a:t>
            </a:r>
            <a:r>
              <a:rPr lang="ru-RU" dirty="0">
                <a:latin typeface="Times New Roman" panose="02020603050405020304" pitchFamily="18" charset="0"/>
                <a:cs typeface="Times New Roman" panose="02020603050405020304" pitchFamily="18" charset="0"/>
              </a:rPr>
              <a:t>требований</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 соответствию определенным стандартам: внутренним, отраслевым, ГОСТ, международным стандартам по контролю качества, уровню организации хранения информации.</a:t>
            </a:r>
          </a:p>
        </p:txBody>
      </p:sp>
    </p:spTree>
    <p:extLst>
      <p:ext uri="{BB962C8B-B14F-4D97-AF65-F5344CB8AC3E}">
        <p14:creationId xmlns:p14="http://schemas.microsoft.com/office/powerpoint/2010/main" val="177186018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TM10001106[[fn=Эмблема]]</Template>
  <TotalTime>295</TotalTime>
  <Words>747</Words>
  <Application>Microsoft Office PowerPoint</Application>
  <PresentationFormat>Широкоэкранный</PresentationFormat>
  <Paragraphs>51</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Corbel</vt:lpstr>
      <vt:lpstr>Gill Sans MT</vt:lpstr>
      <vt:lpstr>Impact</vt:lpstr>
      <vt:lpstr>Times New Roman</vt:lpstr>
      <vt:lpstr>Badge</vt:lpstr>
      <vt:lpstr>Модернизация процессов ИБ  «Взаимодействие с контрагентами»</vt:lpstr>
      <vt:lpstr>Вводные данные</vt:lpstr>
      <vt:lpstr>Информация, полученная на встрече с куратором проекта</vt:lpstr>
      <vt:lpstr>проверка Работников при начале сотрудничества</vt:lpstr>
      <vt:lpstr>Контроль взаимодействия с контрагентами</vt:lpstr>
      <vt:lpstr>Система электронного документооборота внутри организации</vt:lpstr>
      <vt:lpstr>Система электронного документооборота внутри организации</vt:lpstr>
      <vt:lpstr>Система электронного документооборота вне организации</vt:lpstr>
      <vt:lpstr>Система электронного документооборота вне организации</vt:lpstr>
      <vt:lpstr>Хранение данных</vt:lpstr>
      <vt:lpstr>Положение о договорной работе</vt:lpstr>
      <vt:lpstr>Положение о договорной работе</vt:lpstr>
      <vt:lpstr>Используемые источники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Модернизация процессов ИБ  «Взаимодействие с контрагентами»</dc:title>
  <dc:creator>DIMA</dc:creator>
  <cp:lastModifiedBy>DIMA</cp:lastModifiedBy>
  <cp:revision>36</cp:revision>
  <dcterms:created xsi:type="dcterms:W3CDTF">2021-06-22T16:53:22Z</dcterms:created>
  <dcterms:modified xsi:type="dcterms:W3CDTF">2021-06-28T04:27:10Z</dcterms:modified>
</cp:coreProperties>
</file>