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79" r:id="rId15"/>
    <p:sldId id="280" r:id="rId16"/>
    <p:sldId id="282" r:id="rId17"/>
    <p:sldId id="281" r:id="rId18"/>
    <p:sldId id="283" r:id="rId19"/>
    <p:sldId id="284" r:id="rId20"/>
    <p:sldId id="288" r:id="rId21"/>
    <p:sldId id="289" r:id="rId22"/>
    <p:sldId id="285" r:id="rId23"/>
    <p:sldId id="286" r:id="rId24"/>
    <p:sldId id="287" r:id="rId25"/>
    <p:sldId id="290" r:id="rId26"/>
    <p:sldId id="265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569525-08C6-44C5-A38F-57E67084559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79"/>
            <p14:sldId id="280"/>
            <p14:sldId id="282"/>
            <p14:sldId id="281"/>
            <p14:sldId id="283"/>
            <p14:sldId id="284"/>
            <p14:sldId id="288"/>
            <p14:sldId id="289"/>
            <p14:sldId id="285"/>
            <p14:sldId id="286"/>
            <p14:sldId id="287"/>
            <p14:sldId id="290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75B01-5E9A-4B93-BB59-BA5F52753201}" v="10" dt="2021-06-26T13:50:03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57" r:id="rId7"/>
    <p:sldLayoutId id="2147483674" r:id="rId8"/>
    <p:sldLayoutId id="2147483673" r:id="rId9"/>
    <p:sldLayoutId id="214748366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2FA37-B31A-4C94-9173-8C844D33C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1081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EE4D61-7794-4A58-8AA0-AC46A459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ru-RU" dirty="0"/>
              <a:t>Илья Овсянников</a:t>
            </a:r>
          </a:p>
          <a:p>
            <a:pPr algn="l"/>
            <a:r>
              <a:rPr lang="ru-RU" dirty="0"/>
              <a:t>181-352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7977-CDBC-4C33-9BCB-9A11CDBF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700" dirty="0"/>
              <a:t>Модернизация управления проектами ИТ в </a:t>
            </a:r>
            <a:br>
              <a:rPr lang="ru-RU" sz="3700" dirty="0"/>
            </a:br>
            <a:r>
              <a:rPr lang="ru-RU" sz="3700" dirty="0"/>
              <a:t>ПАО «Альфа-Омега»</a:t>
            </a:r>
          </a:p>
        </p:txBody>
      </p:sp>
    </p:spTree>
    <p:extLst>
      <p:ext uri="{BB962C8B-B14F-4D97-AF65-F5344CB8AC3E}">
        <p14:creationId xmlns:p14="http://schemas.microsoft.com/office/powerpoint/2010/main" val="36063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89D41-629C-4727-9557-23B0AD8F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Разговор с руководством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E52DE-7B8A-4DA0-A36F-728F2FBA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 первый взгляд — самый простой этап, но на деле заставить осознать все риски безопасности довольно сложно.</a:t>
            </a:r>
          </a:p>
          <a:p>
            <a:r>
              <a:rPr lang="ru-RU" dirty="0"/>
              <a:t>Что главное для владельца бизнеса? Доход и репутация. Именно на эти два фактора необходимо делать упор, показав руководству сопоставление финансовых потерь в случае утечки тех же персональных данных клиентов с затратами на комплексное обеспечение ИБ на предприятии. </a:t>
            </a:r>
          </a:p>
          <a:p>
            <a:r>
              <a:rPr lang="ru-RU" dirty="0"/>
              <a:t>Не забыть упомянуть репутационные риски, а также возможные судебные иски от клиентов и контрагентов.</a:t>
            </a:r>
          </a:p>
        </p:txBody>
      </p:sp>
    </p:spTree>
    <p:extLst>
      <p:ext uri="{BB962C8B-B14F-4D97-AF65-F5344CB8AC3E}">
        <p14:creationId xmlns:p14="http://schemas.microsoft.com/office/powerpoint/2010/main" val="276553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Контролирование действий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ИБ на предприятии должная обеспечивать контроль за действиями всех привилегированных сотрудников, ведь каждый привилегированный сотрудник представляет угрозу безопасности.</a:t>
            </a:r>
          </a:p>
          <a:p>
            <a:r>
              <a:rPr lang="ru-RU" dirty="0"/>
              <a:t>Для этого необходимо наличие </a:t>
            </a:r>
            <a:r>
              <a:rPr lang="en-US" dirty="0"/>
              <a:t>PAM </a:t>
            </a:r>
            <a:r>
              <a:rPr lang="ru-RU" dirty="0"/>
              <a:t>системы, которая позволила бы контролировать действия пользователей.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72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1"/>
            <a:ext cx="10668000" cy="1524000"/>
          </a:xfrm>
        </p:spPr>
        <p:txBody>
          <a:bodyPr/>
          <a:lstStyle/>
          <a:p>
            <a:r>
              <a:rPr lang="ru-RU" dirty="0"/>
              <a:t>Основные задачи </a:t>
            </a:r>
            <a:r>
              <a:rPr lang="en-US" dirty="0"/>
              <a:t>PAM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3449"/>
            <a:ext cx="10668000" cy="476970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Идентификация и аутентификация пользователей с расширенным набором прав.</a:t>
            </a:r>
          </a:p>
          <a:p>
            <a:r>
              <a:rPr lang="ru-RU" dirty="0"/>
              <a:t>Мониторинг деятельности владельцев административных аккаунтов, сбор статистики и ведение журнала их работы.</a:t>
            </a:r>
          </a:p>
          <a:p>
            <a:r>
              <a:rPr lang="ru-RU" dirty="0"/>
              <a:t>Оперативный анализ аномальной активности привилегированных пользователей, выявление действий, которые могут нести угрозу информационной безопасности, и их блокировка.</a:t>
            </a:r>
          </a:p>
          <a:p>
            <a:r>
              <a:rPr lang="ru-RU" dirty="0"/>
              <a:t>Организация защищённого хранилища учётных записей и предоставление единой точки входа с наличием многофакторной авторизации и других механизмов.</a:t>
            </a:r>
          </a:p>
          <a:p>
            <a:r>
              <a:rPr lang="ru-RU" dirty="0"/>
              <a:t>Адаптивное понижение разрешений, выданных привилегированным пользователям, до уровня, который достаточен для выполнения определённой задачи.</a:t>
            </a:r>
          </a:p>
          <a:p>
            <a:r>
              <a:rPr lang="ru-RU" dirty="0"/>
              <a:t>Блокировка использования неизменяемых логинов и паролей в сторонних приложениях.</a:t>
            </a:r>
          </a:p>
          <a:p>
            <a:r>
              <a:rPr lang="ru-RU" dirty="0"/>
              <a:t>Уход от бесконтрольного использования разделяемых учетных записей (вроде </a:t>
            </a:r>
            <a:r>
              <a:rPr lang="ru-RU" dirty="0" err="1"/>
              <a:t>root</a:t>
            </a:r>
            <a:r>
              <a:rPr lang="ru-RU" dirty="0"/>
              <a:t> и </a:t>
            </a:r>
            <a:r>
              <a:rPr lang="ru-RU" dirty="0" err="1"/>
              <a:t>admin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004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1"/>
            <a:ext cx="10668000" cy="1524000"/>
          </a:xfrm>
        </p:spPr>
        <p:txBody>
          <a:bodyPr/>
          <a:lstStyle/>
          <a:p>
            <a:r>
              <a:rPr lang="ru-RU" dirty="0"/>
              <a:t>Возможные системы </a:t>
            </a:r>
            <a:r>
              <a:rPr lang="en-US" dirty="0"/>
              <a:t>PAM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3449"/>
            <a:ext cx="10668000" cy="4769707"/>
          </a:xfrm>
        </p:spPr>
        <p:txBody>
          <a:bodyPr>
            <a:normAutofit/>
          </a:bodyPr>
          <a:lstStyle/>
          <a:p>
            <a:r>
              <a:rPr lang="en-US" dirty="0" err="1"/>
              <a:t>Krontech</a:t>
            </a:r>
            <a:r>
              <a:rPr lang="en-US" dirty="0"/>
              <a:t> Single Connect</a:t>
            </a:r>
            <a:endParaRPr lang="ru-RU" dirty="0"/>
          </a:p>
          <a:p>
            <a:r>
              <a:rPr lang="en-US" dirty="0"/>
              <a:t>One Identity Safeguard</a:t>
            </a:r>
            <a:endParaRPr lang="ru-RU" dirty="0"/>
          </a:p>
          <a:p>
            <a:r>
              <a:rPr lang="en-US" dirty="0"/>
              <a:t>Indeed Privileged Access Manager</a:t>
            </a:r>
            <a:endParaRPr lang="ru-RU" dirty="0"/>
          </a:p>
          <a:p>
            <a:r>
              <a:rPr lang="ru-RU" dirty="0" err="1"/>
              <a:t>Zecurion</a:t>
            </a:r>
            <a:r>
              <a:rPr lang="ru-RU" dirty="0"/>
              <a:t> PAM</a:t>
            </a:r>
          </a:p>
        </p:txBody>
      </p:sp>
    </p:spTree>
    <p:extLst>
      <p:ext uri="{BB962C8B-B14F-4D97-AF65-F5344CB8AC3E}">
        <p14:creationId xmlns:p14="http://schemas.microsoft.com/office/powerpoint/2010/main" val="303411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Контролирование действий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Весь код, написанный разработчиками, необходимо контролировать. </a:t>
            </a:r>
            <a:r>
              <a:rPr lang="en-US" dirty="0"/>
              <a:t> </a:t>
            </a:r>
          </a:p>
          <a:p>
            <a:r>
              <a:rPr lang="ru-RU" dirty="0"/>
              <a:t>Разработчики могут внедрять уязвимости в разрабатываемый программный код намеренно или случайно.</a:t>
            </a:r>
          </a:p>
          <a:p>
            <a:r>
              <a:rPr lang="ru-RU" dirty="0"/>
              <a:t>Во избежание намеренного внедрения необходимо проводить код </a:t>
            </a:r>
            <a:r>
              <a:rPr lang="ru-RU" dirty="0" err="1"/>
              <a:t>ревью</a:t>
            </a:r>
            <a:r>
              <a:rPr lang="ru-RU" dirty="0"/>
              <a:t>, использовать сканеры уязвимостей, анализаторы кода.</a:t>
            </a:r>
          </a:p>
          <a:p>
            <a:r>
              <a:rPr lang="ru-RU" dirty="0"/>
              <a:t>Также необходимо проводить обучение сотрудников навыкам безопасного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45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сканеров кода и анализаторов уязвимостей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Fortify Static Code Analyzer</a:t>
            </a:r>
            <a:endParaRPr lang="ru-RU" dirty="0"/>
          </a:p>
          <a:p>
            <a:r>
              <a:rPr lang="en-US" dirty="0" err="1"/>
              <a:t>Checkmarx</a:t>
            </a:r>
            <a:r>
              <a:rPr lang="en-US" dirty="0"/>
              <a:t> </a:t>
            </a:r>
            <a:r>
              <a:rPr lang="en-US" dirty="0" err="1"/>
              <a:t>CxSAST</a:t>
            </a:r>
            <a:endParaRPr lang="ru-RU" dirty="0"/>
          </a:p>
          <a:p>
            <a:r>
              <a:rPr lang="ru-RU" dirty="0" err="1"/>
              <a:t>Solar</a:t>
            </a:r>
            <a:r>
              <a:rPr lang="ru-RU" dirty="0"/>
              <a:t> </a:t>
            </a:r>
            <a:r>
              <a:rPr lang="ru-RU" dirty="0" err="1"/>
              <a:t>inCode</a:t>
            </a:r>
            <a:endParaRPr lang="ru-RU" dirty="0"/>
          </a:p>
          <a:p>
            <a:r>
              <a:rPr lang="fr-FR" dirty="0"/>
              <a:t>IBM App Scan Source</a:t>
            </a:r>
          </a:p>
        </p:txBody>
      </p:sp>
    </p:spTree>
    <p:extLst>
      <p:ext uri="{BB962C8B-B14F-4D97-AF65-F5344CB8AC3E}">
        <p14:creationId xmlns:p14="http://schemas.microsoft.com/office/powerpoint/2010/main" val="418034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 по обучению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 УЦ </a:t>
            </a:r>
            <a:r>
              <a:rPr lang="ru-RU" dirty="0" err="1"/>
              <a:t>Информзащита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Защищенное программирование</a:t>
            </a:r>
            <a:r>
              <a:rPr lang="en-US" dirty="0"/>
              <a:t>”</a:t>
            </a:r>
          </a:p>
          <a:p>
            <a:r>
              <a:rPr lang="ru-RU" dirty="0"/>
              <a:t>Курс </a:t>
            </a:r>
            <a:r>
              <a:rPr lang="en-US" dirty="0"/>
              <a:t>Cisco Secure Development </a:t>
            </a:r>
            <a:r>
              <a:rPr lang="en-US" dirty="0" err="1"/>
              <a:t>Lifecysle</a:t>
            </a:r>
            <a:r>
              <a:rPr lang="ru-RU" dirty="0"/>
              <a:t> (</a:t>
            </a:r>
            <a:r>
              <a:rPr lang="en-US" dirty="0"/>
              <a:t>CSDL</a:t>
            </a:r>
            <a:r>
              <a:rPr lang="ru-RU" dirty="0"/>
              <a:t>)</a:t>
            </a:r>
          </a:p>
          <a:p>
            <a:r>
              <a:rPr lang="ru-RU" dirty="0"/>
              <a:t>Курс </a:t>
            </a:r>
            <a:r>
              <a:rPr lang="en-US" dirty="0"/>
              <a:t>GitLab Security Secure Coding Training</a:t>
            </a:r>
            <a:endParaRPr lang="ru-RU" dirty="0"/>
          </a:p>
          <a:p>
            <a:r>
              <a:rPr lang="ru-RU" dirty="0"/>
              <a:t>Курсы </a:t>
            </a:r>
            <a:r>
              <a:rPr lang="af-ZA" dirty="0"/>
              <a:t>SAFECode Training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2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Контролирование действий внешних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Весь код, написанный разработчиками, необходимо контролировать. </a:t>
            </a:r>
            <a:r>
              <a:rPr lang="en-US" dirty="0"/>
              <a:t> </a:t>
            </a:r>
          </a:p>
          <a:p>
            <a:r>
              <a:rPr lang="ru-RU" dirty="0"/>
              <a:t>Разработчики могут внедрять уязвимости в разрабатываемый программный код намеренно или случайно.</a:t>
            </a:r>
          </a:p>
          <a:p>
            <a:r>
              <a:rPr lang="ru-RU" dirty="0"/>
              <a:t>Во избежание намеренного внедрения необходимо проводить код </a:t>
            </a:r>
            <a:r>
              <a:rPr lang="ru-RU" dirty="0" err="1"/>
              <a:t>ревью</a:t>
            </a:r>
            <a:r>
              <a:rPr lang="ru-RU" dirty="0"/>
              <a:t>, использовать сканеры уязвимостей, анализаторы кода.</a:t>
            </a:r>
          </a:p>
          <a:p>
            <a:r>
              <a:rPr lang="ru-RU" dirty="0"/>
              <a:t>Также необходимо проводить обучение сотрудников навыкам безопасного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99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44880"/>
          </a:xfrm>
        </p:spPr>
        <p:txBody>
          <a:bodyPr/>
          <a:lstStyle/>
          <a:p>
            <a:r>
              <a:rPr lang="ru-RU" dirty="0"/>
              <a:t>Тестирование на реальных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0992"/>
            <a:ext cx="10668000" cy="42630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Зачастую можно столкнуться с тем, что разработчики производят тестирование своих программных продуктов в </a:t>
            </a:r>
            <a:r>
              <a:rPr lang="en-US" dirty="0"/>
              <a:t>“production”</a:t>
            </a:r>
            <a:r>
              <a:rPr lang="ru-RU" dirty="0"/>
              <a:t> среде, в том числе и на реальных данных, что может повлечь за собой изменение, утечку, либо уничтожение данных, не говоря уж о возможных сбоях в работе проектов.</a:t>
            </a:r>
          </a:p>
          <a:p>
            <a:r>
              <a:rPr lang="ru-RU" dirty="0"/>
              <a:t>Чтобы избежать этого, необходимо проводить тестирования на дублирующей инфраструктуре с обезличенными или сгенерированными данными, аналогичными по структуре с данными в </a:t>
            </a:r>
            <a:r>
              <a:rPr lang="en-US" dirty="0"/>
              <a:t>“production”</a:t>
            </a:r>
            <a:r>
              <a:rPr lang="ru-RU" dirty="0"/>
              <a:t> среде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40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58369"/>
            <a:ext cx="10668000" cy="1524000"/>
          </a:xfrm>
        </p:spPr>
        <p:txBody>
          <a:bodyPr/>
          <a:lstStyle/>
          <a:p>
            <a:r>
              <a:rPr lang="ru-RU" dirty="0"/>
              <a:t>Контролирование утечек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27504"/>
            <a:ext cx="10668000" cy="4285652"/>
          </a:xfrm>
        </p:spPr>
        <p:txBody>
          <a:bodyPr>
            <a:normAutofit/>
          </a:bodyPr>
          <a:lstStyle/>
          <a:p>
            <a:r>
              <a:rPr lang="ru-RU" dirty="0"/>
              <a:t>Недобросовестные разработчики или иные сотрудники компании, с доступом к исходному коду, могут воровать исходный код, который является интеллектуальной собственностью компании.</a:t>
            </a:r>
          </a:p>
          <a:p>
            <a:r>
              <a:rPr lang="ru-RU" dirty="0"/>
              <a:t>Это может происходить с целью продажи, личного использования, сотрудничества с конкурентами, либо случайно.</a:t>
            </a:r>
          </a:p>
          <a:p>
            <a:r>
              <a:rPr lang="ru-RU" dirty="0"/>
              <a:t>Утечка кода может повлечь за собой разнообразные события, большинство из которых нежелательно для компании.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01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DF0CA-79D6-4FD8-9558-A2182FEE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сведения 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26962-BC79-4367-B8E0-592EBA2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рамках проекта </a:t>
            </a:r>
            <a:r>
              <a:rPr lang="en-US" dirty="0"/>
              <a:t>“</a:t>
            </a:r>
            <a:r>
              <a:rPr lang="ru-RU" dirty="0"/>
              <a:t>Модернизация процессов ИБ</a:t>
            </a:r>
            <a:r>
              <a:rPr lang="en-US" dirty="0"/>
              <a:t>”</a:t>
            </a:r>
            <a:r>
              <a:rPr lang="ru-RU" dirty="0"/>
              <a:t> необходимо разработать презентации со стратегиями по модернизации процессов ИБ. В качестве компании, которой необходима модернизация процессов ИБ, выступает ПАО «Альфа-Омега».</a:t>
            </a:r>
          </a:p>
          <a:p>
            <a:r>
              <a:rPr lang="ru-RU" dirty="0"/>
              <a:t>Мне предстоит разработать стратегию по модернизации управления проектами ИТ.</a:t>
            </a:r>
          </a:p>
          <a:p>
            <a:r>
              <a:rPr lang="ru-RU" dirty="0"/>
              <a:t>Куратором проекта является Агеева Е. А.</a:t>
            </a:r>
          </a:p>
        </p:txBody>
      </p:sp>
    </p:spTree>
    <p:extLst>
      <p:ext uri="{BB962C8B-B14F-4D97-AF65-F5344CB8AC3E}">
        <p14:creationId xmlns:p14="http://schemas.microsoft.com/office/powerpoint/2010/main" val="232599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56971"/>
            <a:ext cx="10668000" cy="1524000"/>
          </a:xfrm>
        </p:spPr>
        <p:txBody>
          <a:bodyPr/>
          <a:lstStyle/>
          <a:p>
            <a:r>
              <a:rPr lang="ru-RU" dirty="0"/>
              <a:t>Возможные решения по предотвращению утечки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68611"/>
            <a:ext cx="10668000" cy="424454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первую очередь необходимо ввести </a:t>
            </a:r>
            <a:r>
              <a:rPr lang="en-US" dirty="0"/>
              <a:t>DLP</a:t>
            </a:r>
            <a:r>
              <a:rPr lang="ru-RU" dirty="0"/>
              <a:t>-систему. Под DLP-системами принято понимать программные продукты, защищающие организации от утечек конфиденциальной информации. Сама аббревиатура DLP расшифровывается как Data </a:t>
            </a:r>
            <a:r>
              <a:rPr lang="ru-RU" dirty="0" err="1"/>
              <a:t>Leak</a:t>
            </a:r>
            <a:r>
              <a:rPr lang="ru-RU" dirty="0"/>
              <a:t> </a:t>
            </a:r>
            <a:r>
              <a:rPr lang="ru-RU" dirty="0" err="1"/>
              <a:t>Prevention</a:t>
            </a:r>
            <a:r>
              <a:rPr lang="ru-RU" dirty="0"/>
              <a:t>, то есть, предотвращение утечек данных.</a:t>
            </a:r>
          </a:p>
          <a:p>
            <a:r>
              <a:rPr lang="ru-RU" dirty="0"/>
              <a:t>Необходимо провести инструктажи сотрудникам о предотвращении подобных ситуаций при пользовании информационными системами.</a:t>
            </a:r>
          </a:p>
          <a:p>
            <a:r>
              <a:rPr lang="ru-RU" dirty="0"/>
              <a:t>Также необходимо установить ответственность сотрудников за подобные выявленные инциденты.</a:t>
            </a:r>
          </a:p>
        </p:txBody>
      </p:sp>
    </p:spTree>
    <p:extLst>
      <p:ext uri="{BB962C8B-B14F-4D97-AF65-F5344CB8AC3E}">
        <p14:creationId xmlns:p14="http://schemas.microsoft.com/office/powerpoint/2010/main" val="139018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56971"/>
            <a:ext cx="10668000" cy="1524000"/>
          </a:xfrm>
        </p:spPr>
        <p:txBody>
          <a:bodyPr/>
          <a:lstStyle/>
          <a:p>
            <a:r>
              <a:rPr lang="ru-RU" dirty="0"/>
              <a:t>Возможные </a:t>
            </a:r>
            <a:r>
              <a:rPr lang="en-US" dirty="0"/>
              <a:t>DLP-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68611"/>
            <a:ext cx="10668000" cy="4244545"/>
          </a:xfrm>
        </p:spPr>
        <p:txBody>
          <a:bodyPr>
            <a:normAutofit/>
          </a:bodyPr>
          <a:lstStyle/>
          <a:p>
            <a:r>
              <a:rPr lang="en-US" dirty="0" err="1"/>
              <a:t>InfoWatch</a:t>
            </a:r>
            <a:r>
              <a:rPr lang="en-US" dirty="0"/>
              <a:t> Traffic Monitor</a:t>
            </a:r>
            <a:endParaRPr lang="ru-RU" dirty="0"/>
          </a:p>
          <a:p>
            <a:r>
              <a:rPr lang="ru-RU" dirty="0"/>
              <a:t>Symantec DLP</a:t>
            </a:r>
          </a:p>
          <a:p>
            <a:r>
              <a:rPr lang="ru-RU" dirty="0" err="1"/>
              <a:t>Solar</a:t>
            </a:r>
            <a:r>
              <a:rPr lang="ru-RU" dirty="0"/>
              <a:t> </a:t>
            </a:r>
            <a:r>
              <a:rPr lang="ru-RU" dirty="0" err="1"/>
              <a:t>Dozor</a:t>
            </a:r>
            <a:endParaRPr lang="ru-RU" dirty="0"/>
          </a:p>
          <a:p>
            <a:r>
              <a:rPr lang="ru-RU" dirty="0"/>
              <a:t>Контур информационной безопасности </a:t>
            </a:r>
            <a:r>
              <a:rPr lang="ru-RU" dirty="0" err="1"/>
              <a:t>СёрчИнформ</a:t>
            </a:r>
            <a:r>
              <a:rPr lang="ru-RU" dirty="0"/>
              <a:t> 5</a:t>
            </a:r>
          </a:p>
          <a:p>
            <a:r>
              <a:rPr lang="af-ZA" dirty="0"/>
              <a:t>DeviceLock DLP Suite</a:t>
            </a:r>
          </a:p>
        </p:txBody>
      </p:sp>
    </p:spTree>
    <p:extLst>
      <p:ext uri="{BB962C8B-B14F-4D97-AF65-F5344CB8AC3E}">
        <p14:creationId xmlns:p14="http://schemas.microsoft.com/office/powerpoint/2010/main" val="196313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56971"/>
            <a:ext cx="10668000" cy="1524000"/>
          </a:xfrm>
        </p:spPr>
        <p:txBody>
          <a:bodyPr/>
          <a:lstStyle/>
          <a:p>
            <a:r>
              <a:rPr lang="ru-RU" dirty="0"/>
              <a:t>Проверка и работа с аутсорс компаниями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68612"/>
            <a:ext cx="10668000" cy="403241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качестве решения по проверке аутсорс компаний можно привлечь, как бы это странно не звучало, аутсорс компанию по проверке контрагентов. Это позволит снизить расходы и упростить подбор компании-контрагента.</a:t>
            </a:r>
          </a:p>
          <a:p>
            <a:r>
              <a:rPr lang="ru-RU" dirty="0"/>
              <a:t>Также необходимо грамотно переложить всю ответственность за утечки кода, нарушение прав, законодательства, утечки персональных данных, вывод из строя информационных систем, на аутсорс компании, в зависимости от их зоны деятельности и ответственности.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85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A58E-DF2F-4B7D-81B8-3C7DAC6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Провести комплексное обследование ИБ в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0BDE6-9659-4751-8E7E-1842CB96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Так как разрабатываемые нашими разработчиками программные продукты используются повсеместно, то необходимо провести комплексное диагностическое обследование системы информационной безопасности на предприятии.</a:t>
            </a:r>
          </a:p>
          <a:p>
            <a:r>
              <a:rPr lang="ru-RU" dirty="0"/>
              <a:t>Обследование (аудит) существующей системы информационной безопасности позволит установить, соответствует ли уровень безопасности информационно-технологических ресурсов компании выдвигаемым требованиям, то есть обеспечиваются ли необходимые параметры конфиденциальности, целостности и доступности ресурсов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91214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В ходе диагностического обследования необходимо провести анализ рисков. Для проверки способности информационной системы противостоять попыткам несанкционированного доступа и воздействия на информацию также необходимо выполнить тесты на проникновение.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29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6CEA-D41F-4077-A98F-8958AAD3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966704" cy="1524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Описать и проанализировать существующие ИТ ресурсы, сервисы, бизнес 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ABAA2-3E53-48B1-8094-9BBA80A9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процессе обследования и анализа системы информационной безопасности также идентифицируются «владельцы» ИТ-ресурсов (включая автоматизированные системы и корпоративные данные) и лица, ответственные за целостность этих ресурсов. Устанавливаются требования к системе разделения прав доступа (пароли, разрешения), включая все правила доступа к информационной системе компании. Информационные активы классифицируются по степени важности/критичности.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183842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Проверяются все процедуры безопасности, в том числе поддержка системы ИБ, процесс расследования нарушений ИБ, организация системы резервного копирования, разграничение прав пользователей, процедуры удаленного доступа, защиты учетных записей и др. Определяются лица, ответственные за развитие и поддержку системы ИБ.</a:t>
            </a:r>
          </a:p>
          <a:p>
            <a:r>
              <a:rPr lang="ru-RU" dirty="0"/>
              <a:t>В ходе анализа и моделирования возможных сценариев атак на систему ИБ выявляются ситуации, которые могут привести к нарушению нормального «течения» бизнес-процессов. Определяются возможные последствия несоответствия системы ИБ политике безопасности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217487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/>
          </a:bodyPr>
          <a:lstStyle/>
          <a:p>
            <a:r>
              <a:rPr lang="ru-RU" dirty="0"/>
              <a:t>В результате руководителям и заинтересованным менеджерам будет предоставлен детальный отчет с рекомендациями по изменению или дополнению существующей инфраструктуры системы ИБ. </a:t>
            </a:r>
          </a:p>
          <a:p>
            <a:r>
              <a:rPr lang="ru-RU" dirty="0"/>
              <a:t>Будет сопоставлен список необходимых мероприятий по обеспечению информационной безопасности в соответствии с требованиями международных (ISO 17799, ISO 13335) или национальных стандартов (Стандарт ЦБ РФ, СТР-К, NIST SP800-14, BSI и др.), техническими требованиями поставщиков решений в области ИБ (CISCO, Check Point и др.), рекомендациями NSA (National Security Agency).</a:t>
            </a:r>
          </a:p>
        </p:txBody>
      </p:sp>
    </p:spTree>
    <p:extLst>
      <p:ext uri="{BB962C8B-B14F-4D97-AF65-F5344CB8AC3E}">
        <p14:creationId xmlns:p14="http://schemas.microsoft.com/office/powerpoint/2010/main" val="1538190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DD7-C49B-4CEE-9352-73C4D22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Спроектировать систему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65FC-5B33-4CB4-88B8-D04F15CC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первую очередь необходимо разработать Концепцию обеспечения информационной безопасности. </a:t>
            </a:r>
          </a:p>
          <a:p>
            <a:r>
              <a:rPr lang="ru-RU" dirty="0"/>
              <a:t>Определить основные цели, задачи и требования, а также общую стратегию построения системы ИБ. </a:t>
            </a:r>
          </a:p>
          <a:p>
            <a:r>
              <a:rPr lang="ru-RU" dirty="0"/>
              <a:t>Идентифицировать критичные информационные ресурсы. </a:t>
            </a:r>
          </a:p>
          <a:p>
            <a:r>
              <a:rPr lang="ru-RU" dirty="0"/>
              <a:t>Выработать требования к системе ИБ и определить базовые подходы к их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3784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Построить модели системы управления ИБ</a:t>
            </a:r>
          </a:p>
          <a:p>
            <a:r>
              <a:rPr lang="ru-RU" dirty="0"/>
              <a:t>Подготовить техническое задание на создание системы информационной безопасности</a:t>
            </a:r>
          </a:p>
          <a:p>
            <a:r>
              <a:rPr lang="ru-RU" dirty="0"/>
              <a:t>Создать модель системы ИБ</a:t>
            </a:r>
          </a:p>
          <a:p>
            <a:r>
              <a:rPr lang="ru-RU" dirty="0"/>
              <a:t>Разработать техническо-рабочий проект создания системы ИБ и архитектуры системы ИБ</a:t>
            </a:r>
          </a:p>
          <a:p>
            <a:r>
              <a:rPr lang="ru-RU" dirty="0"/>
              <a:t>Протестировать на стенде спроектированную системы ИБ</a:t>
            </a:r>
          </a:p>
        </p:txBody>
      </p:sp>
    </p:spTree>
    <p:extLst>
      <p:ext uri="{BB962C8B-B14F-4D97-AF65-F5344CB8AC3E}">
        <p14:creationId xmlns:p14="http://schemas.microsoft.com/office/powerpoint/2010/main" val="51403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36D78-C9BA-4323-B7D0-52BD0A09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Вводные данные 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34EA1-EF5C-4C1D-87B7-2625B291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компании, в которой будет проводиться модернизация управления проектами ИТ, выступает ПАО «Альфа-Омега» (далее — компания).</a:t>
            </a:r>
          </a:p>
          <a:p>
            <a:r>
              <a:rPr lang="ru-RU" dirty="0"/>
              <a:t>Компания занимается онлайн-ретейлом.</a:t>
            </a:r>
          </a:p>
        </p:txBody>
      </p:sp>
    </p:spTree>
    <p:extLst>
      <p:ext uri="{BB962C8B-B14F-4D97-AF65-F5344CB8AC3E}">
        <p14:creationId xmlns:p14="http://schemas.microsoft.com/office/powerpoint/2010/main" val="3261300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Разработать организационно-распорядительные документы системы управления ИБ (процедуры, регламенты и др.), а также переделать действующие (политика по обеспечению информационной безопасности)</a:t>
            </a:r>
          </a:p>
          <a:p>
            <a:r>
              <a:rPr lang="ru-RU" dirty="0"/>
              <a:t>Разработать рабочий проект (включая документацию на используемые средства защиты и порядок администрирования, план ввода системы ИБ в эксплуатацию и др.), запланировать обучения пользователей и обслуживающего персонала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915157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4D20D-7AD7-41DC-872B-D3981D20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Внедрить систему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E0D46-7A9F-49DA-B4DB-B4F782CF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После проведения полного тестирования спроектированной системы ИБ, можно приступать к ее внедрению.</a:t>
            </a:r>
          </a:p>
          <a:p>
            <a:r>
              <a:rPr lang="ru-RU" dirty="0"/>
              <a:t>В первую очередь, необходимо осуществить поставку программных и технических средств защиты информации, инсталляцию программных компонентов, настройку всех компонентов и подсистем, а затем проведение приемо-сдаточных испытаний.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40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Как только будет закончено базовое внедрение комплексной информационной системы на предприятии, необходимо эту информационную систему внедрить. </a:t>
            </a:r>
          </a:p>
          <a:p>
            <a:r>
              <a:rPr lang="ru-RU" dirty="0"/>
              <a:t>Но перед этим нам необходимо обучить всех разработчиков навыкам безопасного программирования и тестирования (это касается и внешних разработчиков), а также обучить всех пользователей информационной системы базовым навыкам информационной безопасности на предприятии, в том числе при пользовании ИС (это касается всех контрагентов, взаимодействующих с ИС).</a:t>
            </a:r>
          </a:p>
          <a:p>
            <a:r>
              <a:rPr lang="ru-RU" dirty="0"/>
              <a:t>А уже после этого производится ввод системы ИБ в промышленную эксплуатацию. Но для эффективной дальнейшей эксплуатации системы необходимо обеспечить ее поддержку и сопровождение.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380634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F2AFD-555C-44AB-8B2C-CE030D5E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Поддержание ИБ в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9BD2-10B9-40E6-8ECB-441761BE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Имея внедрённую на предприятие систему ИБ недостаточно просто сидеть и любоваться ею, необходимо регулярно проводить аудиты для поддержания актуальности системы, и при необходимости проходить остальные этапы (проектирование, внедрение)</a:t>
            </a:r>
          </a:p>
          <a:p>
            <a:r>
              <a:rPr lang="ru-RU" dirty="0"/>
              <a:t>Для этого можно привлечь стороннюю организацию, которая бы занималась полным циклом поддержания ИБ на предприятии, в том числе и расследованием инцидентов, управлением непрерывностью ведения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75070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Сторонняя организация также может быть привлечена к тестированию кода, который пишут наши и привлекаемые разработчики, на уязвимости. Это решит нашу основную проблему с встречающейся некомпетентностью разработчиков в плане безопасности разрабатываемых продуктов.</a:t>
            </a:r>
          </a:p>
          <a:p>
            <a:r>
              <a:rPr lang="ru-RU" dirty="0"/>
              <a:t>А при передаче персональных данных клиентов контрагентам необходимо обеспечить перекладывание ответственности за них на самого контрагента.</a:t>
            </a:r>
          </a:p>
          <a:p>
            <a:r>
              <a:rPr lang="ru-RU" dirty="0"/>
              <a:t>При использовании услуг сторонних внешних разработчиков необходимо утвердить их ответственность за возможные риски ИБ, связанное с их программными продуктами.</a:t>
            </a:r>
          </a:p>
          <a:p>
            <a:r>
              <a:rPr lang="ru-RU" dirty="0"/>
              <a:t>Ну и самое главное — руководство должно не забывать про то, что обеспечение ИБ на предприятии является постоянно текущей, все процессы должны выполняться на протяжении всего существования предприятия.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10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AF69C-5477-429D-86C2-67575F94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C82E-0012-4453-A515-0C9D517E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Информация, полученная на встрече с куратором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CE352-B22C-43D2-87C1-C628BDDD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программные продукты, разрабатываемые внутри компании, используются только для собственных нужд, т.е. без цели продажи и использования в сторонних организациях.</a:t>
            </a:r>
          </a:p>
          <a:p>
            <a:r>
              <a:rPr lang="ru-RU" dirty="0"/>
              <a:t>Разработкой занимаются три сотрудника компании, но также время от времени привлекаются внешние разработчики на основании договора подряда.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Разрабатываемые проекты не проходят тестирования на уязвимости, безопасность, стабильность, и иные дополнительные тесты, не предусмотренные базовым процессом разработки программных продуктов.</a:t>
            </a:r>
          </a:p>
          <a:p>
            <a:r>
              <a:rPr lang="ru-RU" dirty="0"/>
              <a:t>В компании один раз проводилось тестирование на проникновение, которое осуществлялось внешней организацией. Но это было давно и результаты неизвестны.</a:t>
            </a:r>
          </a:p>
          <a:p>
            <a:r>
              <a:rPr lang="ru-RU" dirty="0"/>
              <a:t>Разработчики не проходили обучение, связанное с разработкой безопасных программных продуктов, тестированием на безопасность, и не знакомы с практиками безопасного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4813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Сотрудники компании также не проходили никакого обучения по обеспечению безопасности внутри компании, инструктажи от отдела ИБ не проводились. Сотрудники просто ознакамливаются с положениями политики обработки персональных данных.</a:t>
            </a:r>
          </a:p>
          <a:p>
            <a:r>
              <a:rPr lang="ru-RU" dirty="0"/>
              <a:t>А отдел ИБ всё-таки существует и состоит из трёх человек: руководителя, специалиста по организационному обеспечению ИБ, и специалиста по техническому обеспечению ИБ.</a:t>
            </a:r>
          </a:p>
          <a:p>
            <a:r>
              <a:rPr lang="ru-RU" dirty="0"/>
              <a:t>В компании есть политика информационной безопасности.</a:t>
            </a:r>
          </a:p>
          <a:p>
            <a:r>
              <a:rPr lang="ru-RU" dirty="0"/>
              <a:t>Соблюдение норм по безопасности контролируется отделом ИБ </a:t>
            </a:r>
            <a:r>
              <a:rPr lang="en-US" dirty="0"/>
              <a:t>“</a:t>
            </a:r>
            <a:r>
              <a:rPr lang="ru-RU" dirty="0"/>
              <a:t>для галочки</a:t>
            </a:r>
            <a:r>
              <a:rPr lang="en-US" dirty="0"/>
              <a:t>”</a:t>
            </a:r>
            <a:r>
              <a:rPr lang="ru-RU" dirty="0"/>
              <a:t>, т.е. не контролируется.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6074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D8E37B-ABB8-48F7-9056-0412FA58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90832"/>
            <a:ext cx="10668000" cy="5313251"/>
          </a:xfrm>
        </p:spPr>
        <p:txBody>
          <a:bodyPr>
            <a:normAutofit/>
          </a:bodyPr>
          <a:lstStyle/>
          <a:p>
            <a:r>
              <a:rPr lang="ru-RU" dirty="0"/>
              <a:t>Комплексная классификация информационных активов никогда не проводилась. В компании информация может иметь только статус персональных данных или коммерческой тайны.</a:t>
            </a:r>
          </a:p>
          <a:p>
            <a:r>
              <a:rPr lang="ru-RU" dirty="0"/>
              <a:t>Руководство компании не осознаёт всех рисков отсутствующей безопасности на предприятии, в том числе утечки персональных данных клиентов, потери деловой репутации, а также возможных судебных исков от партнёров или клиентов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17581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E4918-E812-477F-9988-15E969DC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всё должно быть?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68DB7-9990-445C-A86B-364E25A3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идеале — в компании должен регулярно проводиться анализ рисков, в том числе анализ возможного ущерба, который будет является основой при выборе технических подсистем, их экономическом обосновании, а также при модернизации текущих процессов в организации. Плюс должен иметься комплекс организационных мер и быть создана системы управления ИБ, которые включают в себя системы управления информационными рисками. И, наконец, необходимо соблюдение выверенных на практике принципов построения системы ИБ, например, принципа «</a:t>
            </a:r>
            <a:r>
              <a:rPr lang="ru-RU" dirty="0" err="1"/>
              <a:t>многоэшелонированной</a:t>
            </a:r>
            <a:r>
              <a:rPr lang="ru-RU" dirty="0"/>
              <a:t>» защиты.</a:t>
            </a:r>
          </a:p>
        </p:txBody>
      </p:sp>
    </p:spTree>
    <p:extLst>
      <p:ext uri="{BB962C8B-B14F-4D97-AF65-F5344CB8AC3E}">
        <p14:creationId xmlns:p14="http://schemas.microsoft.com/office/powerpoint/2010/main" val="408885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FAD74-BAD9-46B5-B680-2546E299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47CA3-F3FF-40C2-A5BE-48B1ED1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Весь процесс модернизации можно разделить на пять этапов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Доказать руководству необходимость всех мероприятий, получить финансирование</a:t>
            </a:r>
            <a:r>
              <a:rPr lang="en-US" dirty="0"/>
              <a:t>;</a:t>
            </a:r>
          </a:p>
          <a:p>
            <a:pPr marL="514350" indent="-514350">
              <a:buAutoNum type="arabicPeriod"/>
            </a:pPr>
            <a:r>
              <a:rPr lang="ru-RU" dirty="0"/>
              <a:t>Провести комплексное обследование ИБ в компании;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Разработать проект ИБ компании;</a:t>
            </a:r>
          </a:p>
          <a:p>
            <a:pPr marL="514350" indent="-514350">
              <a:buAutoNum type="arabicPeriod"/>
            </a:pPr>
            <a:r>
              <a:rPr lang="ru-RU" dirty="0"/>
              <a:t>Осуществить проект ИБ в реальности;</a:t>
            </a:r>
          </a:p>
          <a:p>
            <a:pPr marL="514350" indent="-514350">
              <a:buAutoNum type="arabicPeriod"/>
            </a:pPr>
            <a:r>
              <a:rPr lang="ru-RU" dirty="0"/>
              <a:t>Наладить процессы поддержания ИБ в компании.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1102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729E7"/>
      </a:accent1>
      <a:accent2>
        <a:srgbClr val="5529D8"/>
      </a:accent2>
      <a:accent3>
        <a:srgbClr val="2949E7"/>
      </a:accent3>
      <a:accent4>
        <a:srgbClr val="1786D5"/>
      </a:accent4>
      <a:accent5>
        <a:srgbClr val="22BFBF"/>
      </a:accent5>
      <a:accent6>
        <a:srgbClr val="16C67C"/>
      </a:accent6>
      <a:hlink>
        <a:srgbClr val="3897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F994478E3416B479D94814F3C23CA4D" ma:contentTypeVersion="10" ma:contentTypeDescription="Создание документа." ma:contentTypeScope="" ma:versionID="1f0598b2390e71d6f9b9c5675e0d1926">
  <xsd:schema xmlns:xsd="http://www.w3.org/2001/XMLSchema" xmlns:xs="http://www.w3.org/2001/XMLSchema" xmlns:p="http://schemas.microsoft.com/office/2006/metadata/properties" xmlns:ns3="ccac0629-e6fb-4150-a922-64769dc06ff0" targetNamespace="http://schemas.microsoft.com/office/2006/metadata/properties" ma:root="true" ma:fieldsID="92352157cf75c7aaf46c275a6b2a0634" ns3:_="">
    <xsd:import namespace="ccac0629-e6fb-4150-a922-64769dc06f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c0629-e6fb-4150-a922-64769dc06f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5EB10E-4031-4740-A9BD-66562FBAA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c0629-e6fb-4150-a922-64769dc06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8D0FB4-3A3A-47A1-B42B-508551A95F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6E8A31-33B8-47EF-AABF-58450DA0D323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ccac0629-e6fb-4150-a922-64769dc06ff0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1684</TotalTime>
  <Words>1963</Words>
  <Application>Microsoft Office PowerPoint</Application>
  <PresentationFormat>Широкоэкранный</PresentationFormat>
  <Paragraphs>128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Avenir Next LT Pro</vt:lpstr>
      <vt:lpstr>Avenir Next LT Pro Light</vt:lpstr>
      <vt:lpstr>Sitka Subheading</vt:lpstr>
      <vt:lpstr>PebbleVTI</vt:lpstr>
      <vt:lpstr>Модернизация управления проектами ИТ в  ПАО «Альфа-Омега»</vt:lpstr>
      <vt:lpstr>Основные сведения о проекте</vt:lpstr>
      <vt:lpstr>Вводные данные о компании</vt:lpstr>
      <vt:lpstr>Информация, полученная на встрече с куратором проекта</vt:lpstr>
      <vt:lpstr>Презентация PowerPoint</vt:lpstr>
      <vt:lpstr>Презентация PowerPoint</vt:lpstr>
      <vt:lpstr>Презентация PowerPoint</vt:lpstr>
      <vt:lpstr>Как же всё должно быть?</vt:lpstr>
      <vt:lpstr>Что же делать?</vt:lpstr>
      <vt:lpstr>Разговор с руководством</vt:lpstr>
      <vt:lpstr>Контролирование действий сотрудников</vt:lpstr>
      <vt:lpstr>Основные задачи PAM</vt:lpstr>
      <vt:lpstr>Возможные системы PAM</vt:lpstr>
      <vt:lpstr>Контролирование действий сотрудников</vt:lpstr>
      <vt:lpstr>Возможные решения сканеров кода и анализаторов уязвимостей</vt:lpstr>
      <vt:lpstr>Возможные решения по обучению сотрудников</vt:lpstr>
      <vt:lpstr>Контролирование действий внешних сотрудников</vt:lpstr>
      <vt:lpstr>Тестирование на реальных данных</vt:lpstr>
      <vt:lpstr>Контролирование утечек кода</vt:lpstr>
      <vt:lpstr>Возможные решения по предотвращению утечки кода</vt:lpstr>
      <vt:lpstr>Возможные DLP-системы</vt:lpstr>
      <vt:lpstr>Проверка и работа с аутсорс компаниями</vt:lpstr>
      <vt:lpstr>Провести комплексное обследование ИБ в компании</vt:lpstr>
      <vt:lpstr>Презентация PowerPoint</vt:lpstr>
      <vt:lpstr>Описать и проанализировать существующие ИТ ресурсы, сервисы, бизнес процессы</vt:lpstr>
      <vt:lpstr>Презентация PowerPoint</vt:lpstr>
      <vt:lpstr>Презентация PowerPoint</vt:lpstr>
      <vt:lpstr>Спроектировать систему ИБ</vt:lpstr>
      <vt:lpstr>Презентация PowerPoint</vt:lpstr>
      <vt:lpstr>Презентация PowerPoint</vt:lpstr>
      <vt:lpstr>Внедрить систему ИБ</vt:lpstr>
      <vt:lpstr>Презентация PowerPoint</vt:lpstr>
      <vt:lpstr>Поддержание ИБ в компании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управления проектами в ПАО «Альфа-Омега»</dc:title>
  <dc:creator>Илья Овсянников</dc:creator>
  <cp:lastModifiedBy>Илья Овсянников</cp:lastModifiedBy>
  <cp:revision>5</cp:revision>
  <dcterms:created xsi:type="dcterms:W3CDTF">2021-04-24T10:37:26Z</dcterms:created>
  <dcterms:modified xsi:type="dcterms:W3CDTF">2021-06-26T17:22:40Z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0x0101000F994478E3416B479D94814F3C23CA4D</vt:lpwstr>
  </property>
</Properties>
</file>