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14" r:id="rId1"/>
  </p:sldMasterIdLst>
  <p:sldIdLst>
    <p:sldId id="256" r:id="rId2"/>
    <p:sldId id="257" r:id="rId3"/>
    <p:sldId id="270" r:id="rId4"/>
    <p:sldId id="271" r:id="rId5"/>
    <p:sldId id="283" r:id="rId6"/>
    <p:sldId id="277" r:id="rId7"/>
    <p:sldId id="272" r:id="rId8"/>
    <p:sldId id="273" r:id="rId9"/>
    <p:sldId id="274" r:id="rId10"/>
    <p:sldId id="276" r:id="rId11"/>
    <p:sldId id="278" r:id="rId12"/>
    <p:sldId id="279" r:id="rId13"/>
    <p:sldId id="280" r:id="rId14"/>
    <p:sldId id="28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DBB6-93F0-41EB-A5E6-5AC51ED3479A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FAFA-847D-41CA-8535-620F0DA3DC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07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DBB6-93F0-41EB-A5E6-5AC51ED3479A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FAFA-847D-41CA-8535-620F0DA3DC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31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DBB6-93F0-41EB-A5E6-5AC51ED3479A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FAFA-847D-41CA-8535-620F0DA3DC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29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DBB6-93F0-41EB-A5E6-5AC51ED3479A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FAFA-847D-41CA-8535-620F0DA3DC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41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DBB6-93F0-41EB-A5E6-5AC51ED3479A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FAFA-847D-41CA-8535-620F0DA3DC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26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DBB6-93F0-41EB-A5E6-5AC51ED3479A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FAFA-847D-41CA-8535-620F0DA3DC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1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DBB6-93F0-41EB-A5E6-5AC51ED3479A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FAFA-847D-41CA-8535-620F0DA3DC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63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DBB6-93F0-41EB-A5E6-5AC51ED3479A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FAFA-847D-41CA-8535-620F0DA3DC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96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DBB6-93F0-41EB-A5E6-5AC51ED3479A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FAFA-847D-41CA-8535-620F0DA3DC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01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DBB6-93F0-41EB-A5E6-5AC51ED3479A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FAFA-847D-41CA-8535-620F0DA3DC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0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DBB6-93F0-41EB-A5E6-5AC51ED3479A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FAFA-847D-41CA-8535-620F0DA3DC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16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7DBB6-93F0-41EB-A5E6-5AC51ED3479A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EFAFA-847D-41CA-8535-620F0DA3DC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7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Процесс </a:t>
            </a:r>
            <a:r>
              <a:rPr lang="en-US" dirty="0" smtClean="0"/>
              <a:t>“</a:t>
            </a:r>
            <a:r>
              <a:rPr lang="ru-RU" dirty="0" smtClean="0"/>
              <a:t>Управление соответствием нормативным требованиям.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Валявский Алексей Александрович группа 191-352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796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Персональные данные собираются </a:t>
            </a:r>
            <a:r>
              <a:rPr lang="ru-RU" dirty="0" smtClean="0">
                <a:solidFill>
                  <a:srgbClr val="FF0000"/>
                </a:solidFill>
              </a:rPr>
              <a:t>прежде, </a:t>
            </a:r>
            <a:r>
              <a:rPr lang="ru-RU" dirty="0">
                <a:solidFill>
                  <a:srgbClr val="FF0000"/>
                </a:solidFill>
              </a:rPr>
              <a:t>чем </a:t>
            </a:r>
            <a:r>
              <a:rPr lang="ru-RU" dirty="0" smtClean="0">
                <a:solidFill>
                  <a:srgbClr val="FF0000"/>
                </a:solidFill>
              </a:rPr>
              <a:t>пользователь </a:t>
            </a:r>
            <a:r>
              <a:rPr lang="ru-RU" dirty="0">
                <a:solidFill>
                  <a:srgbClr val="FF0000"/>
                </a:solidFill>
              </a:rPr>
              <a:t>даст согласие на это.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соответствии с </a:t>
            </a:r>
            <a:r>
              <a:rPr lang="ru-RU" dirty="0" smtClean="0"/>
              <a:t>152 ФЗ </a:t>
            </a:r>
            <a:r>
              <a:rPr lang="ru-RU" dirty="0"/>
              <a:t>«О персональных данных» пользователь должен самостоятельно решать, предоставлять ли вам свои данные, и давать согласие на их обработку. При этом согласие на обработку персональных данных должно быть конкретным, информированным и сознательным. </a:t>
            </a:r>
            <a:endParaRPr lang="ru-RU" dirty="0" smtClean="0"/>
          </a:p>
          <a:p>
            <a:pPr marL="0" indent="0">
              <a:buNone/>
            </a:pPr>
            <a:r>
              <a:rPr lang="ru-RU" u="sng" dirty="0" smtClean="0">
                <a:solidFill>
                  <a:srgbClr val="FF0000"/>
                </a:solidFill>
              </a:rPr>
              <a:t>Решение данной проблемы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Необходимо изменить </a:t>
            </a:r>
            <a:r>
              <a:rPr lang="ru-RU" dirty="0" smtClean="0"/>
              <a:t>программный</a:t>
            </a:r>
            <a:r>
              <a:rPr lang="ru-RU" dirty="0" smtClean="0"/>
              <a:t> код сайта так, чтобы в случае сбора ПД у пользователя , появлялся </a:t>
            </a:r>
            <a:r>
              <a:rPr lang="ru-RU" dirty="0" err="1" smtClean="0"/>
              <a:t>чекбокс</a:t>
            </a:r>
            <a:r>
              <a:rPr lang="ru-RU" dirty="0" smtClean="0"/>
              <a:t>, который пользователь должен самостоятельно использовать, и только после положительного результата производить сбор ПД.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9771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коммерческой тайной.</a:t>
            </a:r>
            <a:endParaRPr lang="ru-RU" dirty="0"/>
          </a:p>
        </p:txBody>
      </p:sp>
      <p:pic>
        <p:nvPicPr>
          <p:cNvPr id="2050" name="Picture 2" descr="https://static.tildacdn.com/tild6334-6132-4862-b764-343263303766/kommercheskaya-tayn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594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Коммерческая тайна.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u="sng" dirty="0" smtClean="0">
                <a:solidFill>
                  <a:srgbClr val="FF0000"/>
                </a:solidFill>
              </a:rPr>
              <a:t>Коммерческая</a:t>
            </a:r>
            <a:r>
              <a:rPr lang="ru-RU" u="sng" dirty="0">
                <a:solidFill>
                  <a:srgbClr val="FF0000"/>
                </a:solidFill>
              </a:rPr>
              <a:t> </a:t>
            </a:r>
            <a:r>
              <a:rPr lang="ru-RU" b="1" u="sng" dirty="0">
                <a:solidFill>
                  <a:srgbClr val="FF0000"/>
                </a:solidFill>
              </a:rPr>
              <a:t>тайна</a:t>
            </a:r>
            <a:r>
              <a:rPr lang="ru-RU" dirty="0"/>
              <a:t> — режим конфиденциальности информации, позволяющий её обладателю при существующих или возможных обстоятельствах увеличить доходы, избежать неоправданных расходов, сохранить положение на рынке товаров, работ, услуг или получить иную коммерческую выгоду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Работу с коммерческой тайной регулирует </a:t>
            </a:r>
            <a:r>
              <a:rPr lang="ru-RU" b="1" dirty="0"/>
              <a:t>98-ФЗ</a:t>
            </a:r>
            <a:r>
              <a:rPr lang="ru-RU" dirty="0"/>
              <a:t> "О коммерческой тайне"</a:t>
            </a:r>
          </a:p>
        </p:txBody>
      </p:sp>
    </p:spTree>
    <p:extLst>
      <p:ext uri="{BB962C8B-B14F-4D97-AF65-F5344CB8AC3E}">
        <p14:creationId xmlns:p14="http://schemas.microsoft.com/office/powerpoint/2010/main" val="304714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которые есть на данный момент.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ru-RU" dirty="0" smtClean="0"/>
              <a:t>) Сотрудники не осведомлены о правилах работы с коммерческой тайной.</a:t>
            </a:r>
            <a:endParaRPr lang="ru-RU" dirty="0"/>
          </a:p>
          <a:p>
            <a:endParaRPr lang="ru-RU" dirty="0"/>
          </a:p>
        </p:txBody>
      </p:sp>
      <p:pic>
        <p:nvPicPr>
          <p:cNvPr id="5122" name="Picture 2" descr="https://a.d-cd.net/eMAAAgBJpuA-96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724" y="3407434"/>
            <a:ext cx="3702077" cy="296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69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Сотрудники не осведомлены о правилах работы с коммерческой тайной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решения данной проблемы необходимо создать документ в котором будет прописан перечень сведений, составляющих коммерческую тайну, перечень сотрудников , допущенных к данному виду информации. После составления данного документа , необходимо разъяснить содержание </a:t>
            </a:r>
            <a:r>
              <a:rPr lang="ru-RU" dirty="0"/>
              <a:t>д</a:t>
            </a:r>
            <a:r>
              <a:rPr lang="ru-RU" dirty="0" smtClean="0"/>
              <a:t>анного документа сотрудникам и получить подпись у каждого из них.  </a:t>
            </a:r>
            <a:endParaRPr lang="ru-RU" dirty="0"/>
          </a:p>
        </p:txBody>
      </p:sp>
      <p:pic>
        <p:nvPicPr>
          <p:cNvPr id="4098" name="Picture 2" descr="https://avatars.mds.yandex.net/get-zen_doc/1887445/pub_5dc1389798fe7900b0c8c6c7_5dc138e8a3f6e400b2f9c0c0/scale_1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91" y="4611602"/>
            <a:ext cx="4304583" cy="197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76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8708" y="267419"/>
            <a:ext cx="5505091" cy="1423269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Аудит информационной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безопасности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949569"/>
            <a:ext cx="7235404" cy="40975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Исследуемый объект</a:t>
            </a:r>
            <a:endParaRPr lang="ru-RU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управления соответствием нормативным требованиям  в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ПАО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«Альфа-Омега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44" y="267419"/>
            <a:ext cx="5022551" cy="1134980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8065698" y="1949569"/>
            <a:ext cx="3288102" cy="4227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1026" name="Picture 2" descr="https://studyevent.ru/storage/photos/3/36/36c425cbd3734232f8143522314815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987" y="2911639"/>
            <a:ext cx="3916093" cy="293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17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процессы, которые мы будем проверять.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«Альфа-Омега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»- компания занимающаяся онлайн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ретейлом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сферы деятельности мы можем сделать вывод о том, какие процессы ИБ подлежат обязательной проверке на соответствие нормативным требованиям.</a:t>
            </a:r>
          </a:p>
          <a:p>
            <a:pPr marL="0" indent="0">
              <a:buNone/>
            </a:pP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таким процессам стоит отнести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персональных данным пользователей.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  Работа с Коммерческой тайной.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254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Нормативные документы.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Нормативными документами регулирующими процессы, перечисленные </a:t>
            </a:r>
            <a:r>
              <a:rPr lang="ru-RU" dirty="0" smtClean="0"/>
              <a:t>предыдущем</a:t>
            </a:r>
            <a:r>
              <a:rPr lang="ru-RU" dirty="0" smtClean="0"/>
              <a:t> </a:t>
            </a:r>
            <a:r>
              <a:rPr lang="ru-RU" dirty="0" smtClean="0"/>
              <a:t>слайде  являются </a:t>
            </a:r>
            <a:r>
              <a:rPr lang="en-US" dirty="0" smtClean="0"/>
              <a:t>:</a:t>
            </a:r>
          </a:p>
          <a:p>
            <a:r>
              <a:rPr lang="ru-RU" dirty="0" smtClean="0"/>
              <a:t>1) </a:t>
            </a:r>
            <a:r>
              <a:rPr lang="ru-RU" b="1" dirty="0"/>
              <a:t>Федеральный</a:t>
            </a:r>
            <a:r>
              <a:rPr lang="ru-RU" dirty="0"/>
              <a:t> </a:t>
            </a:r>
            <a:r>
              <a:rPr lang="ru-RU" b="1" dirty="0"/>
              <a:t>закон</a:t>
            </a:r>
            <a:r>
              <a:rPr lang="ru-RU" dirty="0"/>
              <a:t> РФ от 27.07.2006 № </a:t>
            </a:r>
            <a:r>
              <a:rPr lang="ru-RU" b="1" dirty="0"/>
              <a:t>152</a:t>
            </a:r>
            <a:r>
              <a:rPr lang="ru-RU" dirty="0"/>
              <a:t>-</a:t>
            </a:r>
            <a:r>
              <a:rPr lang="ru-RU" b="1" dirty="0"/>
              <a:t>ФЗ</a:t>
            </a:r>
            <a:r>
              <a:rPr lang="ru-RU" dirty="0"/>
              <a:t> «О персональных данных</a:t>
            </a:r>
            <a:r>
              <a:rPr lang="ru-RU" dirty="0" smtClean="0"/>
              <a:t>».</a:t>
            </a:r>
          </a:p>
          <a:p>
            <a:r>
              <a:rPr lang="ru-RU" dirty="0" smtClean="0"/>
              <a:t>2)</a:t>
            </a:r>
            <a:r>
              <a:rPr lang="ru-RU" b="1" dirty="0"/>
              <a:t> Федеральный закон </a:t>
            </a:r>
            <a:r>
              <a:rPr lang="ru-RU" b="1" dirty="0" smtClean="0"/>
              <a:t> </a:t>
            </a:r>
            <a:r>
              <a:rPr lang="ru-RU" dirty="0" smtClean="0"/>
              <a:t>РФ от 29.07.2004 № </a:t>
            </a:r>
            <a:r>
              <a:rPr lang="ru-RU" b="1" dirty="0" smtClean="0"/>
              <a:t>98-ФЗ</a:t>
            </a:r>
            <a:r>
              <a:rPr lang="ru-RU" dirty="0" smtClean="0"/>
              <a:t> </a:t>
            </a:r>
            <a:r>
              <a:rPr lang="ru-RU" dirty="0"/>
              <a:t>"О коммерческой тайне"</a:t>
            </a:r>
          </a:p>
        </p:txBody>
      </p:sp>
    </p:spTree>
    <p:extLst>
      <p:ext uri="{BB962C8B-B14F-4D97-AF65-F5344CB8AC3E}">
        <p14:creationId xmlns:p14="http://schemas.microsoft.com/office/powerpoint/2010/main" val="107354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персональных данных.</a:t>
            </a:r>
            <a:endParaRPr lang="ru-RU" dirty="0"/>
          </a:p>
        </p:txBody>
      </p:sp>
      <p:pic>
        <p:nvPicPr>
          <p:cNvPr id="7170" name="Picture 2" descr="https://api.nnov.ru/wp-content/uploads/2021/05/yur-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03" y="1825625"/>
            <a:ext cx="9426096" cy="393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51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Персональных данных.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u="sng" dirty="0">
                <a:solidFill>
                  <a:srgbClr val="FF0000"/>
                </a:solidFill>
              </a:rPr>
              <a:t>П</a:t>
            </a:r>
            <a:r>
              <a:rPr lang="ru-RU" u="sng" dirty="0" smtClean="0">
                <a:solidFill>
                  <a:srgbClr val="FF0000"/>
                </a:solidFill>
              </a:rPr>
              <a:t>ерсональные </a:t>
            </a:r>
            <a:r>
              <a:rPr lang="ru-RU" u="sng" dirty="0">
                <a:solidFill>
                  <a:srgbClr val="FF0000"/>
                </a:solidFill>
              </a:rPr>
              <a:t>данные</a:t>
            </a:r>
            <a:r>
              <a:rPr lang="ru-RU" u="sng" dirty="0"/>
              <a:t> </a:t>
            </a:r>
            <a:r>
              <a:rPr lang="ru-RU" dirty="0"/>
              <a:t>- любая информация, относящаяся к прямо или косвенно определенному или определяемому физическому лицу (субъекту персональных данных</a:t>
            </a:r>
            <a:r>
              <a:rPr lang="ru-RU" dirty="0" smtClean="0"/>
              <a:t>)</a:t>
            </a:r>
          </a:p>
          <a:p>
            <a:r>
              <a:rPr lang="ru-RU" u="sng" dirty="0">
                <a:solidFill>
                  <a:srgbClr val="FF0000"/>
                </a:solidFill>
              </a:rPr>
              <a:t>Оператор персональных данных</a:t>
            </a:r>
            <a:r>
              <a:rPr lang="ru-RU" dirty="0"/>
              <a:t>  — государственный орган, муниципальный орган, юридическое или физическое лицо, организующие и (или) осуществляющие обработку персональных данных, а также определяющие цели и содержание обработки персональных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172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которые есть на данный момент.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1102" y="1837426"/>
            <a:ext cx="8860765" cy="3537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 smtClean="0"/>
              <a:t>) </a:t>
            </a:r>
            <a:r>
              <a:rPr lang="ru-RU" dirty="0" smtClean="0"/>
              <a:t>Компания не уведомила РКН о работе с </a:t>
            </a:r>
            <a:r>
              <a:rPr lang="ru-RU" dirty="0" smtClean="0"/>
              <a:t>ПДН.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2) Доступ пользователей к Политике конфиденциальности ограничен.</a:t>
            </a:r>
          </a:p>
          <a:p>
            <a:pPr marL="0" indent="0">
              <a:buNone/>
            </a:pPr>
            <a:r>
              <a:rPr lang="ru-RU" dirty="0"/>
              <a:t>3</a:t>
            </a:r>
            <a:r>
              <a:rPr lang="ru-RU" dirty="0" smtClean="0"/>
              <a:t>) </a:t>
            </a:r>
            <a:r>
              <a:rPr lang="ru-RU" dirty="0" smtClean="0"/>
              <a:t>Персональные данные собираются прежде , чем </a:t>
            </a:r>
            <a:r>
              <a:rPr lang="ru-RU" dirty="0" smtClean="0"/>
              <a:t>субъект персональных данных </a:t>
            </a:r>
            <a:r>
              <a:rPr lang="ru-RU" dirty="0" smtClean="0"/>
              <a:t>даст согласие на это.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6146" name="Picture 2" descr="https://a.d-cd.net/eMAAAgBJpuA-96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697" y="4394559"/>
            <a:ext cx="3071303" cy="24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72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Компания </a:t>
            </a:r>
            <a:r>
              <a:rPr lang="ru-RU" dirty="0"/>
              <a:t>не уведомила РКН о работе с </a:t>
            </a:r>
            <a:r>
              <a:rPr lang="ru-RU" dirty="0" smtClean="0"/>
              <a:t>ПДН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Согласно </a:t>
            </a:r>
            <a:r>
              <a:rPr lang="ru-RU" sz="2000" dirty="0"/>
              <a:t>22 ст</a:t>
            </a:r>
            <a:r>
              <a:rPr lang="ru-RU" sz="2000" dirty="0" smtClean="0"/>
              <a:t>. 152 ФЗ </a:t>
            </a:r>
            <a:r>
              <a:rPr lang="ru-RU" sz="2000" dirty="0"/>
              <a:t> Оператор до начала обработки персональных данных </a:t>
            </a:r>
            <a:r>
              <a:rPr lang="ru-RU" sz="2000" dirty="0" smtClean="0"/>
              <a:t>обязан</a:t>
            </a:r>
            <a:r>
              <a:rPr lang="ru-RU" sz="2000" dirty="0"/>
              <a:t> </a:t>
            </a:r>
            <a:r>
              <a:rPr lang="ru-RU" sz="2000" dirty="0" smtClean="0"/>
              <a:t>уведомить </a:t>
            </a:r>
            <a:r>
              <a:rPr lang="ru-RU" sz="2000" dirty="0"/>
              <a:t>уполномоченный орган по защите прав субъектов персональных </a:t>
            </a:r>
            <a:r>
              <a:rPr lang="ru-RU" sz="2000" dirty="0" smtClean="0"/>
              <a:t>данных(РКН) </a:t>
            </a:r>
            <a:r>
              <a:rPr lang="ru-RU" sz="2000" dirty="0"/>
              <a:t>о своем намерении осуществлять обработку персональных </a:t>
            </a:r>
            <a:r>
              <a:rPr lang="ru-RU" sz="2000" dirty="0" smtClean="0"/>
              <a:t>данных.</a:t>
            </a:r>
          </a:p>
          <a:p>
            <a:pPr marL="0" indent="0">
              <a:buNone/>
            </a:pPr>
            <a:r>
              <a:rPr lang="ru-RU" u="sng" dirty="0" smtClean="0">
                <a:solidFill>
                  <a:srgbClr val="FF0000"/>
                </a:solidFill>
              </a:rPr>
              <a:t>Решение данной проблемы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ru-RU" sz="1800" dirty="0"/>
              <a:t>Уведомление, предусмотренное частью 1 </a:t>
            </a:r>
            <a:r>
              <a:rPr lang="ru-RU" sz="1800" dirty="0" smtClean="0"/>
              <a:t> 22 статьи, </a:t>
            </a:r>
            <a:r>
              <a:rPr lang="ru-RU" sz="1800" dirty="0"/>
              <a:t>направляется в виде документа </a:t>
            </a:r>
            <a:r>
              <a:rPr lang="ru-RU" sz="1800" dirty="0" smtClean="0"/>
              <a:t>и </a:t>
            </a:r>
            <a:r>
              <a:rPr lang="ru-RU" sz="1800" dirty="0"/>
              <a:t>подписывается уполномоченным лицом. </a:t>
            </a:r>
            <a:r>
              <a:rPr lang="ru-RU" sz="1800" dirty="0" smtClean="0"/>
              <a:t>Содержание документа:</a:t>
            </a:r>
          </a:p>
          <a:p>
            <a:r>
              <a:rPr lang="ru-RU" sz="1800" dirty="0"/>
              <a:t>1) наименование (фамилия, имя, отчество), адрес оператора;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2) цель обработки персональных данных;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3) категории персональных данных;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4) категории субъектов, персональные данные которых обрабатываются;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5) правовое основание обработки персональных данных;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6) перечень действий с персональными данными, общее описание используемых оператором способов обработки персональных данных;</a:t>
            </a: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244067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Доступ пользователей к Политике конфиденциальности ограничен.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пункте 2 части 1 статьи 18.1 </a:t>
            </a:r>
            <a:r>
              <a:rPr lang="ru-RU" dirty="0"/>
              <a:t> </a:t>
            </a:r>
            <a:r>
              <a:rPr lang="ru-RU" dirty="0" smtClean="0"/>
              <a:t>152 ФЗ, </a:t>
            </a:r>
            <a:r>
              <a:rPr lang="ru-RU" dirty="0"/>
              <a:t>части 2 статьи 18.1, сказано, что «для выполнения оператором обязанностей, предусмотренных данным Законом, оператор издает документы, определяющие политику оператора в отношении обработки персональных данных и обязан предоставить неограниченный доступ к такому документу</a:t>
            </a:r>
            <a:r>
              <a:rPr lang="ru-RU" dirty="0" smtClean="0"/>
              <a:t>».</a:t>
            </a:r>
          </a:p>
          <a:p>
            <a:pPr marL="0" indent="0">
              <a:buNone/>
            </a:pPr>
            <a:r>
              <a:rPr lang="ru-RU" u="sng" dirty="0" smtClean="0">
                <a:solidFill>
                  <a:srgbClr val="FF0000"/>
                </a:solidFill>
              </a:rPr>
              <a:t>Решение данной проблемы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 smtClean="0"/>
              <a:t>На сайте создается раздел – Политика конфиденциальности и в ней размещается полный перечень всех обрабатываемых ПД и цели их обработки.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666266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891</TotalTime>
  <Words>446</Words>
  <Application>Microsoft Office PowerPoint</Application>
  <PresentationFormat>Широкоэкранный</PresentationFormat>
  <Paragraphs>44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Процесс “Управление соответствием нормативным требованиям.”</vt:lpstr>
      <vt:lpstr>Аудит информационной безопасности </vt:lpstr>
      <vt:lpstr>Основные процессы, которые мы будем проверять.</vt:lpstr>
      <vt:lpstr>Нормативные документы.</vt:lpstr>
      <vt:lpstr>Обработка персональных данных.</vt:lpstr>
      <vt:lpstr>Обработка Персональных данных.</vt:lpstr>
      <vt:lpstr>Проблемы которые есть на данный момент.</vt:lpstr>
      <vt:lpstr>Компания не уведомила РКН о работе с ПДН</vt:lpstr>
      <vt:lpstr>Доступ пользователей к Политике конфиденциальности ограничен.</vt:lpstr>
      <vt:lpstr>Персональные данные собираются прежде, чем пользователь даст согласие на это.</vt:lpstr>
      <vt:lpstr>Работа с коммерческой тайной.</vt:lpstr>
      <vt:lpstr>Коммерческая тайна.</vt:lpstr>
      <vt:lpstr>Проблемы которые есть на данный момент.</vt:lpstr>
      <vt:lpstr>Сотрудники не осведомлены о правилах работы с коммерческой тайной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Процесс “Управление соответствием нормативным требованиям.”</dc:title>
  <dc:creator>Пользователь Windows</dc:creator>
  <cp:lastModifiedBy>Пользователь Windows</cp:lastModifiedBy>
  <cp:revision>50</cp:revision>
  <dcterms:created xsi:type="dcterms:W3CDTF">2021-04-26T12:20:25Z</dcterms:created>
  <dcterms:modified xsi:type="dcterms:W3CDTF">2021-06-24T14:21:47Z</dcterms:modified>
</cp:coreProperties>
</file>