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83" r:id="rId6"/>
    <p:sldId id="273" r:id="rId7"/>
    <p:sldId id="277" r:id="rId8"/>
    <p:sldId id="278" r:id="rId9"/>
    <p:sldId id="280" r:id="rId10"/>
    <p:sldId id="281" r:id="rId11"/>
    <p:sldId id="282" r:id="rId12"/>
    <p:sldId id="285" r:id="rId13"/>
    <p:sldId id="284" r:id="rId14"/>
    <p:sldId id="286" r:id="rId15"/>
    <p:sldId id="287" r:id="rId16"/>
    <p:sldId id="288" r:id="rId17"/>
    <p:sldId id="290" r:id="rId18"/>
    <p:sldId id="289" r:id="rId19"/>
    <p:sldId id="269" r:id="rId20"/>
  </p:sldIdLst>
  <p:sldSz cx="9144000" cy="6858000" type="screen4x3"/>
  <p:notesSz cx="6794500" cy="9931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852"/>
    <a:srgbClr val="2A79AA"/>
    <a:srgbClr val="2A79B3"/>
    <a:srgbClr val="2B81BC"/>
    <a:srgbClr val="2B81B3"/>
    <a:srgbClr val="2981B5"/>
    <a:srgbClr val="1A93BE"/>
    <a:srgbClr val="0D8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90FC-9FFA-0349-BE39-EDA563B680C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08833-5084-A14D-9EEE-30E5C202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08833-5084-A14D-9EEE-30E5C2025C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08833-5084-A14D-9EEE-30E5C2025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08833-5084-A14D-9EEE-30E5C2025C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0903"/>
            <a:ext cx="7772400" cy="161702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68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630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606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7630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1606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6B51E7-CBF0-4338-AAA2-C496029EA473}" type="datetimeFigureOut">
              <a:rPr lang="en-US"/>
              <a:pPr/>
              <a:t>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968290-FE37-49C4-86B6-5078B5EA595F}" type="datetimeFigureOut">
              <a:rPr lang="en-US"/>
              <a:pPr/>
              <a:t>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6551" y="659613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551" y="4820858"/>
            <a:ext cx="3989512" cy="14031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04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3" r:id="rId5"/>
    <p:sldLayoutId id="2147483794" r:id="rId6"/>
    <p:sldLayoutId id="2147483792" r:id="rId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3200" kern="1200">
          <a:solidFill>
            <a:srgbClr val="162852"/>
          </a:solidFill>
          <a:latin typeface="Arial"/>
          <a:ea typeface="ＭＳ Ｐゴシック" charset="0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162852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162852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162852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162852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162852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terabdullahAziz/arrwohead-evenhandler-si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ctrTitle"/>
          </p:nvPr>
        </p:nvSpPr>
        <p:spPr>
          <a:xfrm>
            <a:off x="685800" y="1965244"/>
            <a:ext cx="7772400" cy="1616075"/>
          </a:xfrm>
        </p:spPr>
        <p:txBody>
          <a:bodyPr/>
          <a:lstStyle/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Arrowhead Framework: EventHandler Based SIB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4432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ea typeface="+mn-ea"/>
              </a:rPr>
              <a:t>Jan 10, 2020</a:t>
            </a:r>
            <a:br>
              <a:rPr lang="en-US" sz="1800" dirty="0">
                <a:ea typeface="+mn-ea"/>
              </a:rPr>
            </a:br>
            <a:r>
              <a:rPr lang="en-US" sz="1800" dirty="0">
                <a:ea typeface="+mn-ea"/>
              </a:rPr>
              <a:t>Abdullah Aziz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DCC3-5BFF-A941-8C35-69EEE192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EventHandler in Arrowhead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74561-5FCD-B342-9AB8-F9F8828F0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349" y="1222744"/>
            <a:ext cx="4610767" cy="4903419"/>
          </a:xfrm>
        </p:spPr>
      </p:pic>
    </p:spTree>
    <p:extLst>
      <p:ext uri="{BB962C8B-B14F-4D97-AF65-F5344CB8AC3E}">
        <p14:creationId xmlns:p14="http://schemas.microsoft.com/office/powerpoint/2010/main" val="26079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A6A0-E3A5-624C-B5C2-D0330546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7358-6122-9B4B-AABA-7433B943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Deploy Arrowhead Core Components.</a:t>
            </a:r>
          </a:p>
          <a:p>
            <a:r>
              <a:rPr lang="en-US" sz="2000" dirty="0"/>
              <a:t>Deploy </a:t>
            </a:r>
            <a:r>
              <a:rPr lang="en-US" sz="2000" b="1" i="1" dirty="0"/>
              <a:t>EventHandler</a:t>
            </a:r>
            <a:r>
              <a:rPr lang="en-US" sz="2000" dirty="0"/>
              <a:t>.</a:t>
            </a:r>
          </a:p>
          <a:p>
            <a:r>
              <a:rPr lang="en-US" sz="2000" dirty="0"/>
              <a:t>Register Provider (Basic provider and temperature sensor).</a:t>
            </a:r>
          </a:p>
          <a:p>
            <a:r>
              <a:rPr lang="en-US" sz="2000" dirty="0"/>
              <a:t>Register Consumer (Basic consumer which will consume temperature).</a:t>
            </a:r>
          </a:p>
          <a:p>
            <a:r>
              <a:rPr lang="en-US" sz="2000" dirty="0"/>
              <a:t>Make consumer </a:t>
            </a:r>
            <a:r>
              <a:rPr lang="en-US" sz="2000" b="1" i="1" dirty="0"/>
              <a:t>authorize</a:t>
            </a:r>
            <a:r>
              <a:rPr lang="en-US" sz="2000" dirty="0"/>
              <a:t> to consume Provider services.</a:t>
            </a:r>
          </a:p>
          <a:p>
            <a:r>
              <a:rPr lang="en-US" sz="2000" dirty="0"/>
              <a:t>Consumer exposes a post endpoint for getting the notification from </a:t>
            </a:r>
            <a:r>
              <a:rPr lang="en-US" sz="2000" b="1" i="1" dirty="0"/>
              <a:t>eventhandler</a:t>
            </a:r>
            <a:r>
              <a:rPr lang="en-US" sz="2000" dirty="0"/>
              <a:t>.</a:t>
            </a:r>
          </a:p>
          <a:p>
            <a:r>
              <a:rPr lang="en-US" sz="2000" dirty="0"/>
              <a:t>Consumer Subscribes to event in </a:t>
            </a:r>
            <a:r>
              <a:rPr lang="en-US" sz="2000" b="1" i="1" dirty="0"/>
              <a:t>eventhandler</a:t>
            </a:r>
            <a:r>
              <a:rPr lang="en-US" sz="2000" dirty="0"/>
              <a:t>.</a:t>
            </a:r>
          </a:p>
          <a:p>
            <a:r>
              <a:rPr lang="en-US" sz="2000" dirty="0"/>
              <a:t>Provider </a:t>
            </a:r>
            <a:r>
              <a:rPr lang="en-US" sz="2000" b="1" i="1" dirty="0"/>
              <a:t>publishes</a:t>
            </a:r>
            <a:r>
              <a:rPr lang="en-US" sz="2000" dirty="0"/>
              <a:t> event.</a:t>
            </a:r>
          </a:p>
          <a:p>
            <a:r>
              <a:rPr lang="en-US" sz="2000" dirty="0"/>
              <a:t>Eventhandler handle event and send notification to subscribers.</a:t>
            </a:r>
          </a:p>
          <a:p>
            <a:r>
              <a:rPr lang="en-US" sz="2000" dirty="0"/>
              <a:t>Consumer receives </a:t>
            </a:r>
            <a:r>
              <a:rPr lang="en-US" sz="2000" b="1" i="1" dirty="0"/>
              <a:t>notification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611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3BD4-ED30-5F45-838B-A2E56698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4D9F-5027-DA45-8E26-CB992432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</a:t>
            </a:r>
            <a:r>
              <a:rPr lang="en-US" b="1" dirty="0"/>
              <a:t>localhost</a:t>
            </a:r>
            <a:r>
              <a:rPr lang="en-US" dirty="0"/>
              <a:t>, Port 3001</a:t>
            </a:r>
          </a:p>
          <a:p>
            <a:r>
              <a:rPr lang="en-US" dirty="0"/>
              <a:t>Consumes services as:</a:t>
            </a:r>
          </a:p>
          <a:p>
            <a:pPr lvl="1"/>
            <a:r>
              <a:rPr lang="en-US" dirty="0"/>
              <a:t>Echo services of all the core systems of arrowhead.</a:t>
            </a:r>
          </a:p>
          <a:p>
            <a:pPr lvl="1"/>
            <a:r>
              <a:rPr lang="en-US" dirty="0"/>
              <a:t>Registering provider system</a:t>
            </a:r>
          </a:p>
          <a:p>
            <a:pPr lvl="1"/>
            <a:r>
              <a:rPr lang="en-US" dirty="0"/>
              <a:t>Registering services.</a:t>
            </a:r>
          </a:p>
          <a:p>
            <a:pPr lvl="1"/>
            <a:r>
              <a:rPr lang="en-US" dirty="0"/>
              <a:t>Publish event to </a:t>
            </a:r>
            <a:r>
              <a:rPr lang="en-US" b="1" i="1" dirty="0"/>
              <a:t>eventhandler</a:t>
            </a:r>
            <a:r>
              <a:rPr lang="en-US" dirty="0"/>
              <a:t>.</a:t>
            </a:r>
          </a:p>
          <a:p>
            <a:r>
              <a:rPr lang="en-US" dirty="0"/>
              <a:t>Provide service</a:t>
            </a:r>
          </a:p>
          <a:p>
            <a:pPr lvl="1"/>
            <a:r>
              <a:rPr lang="en-US" dirty="0"/>
              <a:t>Temperature service, getting the temperature from DHT11 temperature sensor.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3BD4-ED30-5F45-838B-A2E56698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4D9F-5027-DA45-8E26-CB992432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</a:t>
            </a:r>
            <a:r>
              <a:rPr lang="en-US" b="1" dirty="0"/>
              <a:t>localhost</a:t>
            </a:r>
            <a:r>
              <a:rPr lang="en-US" dirty="0"/>
              <a:t>, Port 3001</a:t>
            </a:r>
          </a:p>
          <a:p>
            <a:r>
              <a:rPr lang="en-US" dirty="0"/>
              <a:t>Consumes services as:</a:t>
            </a:r>
          </a:p>
          <a:p>
            <a:pPr lvl="1"/>
            <a:r>
              <a:rPr lang="en-US" dirty="0"/>
              <a:t>Echo services of all the core systems of arrowhead.</a:t>
            </a:r>
          </a:p>
          <a:p>
            <a:pPr lvl="1"/>
            <a:r>
              <a:rPr lang="en-US" dirty="0"/>
              <a:t>Registering system</a:t>
            </a:r>
          </a:p>
          <a:p>
            <a:pPr lvl="1"/>
            <a:r>
              <a:rPr lang="en-US" dirty="0"/>
              <a:t>Registering service.</a:t>
            </a:r>
          </a:p>
          <a:p>
            <a:pPr lvl="1"/>
            <a:r>
              <a:rPr lang="en-US" dirty="0"/>
              <a:t>Authorization for consuming provider services.</a:t>
            </a:r>
          </a:p>
          <a:p>
            <a:r>
              <a:rPr lang="en-US" dirty="0"/>
              <a:t>Provide service</a:t>
            </a:r>
          </a:p>
          <a:p>
            <a:pPr lvl="1"/>
            <a:r>
              <a:rPr lang="en-US" dirty="0"/>
              <a:t>Notification </a:t>
            </a:r>
            <a:r>
              <a:rPr lang="en-US" b="1" i="1" dirty="0"/>
              <a:t>URI</a:t>
            </a:r>
            <a:r>
              <a:rPr lang="en-US" dirty="0"/>
              <a:t> so </a:t>
            </a:r>
            <a:r>
              <a:rPr lang="en-US" b="1" i="1" dirty="0"/>
              <a:t>eventhandler</a:t>
            </a:r>
            <a:r>
              <a:rPr lang="en-US" dirty="0"/>
              <a:t> can notify.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4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666D-149C-9743-8A04-3F1D5CE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4D8E-96D7-694B-8E97-1545202D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US" dirty="0"/>
              <a:t>Both Provider and Consumer are </a:t>
            </a:r>
            <a:r>
              <a:rPr lang="en-US" i="1" u="sng" dirty="0"/>
              <a:t>nodejs</a:t>
            </a:r>
            <a:r>
              <a:rPr lang="en-US" dirty="0"/>
              <a:t> based.</a:t>
            </a:r>
          </a:p>
          <a:p>
            <a:r>
              <a:rPr lang="en-US" dirty="0"/>
              <a:t>Both exposing various </a:t>
            </a:r>
            <a:r>
              <a:rPr lang="en-US" i="1" dirty="0"/>
              <a:t>endpoints</a:t>
            </a:r>
            <a:r>
              <a:rPr lang="en-US" dirty="0"/>
              <a:t> and can consume as rest-</a:t>
            </a:r>
            <a:r>
              <a:rPr lang="en-US" dirty="0" err="1"/>
              <a:t>api’s</a:t>
            </a:r>
            <a:r>
              <a:rPr lang="en-US" dirty="0"/>
              <a:t>.</a:t>
            </a:r>
          </a:p>
          <a:p>
            <a:r>
              <a:rPr lang="en-US" dirty="0"/>
              <a:t>All services can be consumed by unique endpoints.</a:t>
            </a:r>
          </a:p>
          <a:p>
            <a:r>
              <a:rPr lang="en-US" dirty="0"/>
              <a:t>Currently, system is not configuring temperature sensor, as some components for raspberry pi 4 are missing.</a:t>
            </a:r>
          </a:p>
          <a:p>
            <a:r>
              <a:rPr lang="en-US" dirty="0"/>
              <a:t>But system is working perfectly as per functionality of </a:t>
            </a:r>
            <a:r>
              <a:rPr lang="en-US" b="1" i="1" dirty="0"/>
              <a:t>eventhandler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06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FAF-F9D6-F241-A209-B302CDC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BB15-2C81-D94C-B078-95EF0A65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754"/>
            <a:ext cx="8229600" cy="4983162"/>
          </a:xfrm>
        </p:spPr>
        <p:txBody>
          <a:bodyPr/>
          <a:lstStyle/>
          <a:p>
            <a:r>
              <a:rPr lang="en-US" dirty="0"/>
              <a:t>Lack of documentation for attributes of bodies.</a:t>
            </a:r>
          </a:p>
          <a:p>
            <a:r>
              <a:rPr lang="en-US" dirty="0"/>
              <a:t>Eventhandler documentation is strange.</a:t>
            </a:r>
          </a:p>
          <a:p>
            <a:r>
              <a:rPr lang="en-US" dirty="0"/>
              <a:t>No client endpoint for authorizing the consumers.</a:t>
            </a:r>
          </a:p>
          <a:p>
            <a:r>
              <a:rPr lang="en-US" dirty="0"/>
              <a:t>Eventhandler will not work if sequence is disturbed.</a:t>
            </a:r>
          </a:p>
          <a:p>
            <a:r>
              <a:rPr lang="en-US" dirty="0"/>
              <a:t>Subscription needs interface ids, and </a:t>
            </a:r>
            <a:r>
              <a:rPr lang="en-US" b="1" i="1" dirty="0"/>
              <a:t>eventhandler</a:t>
            </a:r>
            <a:r>
              <a:rPr lang="en-US" dirty="0"/>
              <a:t> get notification </a:t>
            </a:r>
            <a:r>
              <a:rPr lang="en-US" b="1" i="1" dirty="0"/>
              <a:t>url</a:t>
            </a:r>
            <a:r>
              <a:rPr lang="en-US" dirty="0"/>
              <a:t> of subscriber by interface ids. There is no interface identifiers.</a:t>
            </a:r>
          </a:p>
          <a:p>
            <a:r>
              <a:rPr lang="en-US" dirty="0"/>
              <a:t>Need to make authorize manually.</a:t>
            </a:r>
          </a:p>
        </p:txBody>
      </p:sp>
    </p:spTree>
    <p:extLst>
      <p:ext uri="{BB962C8B-B14F-4D97-AF65-F5344CB8AC3E}">
        <p14:creationId xmlns:p14="http://schemas.microsoft.com/office/powerpoint/2010/main" val="97331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sv-SE" dirty="0"/>
              <a:t>Thanks</a:t>
            </a:r>
            <a:br>
              <a:rPr lang="sv-SE" dirty="0"/>
            </a:br>
            <a:r>
              <a:rPr lang="sv-S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Abdullah Aziz</a:t>
            </a:r>
            <a:br>
              <a:rPr lang="sv-S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sv-S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Jan 10,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B27C2-C8AA-664B-8FF5-C5E46F9115D2}"/>
              </a:ext>
            </a:extLst>
          </p:cNvPr>
          <p:cNvSpPr txBox="1"/>
          <p:nvPr/>
        </p:nvSpPr>
        <p:spPr>
          <a:xfrm>
            <a:off x="1068477" y="4000500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https://github.com/misterabdullahAziz/arrwohead-evenhandler-sib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Related to Boliden’s SIB (simple integration box).</a:t>
            </a:r>
          </a:p>
          <a:p>
            <a:pPr algn="just"/>
            <a:r>
              <a:rPr lang="en-US" dirty="0"/>
              <a:t>Need to implement SIB replica or SIB compliant to Arrowhead framework.</a:t>
            </a:r>
          </a:p>
          <a:p>
            <a:pPr algn="just"/>
            <a:r>
              <a:rPr lang="en-US" dirty="0"/>
              <a:t>SIB is kind of middleware to get events and notify the subscribers.</a:t>
            </a:r>
          </a:p>
        </p:txBody>
      </p:sp>
    </p:spTree>
    <p:extLst>
      <p:ext uri="{BB962C8B-B14F-4D97-AF65-F5344CB8AC3E}">
        <p14:creationId xmlns:p14="http://schemas.microsoft.com/office/powerpoint/2010/main" val="333961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2DE5-E312-2D49-8FC5-15EE15A1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Boliden’s SIB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7BE6-0F92-9C43-B3BF-EE59FB9B3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/>
          <a:lstStyle/>
          <a:p>
            <a:r>
              <a:rPr lang="en-US" sz="2400" dirty="0"/>
              <a:t>The “</a:t>
            </a:r>
            <a:r>
              <a:rPr lang="en-US" sz="2400" b="1" dirty="0"/>
              <a:t>Simple Integration Box</a:t>
            </a:r>
            <a:r>
              <a:rPr lang="en-US" sz="2400" dirty="0"/>
              <a:t>” platform, SIB for short, is an ongoing project aimed at building an </a:t>
            </a:r>
            <a:r>
              <a:rPr lang="en-US" sz="2400" i="1" dirty="0"/>
              <a:t>Open Source integration platform </a:t>
            </a:r>
            <a:r>
              <a:rPr lang="en-US" sz="2400" dirty="0"/>
              <a:t>in </a:t>
            </a:r>
            <a:r>
              <a:rPr lang="en-US" sz="2400" b="1" dirty="0"/>
              <a:t>NodeJS</a:t>
            </a:r>
            <a:r>
              <a:rPr lang="en-US" sz="2400" dirty="0"/>
              <a:t>.</a:t>
            </a:r>
          </a:p>
          <a:p>
            <a:r>
              <a:rPr lang="en-US" sz="2400" dirty="0"/>
              <a:t>The main idea of the SIB is to build a light weight, flexible and free integration platform on </a:t>
            </a:r>
            <a:r>
              <a:rPr lang="en-US" sz="2400" b="1" dirty="0"/>
              <a:t>open standards </a:t>
            </a:r>
            <a:r>
              <a:rPr lang="en-US" sz="2400" dirty="0"/>
              <a:t>with support for the most common means of system integration.</a:t>
            </a:r>
          </a:p>
          <a:p>
            <a:r>
              <a:rPr lang="en-US" sz="2400" dirty="0"/>
              <a:t>The platform uses an </a:t>
            </a:r>
            <a:r>
              <a:rPr lang="en-US" sz="2400" b="1" dirty="0"/>
              <a:t>MQTT</a:t>
            </a:r>
            <a:r>
              <a:rPr lang="en-US" sz="2400" dirty="0"/>
              <a:t> transport as a central data conveyer between </a:t>
            </a:r>
            <a:r>
              <a:rPr lang="en-US" sz="2400" i="1" dirty="0"/>
              <a:t>listeners</a:t>
            </a:r>
            <a:r>
              <a:rPr lang="en-US" sz="2400" dirty="0"/>
              <a:t> and </a:t>
            </a:r>
            <a:r>
              <a:rPr lang="en-US" sz="2400" i="1" dirty="0"/>
              <a:t>callers</a:t>
            </a:r>
            <a:r>
              <a:rPr lang="en-US" sz="2400" dirty="0"/>
              <a:t>, which handles the data flow triggering and data collection.</a:t>
            </a:r>
          </a:p>
          <a:p>
            <a:r>
              <a:rPr lang="en-US" sz="2400" dirty="0"/>
              <a:t>Optionally a </a:t>
            </a:r>
            <a:r>
              <a:rPr lang="en-US" sz="2400" b="1" dirty="0"/>
              <a:t>sequence</a:t>
            </a:r>
            <a:r>
              <a:rPr lang="en-US" sz="2400" dirty="0"/>
              <a:t> can be used to configure and control the flow of messages.</a:t>
            </a:r>
          </a:p>
        </p:txBody>
      </p:sp>
    </p:spTree>
    <p:extLst>
      <p:ext uri="{BB962C8B-B14F-4D97-AF65-F5344CB8AC3E}">
        <p14:creationId xmlns:p14="http://schemas.microsoft.com/office/powerpoint/2010/main" val="250751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F299-5471-5E48-81C9-1DEDF36A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Boliden’s SIB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E359C8-0A87-CF44-A333-63621FEE57AC}"/>
              </a:ext>
            </a:extLst>
          </p:cNvPr>
          <p:cNvSpPr/>
          <p:nvPr/>
        </p:nvSpPr>
        <p:spPr>
          <a:xfrm>
            <a:off x="805542" y="1545760"/>
            <a:ext cx="2939145" cy="2117268"/>
          </a:xfrm>
          <a:prstGeom prst="roundRect">
            <a:avLst/>
          </a:prstGeom>
          <a:noFill/>
          <a:ln>
            <a:solidFill>
              <a:srgbClr val="162852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74DCFF-9C7C-DD42-8938-509514E91C65}"/>
              </a:ext>
            </a:extLst>
          </p:cNvPr>
          <p:cNvSpPr/>
          <p:nvPr/>
        </p:nvSpPr>
        <p:spPr>
          <a:xfrm>
            <a:off x="4169230" y="1420571"/>
            <a:ext cx="914400" cy="2242457"/>
          </a:xfrm>
          <a:prstGeom prst="rect">
            <a:avLst/>
          </a:prstGeom>
          <a:noFill/>
          <a:ln>
            <a:solidFill>
              <a:srgbClr val="162852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31DFA-5F43-324D-B6D5-62B63F82D6F3}"/>
              </a:ext>
            </a:extLst>
          </p:cNvPr>
          <p:cNvSpPr txBox="1"/>
          <p:nvPr/>
        </p:nvSpPr>
        <p:spPr>
          <a:xfrm>
            <a:off x="4207084" y="235713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27554-4672-994F-A235-2EC29B4BB18F}"/>
              </a:ext>
            </a:extLst>
          </p:cNvPr>
          <p:cNvSpPr txBox="1"/>
          <p:nvPr/>
        </p:nvSpPr>
        <p:spPr>
          <a:xfrm>
            <a:off x="1576846" y="1896176"/>
            <a:ext cx="139653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.custom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FF4335-18E9-3943-8538-2C551D66B5B8}"/>
              </a:ext>
            </a:extLst>
          </p:cNvPr>
          <p:cNvSpPr/>
          <p:nvPr/>
        </p:nvSpPr>
        <p:spPr>
          <a:xfrm>
            <a:off x="957944" y="2155353"/>
            <a:ext cx="2547257" cy="1295406"/>
          </a:xfrm>
          <a:prstGeom prst="rect">
            <a:avLst/>
          </a:prstGeom>
          <a:noFill/>
          <a:ln>
            <a:solidFill>
              <a:srgbClr val="1628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4A02BC-5FD6-E24D-BF5C-C6D422F9509C}"/>
              </a:ext>
            </a:extLst>
          </p:cNvPr>
          <p:cNvGraphicFramePr>
            <a:graphicFrameLocks noGrp="1"/>
          </p:cNvGraphicFramePr>
          <p:nvPr/>
        </p:nvGraphicFramePr>
        <p:xfrm>
          <a:off x="1760323" y="2155353"/>
          <a:ext cx="1743298" cy="129540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71649">
                  <a:extLst>
                    <a:ext uri="{9D8B030D-6E8A-4147-A177-3AD203B41FA5}">
                      <a16:colId xmlns:a16="http://schemas.microsoft.com/office/drawing/2014/main" val="1313924317"/>
                    </a:ext>
                  </a:extLst>
                </a:gridCol>
                <a:gridCol w="871649">
                  <a:extLst>
                    <a:ext uri="{9D8B030D-6E8A-4147-A177-3AD203B41FA5}">
                      <a16:colId xmlns:a16="http://schemas.microsoft.com/office/drawing/2014/main" val="759238296"/>
                    </a:ext>
                  </a:extLst>
                </a:gridCol>
              </a:tblGrid>
              <a:tr h="647703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Formatter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Publisher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731362"/>
                  </a:ext>
                </a:extLst>
              </a:tr>
              <a:tr h="647703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Response Formatter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Subscriber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9787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922C2B-A5B4-674C-8CBD-7155F043F939}"/>
              </a:ext>
            </a:extLst>
          </p:cNvPr>
          <p:cNvSpPr txBox="1"/>
          <p:nvPr/>
        </p:nvSpPr>
        <p:spPr>
          <a:xfrm>
            <a:off x="919343" y="2637892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F5F1FCA-CA94-BB41-B95D-D24E536014EA}"/>
              </a:ext>
            </a:extLst>
          </p:cNvPr>
          <p:cNvSpPr/>
          <p:nvPr/>
        </p:nvSpPr>
        <p:spPr>
          <a:xfrm>
            <a:off x="5451370" y="1545760"/>
            <a:ext cx="2939145" cy="2117268"/>
          </a:xfrm>
          <a:prstGeom prst="roundRect">
            <a:avLst/>
          </a:prstGeom>
          <a:noFill/>
          <a:ln>
            <a:solidFill>
              <a:srgbClr val="162852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D7526-73A5-0643-8CB5-53E48F3EA0C3}"/>
              </a:ext>
            </a:extLst>
          </p:cNvPr>
          <p:cNvSpPr txBox="1"/>
          <p:nvPr/>
        </p:nvSpPr>
        <p:spPr>
          <a:xfrm>
            <a:off x="6298876" y="1896176"/>
            <a:ext cx="139653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.custom configuration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5D141-9BBC-7541-8889-71D08EEFAD9D}"/>
              </a:ext>
            </a:extLst>
          </p:cNvPr>
          <p:cNvSpPr/>
          <p:nvPr/>
        </p:nvSpPr>
        <p:spPr>
          <a:xfrm>
            <a:off x="5679974" y="2155353"/>
            <a:ext cx="2547257" cy="1295406"/>
          </a:xfrm>
          <a:prstGeom prst="rect">
            <a:avLst/>
          </a:prstGeom>
          <a:noFill/>
          <a:ln>
            <a:solidFill>
              <a:srgbClr val="1628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A821E71-406C-DF42-8C3F-DE11033C8788}"/>
              </a:ext>
            </a:extLst>
          </p:cNvPr>
          <p:cNvGraphicFramePr>
            <a:graphicFrameLocks noGrp="1"/>
          </p:cNvGraphicFramePr>
          <p:nvPr/>
        </p:nvGraphicFramePr>
        <p:xfrm>
          <a:off x="5679974" y="2155353"/>
          <a:ext cx="1743298" cy="129540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71649">
                  <a:extLst>
                    <a:ext uri="{9D8B030D-6E8A-4147-A177-3AD203B41FA5}">
                      <a16:colId xmlns:a16="http://schemas.microsoft.com/office/drawing/2014/main" val="1313924317"/>
                    </a:ext>
                  </a:extLst>
                </a:gridCol>
                <a:gridCol w="871649">
                  <a:extLst>
                    <a:ext uri="{9D8B030D-6E8A-4147-A177-3AD203B41FA5}">
                      <a16:colId xmlns:a16="http://schemas.microsoft.com/office/drawing/2014/main" val="759238296"/>
                    </a:ext>
                  </a:extLst>
                </a:gridCol>
              </a:tblGrid>
              <a:tr h="647703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Publisher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Formatter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731362"/>
                  </a:ext>
                </a:extLst>
              </a:tr>
              <a:tr h="647703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Subscriber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Response Formatter</a:t>
                      </a:r>
                    </a:p>
                    <a:p>
                      <a:pPr algn="ctr"/>
                      <a:endParaRPr 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9787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B26678-5375-E941-9397-665EACDF4718}"/>
              </a:ext>
            </a:extLst>
          </p:cNvPr>
          <p:cNvSpPr txBox="1"/>
          <p:nvPr/>
        </p:nvSpPr>
        <p:spPr>
          <a:xfrm>
            <a:off x="7379456" y="2637891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C5CEA-43F9-DC45-88D7-07FCA49E32C0}"/>
              </a:ext>
            </a:extLst>
          </p:cNvPr>
          <p:cNvSpPr txBox="1"/>
          <p:nvPr/>
        </p:nvSpPr>
        <p:spPr>
          <a:xfrm>
            <a:off x="6527244" y="154614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D5F29D-1FA8-DF43-B0A2-65C5E1CDA9F9}"/>
              </a:ext>
            </a:extLst>
          </p:cNvPr>
          <p:cNvSpPr txBox="1"/>
          <p:nvPr/>
        </p:nvSpPr>
        <p:spPr>
          <a:xfrm>
            <a:off x="1776222" y="15461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Listener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8615854-2E09-2C4C-AC2A-F6DBD7054F2A}"/>
              </a:ext>
            </a:extLst>
          </p:cNvPr>
          <p:cNvCxnSpPr/>
          <p:nvPr/>
        </p:nvCxnSpPr>
        <p:spPr>
          <a:xfrm>
            <a:off x="5965373" y="477881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riangle 24">
            <a:extLst>
              <a:ext uri="{FF2B5EF4-FFF2-40B4-BE49-F238E27FC236}">
                <a16:creationId xmlns:a16="http://schemas.microsoft.com/office/drawing/2014/main" id="{7720FF81-A2DB-3748-820C-7F4463461CC9}"/>
              </a:ext>
            </a:extLst>
          </p:cNvPr>
          <p:cNvSpPr/>
          <p:nvPr/>
        </p:nvSpPr>
        <p:spPr>
          <a:xfrm rot="5400000">
            <a:off x="6351946" y="3013450"/>
            <a:ext cx="447101" cy="18466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651DBEEE-D3E3-384D-A2BF-CF400B6C2798}"/>
              </a:ext>
            </a:extLst>
          </p:cNvPr>
          <p:cNvSpPr/>
          <p:nvPr/>
        </p:nvSpPr>
        <p:spPr>
          <a:xfrm rot="5400000">
            <a:off x="7221684" y="3003833"/>
            <a:ext cx="447101" cy="18466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BE387173-9857-1147-A40A-DA121F6E4095}"/>
              </a:ext>
            </a:extLst>
          </p:cNvPr>
          <p:cNvSpPr/>
          <p:nvPr/>
        </p:nvSpPr>
        <p:spPr>
          <a:xfrm rot="5400000">
            <a:off x="1596003" y="2373898"/>
            <a:ext cx="447101" cy="18466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C6049704-0EA9-304E-BB70-9140431545DF}"/>
              </a:ext>
            </a:extLst>
          </p:cNvPr>
          <p:cNvSpPr/>
          <p:nvPr/>
        </p:nvSpPr>
        <p:spPr>
          <a:xfrm rot="5400000">
            <a:off x="2465741" y="2364281"/>
            <a:ext cx="447101" cy="18466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D3DE9D54-EBE3-6144-B171-001B1BBF1EF6}"/>
              </a:ext>
            </a:extLst>
          </p:cNvPr>
          <p:cNvSpPr/>
          <p:nvPr/>
        </p:nvSpPr>
        <p:spPr>
          <a:xfrm rot="16200000">
            <a:off x="1478884" y="3023067"/>
            <a:ext cx="447101" cy="18466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6A421B7-4DAC-5146-A3D3-785A5115DCC5}"/>
              </a:ext>
            </a:extLst>
          </p:cNvPr>
          <p:cNvSpPr/>
          <p:nvPr/>
        </p:nvSpPr>
        <p:spPr>
          <a:xfrm rot="16200000">
            <a:off x="2348622" y="3013450"/>
            <a:ext cx="447101" cy="18466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378104E-59EE-4948-926A-C0F61BB5FFFE}"/>
              </a:ext>
            </a:extLst>
          </p:cNvPr>
          <p:cNvSpPr/>
          <p:nvPr/>
        </p:nvSpPr>
        <p:spPr>
          <a:xfrm rot="16200000">
            <a:off x="6286168" y="2373898"/>
            <a:ext cx="447101" cy="18466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A1A7C12-9E12-5944-A87B-EA42616EA856}"/>
              </a:ext>
            </a:extLst>
          </p:cNvPr>
          <p:cNvSpPr/>
          <p:nvPr/>
        </p:nvSpPr>
        <p:spPr>
          <a:xfrm rot="16200000">
            <a:off x="7155906" y="2364281"/>
            <a:ext cx="447101" cy="18466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D249A9-AAEF-F644-A023-1EB8838E7B6D}"/>
              </a:ext>
            </a:extLst>
          </p:cNvPr>
          <p:cNvCxnSpPr>
            <a:cxnSpLocks/>
          </p:cNvCxnSpPr>
          <p:nvPr/>
        </p:nvCxnSpPr>
        <p:spPr>
          <a:xfrm flipV="1">
            <a:off x="3518425" y="2142399"/>
            <a:ext cx="679150" cy="3500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A56E71B-091F-DC47-BC19-4F7C1077B2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4250" y="2751989"/>
            <a:ext cx="678276" cy="3634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6C09B5D-C050-F641-B958-F227BA34AD03}"/>
              </a:ext>
            </a:extLst>
          </p:cNvPr>
          <p:cNvCxnSpPr>
            <a:cxnSpLocks/>
          </p:cNvCxnSpPr>
          <p:nvPr/>
        </p:nvCxnSpPr>
        <p:spPr>
          <a:xfrm>
            <a:off x="5083630" y="2914890"/>
            <a:ext cx="644091" cy="2132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1DE3A25-41FE-224E-B6A8-6A6055027514}"/>
              </a:ext>
            </a:extLst>
          </p:cNvPr>
          <p:cNvCxnSpPr>
            <a:cxnSpLocks/>
          </p:cNvCxnSpPr>
          <p:nvPr/>
        </p:nvCxnSpPr>
        <p:spPr>
          <a:xfrm rot="10800000">
            <a:off x="5083630" y="2155354"/>
            <a:ext cx="596345" cy="337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loud 63">
            <a:extLst>
              <a:ext uri="{FF2B5EF4-FFF2-40B4-BE49-F238E27FC236}">
                <a16:creationId xmlns:a16="http://schemas.microsoft.com/office/drawing/2014/main" id="{3F5C5771-68BC-D84B-9DD9-407719C8C854}"/>
              </a:ext>
            </a:extLst>
          </p:cNvPr>
          <p:cNvSpPr/>
          <p:nvPr/>
        </p:nvSpPr>
        <p:spPr>
          <a:xfrm>
            <a:off x="3897089" y="4018082"/>
            <a:ext cx="1454782" cy="914400"/>
          </a:xfrm>
          <a:prstGeom prst="cloud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External Services</a:t>
            </a: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642C83BE-D57E-CA46-A6EF-C19021B04BB5}"/>
              </a:ext>
            </a:extLst>
          </p:cNvPr>
          <p:cNvCxnSpPr>
            <a:cxnSpLocks/>
            <a:endCxn id="64" idx="0"/>
          </p:cNvCxnSpPr>
          <p:nvPr/>
        </p:nvCxnSpPr>
        <p:spPr>
          <a:xfrm rot="10800000" flipV="1">
            <a:off x="5350660" y="3470454"/>
            <a:ext cx="2465285" cy="1004828"/>
          </a:xfrm>
          <a:prstGeom prst="curvedConnector3">
            <a:avLst>
              <a:gd name="adj1" fmla="val 34987"/>
            </a:avLst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97C7183F-DA98-2448-83B5-7960BE5E412F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1338944" y="3470454"/>
            <a:ext cx="2562658" cy="10048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Arrowhead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Arrowhead Framework is addressing IoT based automation. The approach take is that IoT's are abstracted to services. This to enable IoT interoperability in-between almost any IoT's. The creation of automation is based on the idea of local automation clouds.</a:t>
            </a:r>
          </a:p>
        </p:txBody>
      </p:sp>
    </p:spTree>
    <p:extLst>
      <p:ext uri="{BB962C8B-B14F-4D97-AF65-F5344CB8AC3E}">
        <p14:creationId xmlns:p14="http://schemas.microsoft.com/office/powerpoint/2010/main" val="192991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CORE SERVICES AND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ServiceRegistry</a:t>
            </a:r>
            <a:r>
              <a:rPr lang="en-US" dirty="0"/>
              <a:t> </a:t>
            </a:r>
            <a:r>
              <a:rPr lang="en-US" b="1" dirty="0"/>
              <a:t>system</a:t>
            </a:r>
            <a:endParaRPr lang="en-US" dirty="0"/>
          </a:p>
          <a:p>
            <a:pPr lvl="1" algn="just"/>
            <a:r>
              <a:rPr lang="en-US" dirty="0"/>
              <a:t>Enables a service provider to publish its service instance(s).</a:t>
            </a:r>
          </a:p>
          <a:p>
            <a:pPr lvl="1" algn="just"/>
            <a:r>
              <a:rPr lang="en-US" dirty="0"/>
              <a:t>Enables a service consumer to discover service instance(s) it is interested in consuming.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Authorization system</a:t>
            </a:r>
          </a:p>
          <a:p>
            <a:pPr lvl="1" algn="just"/>
            <a:r>
              <a:rPr lang="en-US" dirty="0"/>
              <a:t>Enables a service provider to determine what consumer(s) to accept.</a:t>
            </a:r>
          </a:p>
          <a:p>
            <a:pPr algn="just"/>
            <a:r>
              <a:rPr lang="en-US" dirty="0"/>
              <a:t>The </a:t>
            </a:r>
            <a:r>
              <a:rPr lang="en-US" b="1" dirty="0"/>
              <a:t>Orchestration system</a:t>
            </a:r>
          </a:p>
          <a:p>
            <a:pPr lvl="1" algn="just"/>
            <a:r>
              <a:rPr lang="en-US" dirty="0"/>
              <a:t>Enables remote control (orchestration) of which service instance(s) a consumer shall consume.</a:t>
            </a:r>
          </a:p>
        </p:txBody>
      </p:sp>
    </p:spTree>
    <p:extLst>
      <p:ext uri="{BB962C8B-B14F-4D97-AF65-F5344CB8AC3E}">
        <p14:creationId xmlns:p14="http://schemas.microsoft.com/office/powerpoint/2010/main" val="198286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APPLICATION SERVICES AND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DEE28-ECC2-2B4B-BFFB-5EE6E8CAB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93838"/>
            <a:ext cx="8229600" cy="4351791"/>
          </a:xfrm>
        </p:spPr>
      </p:pic>
    </p:spTree>
    <p:extLst>
      <p:ext uri="{BB962C8B-B14F-4D97-AF65-F5344CB8AC3E}">
        <p14:creationId xmlns:p14="http://schemas.microsoft.com/office/powerpoint/2010/main" val="21020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7989-83E8-9242-A51F-D5042CBD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Arrowhead and SIB local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485BA-F5AB-8046-ACCF-05BAD4DE2189}"/>
              </a:ext>
            </a:extLst>
          </p:cNvPr>
          <p:cNvSpPr/>
          <p:nvPr/>
        </p:nvSpPr>
        <p:spPr>
          <a:xfrm>
            <a:off x="713013" y="2068286"/>
            <a:ext cx="1099457" cy="696687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Registry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FA1C9-2771-9143-B673-277AE8BFB73D}"/>
              </a:ext>
            </a:extLst>
          </p:cNvPr>
          <p:cNvSpPr/>
          <p:nvPr/>
        </p:nvSpPr>
        <p:spPr>
          <a:xfrm>
            <a:off x="2013855" y="2075893"/>
            <a:ext cx="1099457" cy="69668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Orchestrator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E1943-0AB8-B545-9973-F9D76FC32D40}"/>
              </a:ext>
            </a:extLst>
          </p:cNvPr>
          <p:cNvSpPr/>
          <p:nvPr/>
        </p:nvSpPr>
        <p:spPr>
          <a:xfrm>
            <a:off x="3314697" y="2075893"/>
            <a:ext cx="1099456" cy="6966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Authenticator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754E29D-9ED4-2A42-84D5-654A799C1585}"/>
              </a:ext>
            </a:extLst>
          </p:cNvPr>
          <p:cNvSpPr/>
          <p:nvPr/>
        </p:nvSpPr>
        <p:spPr>
          <a:xfrm>
            <a:off x="76202" y="1417638"/>
            <a:ext cx="4572000" cy="290399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D8E2C-11F7-1D48-99CC-64CFA2E2DAF9}"/>
              </a:ext>
            </a:extLst>
          </p:cNvPr>
          <p:cNvSpPr txBox="1"/>
          <p:nvPr/>
        </p:nvSpPr>
        <p:spPr>
          <a:xfrm>
            <a:off x="130629" y="155829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Arrowhead Local 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3CF1-C6FF-0340-AB81-BF766D15B325}"/>
              </a:ext>
            </a:extLst>
          </p:cNvPr>
          <p:cNvSpPr txBox="1"/>
          <p:nvPr/>
        </p:nvSpPr>
        <p:spPr>
          <a:xfrm>
            <a:off x="2569029" y="3222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713012" y="3211286"/>
            <a:ext cx="1099457" cy="696687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System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C10FCB-9BE1-D148-86D4-41BB1E03BAB4}"/>
              </a:ext>
            </a:extLst>
          </p:cNvPr>
          <p:cNvSpPr/>
          <p:nvPr/>
        </p:nvSpPr>
        <p:spPr>
          <a:xfrm>
            <a:off x="5034401" y="2923437"/>
            <a:ext cx="1099457" cy="6680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Listeners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195F-FF2B-F94F-9EE4-1EE57D18E10D}"/>
              </a:ext>
            </a:extLst>
          </p:cNvPr>
          <p:cNvSpPr/>
          <p:nvPr/>
        </p:nvSpPr>
        <p:spPr>
          <a:xfrm>
            <a:off x="6390240" y="2594903"/>
            <a:ext cx="1099457" cy="17838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6D986-B4EF-7E48-9FFD-C34A8A35D828}"/>
              </a:ext>
            </a:extLst>
          </p:cNvPr>
          <p:cNvSpPr/>
          <p:nvPr/>
        </p:nvSpPr>
        <p:spPr>
          <a:xfrm>
            <a:off x="7689221" y="2910033"/>
            <a:ext cx="968493" cy="6564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Callers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0FE2F886-AA0C-0D46-8169-BD761B879780}"/>
              </a:ext>
            </a:extLst>
          </p:cNvPr>
          <p:cNvSpPr/>
          <p:nvPr/>
        </p:nvSpPr>
        <p:spPr>
          <a:xfrm>
            <a:off x="4495798" y="2139507"/>
            <a:ext cx="4572000" cy="290399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ACCCA-BB76-F74C-99FF-A003C006FE01}"/>
              </a:ext>
            </a:extLst>
          </p:cNvPr>
          <p:cNvSpPr txBox="1"/>
          <p:nvPr/>
        </p:nvSpPr>
        <p:spPr>
          <a:xfrm>
            <a:off x="6232065" y="190703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 in Local Cloud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D6F85-42BD-3148-80AD-F09D36D2C7A0}"/>
              </a:ext>
            </a:extLst>
          </p:cNvPr>
          <p:cNvSpPr txBox="1"/>
          <p:nvPr/>
        </p:nvSpPr>
        <p:spPr>
          <a:xfrm>
            <a:off x="6988625" y="3944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B44A21-6BE4-444E-B932-BFBA42F9FA54}"/>
              </a:ext>
            </a:extLst>
          </p:cNvPr>
          <p:cNvSpPr/>
          <p:nvPr/>
        </p:nvSpPr>
        <p:spPr>
          <a:xfrm>
            <a:off x="5073390" y="3894286"/>
            <a:ext cx="941291" cy="284276"/>
          </a:xfrm>
          <a:prstGeom prst="rect">
            <a:avLst/>
          </a:prstGeom>
          <a:solidFill>
            <a:srgbClr val="1A93B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Formatter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FFB39D-DCD6-0244-87F0-3F4C3669E095}"/>
              </a:ext>
            </a:extLst>
          </p:cNvPr>
          <p:cNvSpPr/>
          <p:nvPr/>
        </p:nvSpPr>
        <p:spPr>
          <a:xfrm>
            <a:off x="5004671" y="3594462"/>
            <a:ext cx="1158916" cy="284276"/>
          </a:xfrm>
          <a:prstGeom prst="rect">
            <a:avLst/>
          </a:prstGeom>
          <a:solidFill>
            <a:srgbClr val="1A93B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B24009-8B77-C147-8D54-E14CEEC1F4A7}"/>
              </a:ext>
            </a:extLst>
          </p:cNvPr>
          <p:cNvSpPr/>
          <p:nvPr/>
        </p:nvSpPr>
        <p:spPr>
          <a:xfrm>
            <a:off x="7640061" y="3909834"/>
            <a:ext cx="941291" cy="284276"/>
          </a:xfrm>
          <a:prstGeom prst="rect">
            <a:avLst/>
          </a:prstGeom>
          <a:solidFill>
            <a:srgbClr val="1A93B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Formatter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08C182-E136-634F-B758-7B5BDB7EE6EE}"/>
              </a:ext>
            </a:extLst>
          </p:cNvPr>
          <p:cNvSpPr/>
          <p:nvPr/>
        </p:nvSpPr>
        <p:spPr>
          <a:xfrm>
            <a:off x="7571342" y="3610010"/>
            <a:ext cx="1158916" cy="284276"/>
          </a:xfrm>
          <a:prstGeom prst="rect">
            <a:avLst/>
          </a:prstGeom>
          <a:solidFill>
            <a:srgbClr val="1A93B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49C9F5-8029-9546-A343-260458A551CA}"/>
              </a:ext>
            </a:extLst>
          </p:cNvPr>
          <p:cNvSpPr/>
          <p:nvPr/>
        </p:nvSpPr>
        <p:spPr>
          <a:xfrm>
            <a:off x="2215240" y="2928112"/>
            <a:ext cx="1099457" cy="696687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System B</a:t>
            </a:r>
          </a:p>
        </p:txBody>
      </p:sp>
    </p:spTree>
    <p:extLst>
      <p:ext uri="{BB962C8B-B14F-4D97-AF65-F5344CB8AC3E}">
        <p14:creationId xmlns:p14="http://schemas.microsoft.com/office/powerpoint/2010/main" val="212727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7989-83E8-9242-A51F-D5042CBD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Arrowhead and SIB local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485BA-F5AB-8046-ACCF-05BAD4DE2189}"/>
              </a:ext>
            </a:extLst>
          </p:cNvPr>
          <p:cNvSpPr/>
          <p:nvPr/>
        </p:nvSpPr>
        <p:spPr>
          <a:xfrm>
            <a:off x="1478930" y="2073854"/>
            <a:ext cx="1099457" cy="696687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Registry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FA1C9-2771-9143-B673-277AE8BFB73D}"/>
              </a:ext>
            </a:extLst>
          </p:cNvPr>
          <p:cNvSpPr/>
          <p:nvPr/>
        </p:nvSpPr>
        <p:spPr>
          <a:xfrm>
            <a:off x="3586839" y="2073854"/>
            <a:ext cx="1099457" cy="69668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Orchestrator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E1943-0AB8-B545-9973-F9D76FC32D40}"/>
              </a:ext>
            </a:extLst>
          </p:cNvPr>
          <p:cNvSpPr/>
          <p:nvPr/>
        </p:nvSpPr>
        <p:spPr>
          <a:xfrm>
            <a:off x="5632594" y="2068285"/>
            <a:ext cx="1099456" cy="6966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Authenticator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754E29D-9ED4-2A42-84D5-654A799C1585}"/>
              </a:ext>
            </a:extLst>
          </p:cNvPr>
          <p:cNvSpPr/>
          <p:nvPr/>
        </p:nvSpPr>
        <p:spPr>
          <a:xfrm>
            <a:off x="76202" y="1417638"/>
            <a:ext cx="7664300" cy="4323943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D8E2C-11F7-1D48-99CC-64CFA2E2DAF9}"/>
              </a:ext>
            </a:extLst>
          </p:cNvPr>
          <p:cNvSpPr txBox="1"/>
          <p:nvPr/>
        </p:nvSpPr>
        <p:spPr>
          <a:xfrm>
            <a:off x="147518" y="119301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Arrowhead Local 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3CF1-C6FF-0340-AB81-BF766D15B325}"/>
              </a:ext>
            </a:extLst>
          </p:cNvPr>
          <p:cNvSpPr txBox="1"/>
          <p:nvPr/>
        </p:nvSpPr>
        <p:spPr>
          <a:xfrm>
            <a:off x="2569029" y="3222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1630819" y="3856090"/>
            <a:ext cx="1099457" cy="696687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49C9F5-8029-9546-A343-260458A551CA}"/>
              </a:ext>
            </a:extLst>
          </p:cNvPr>
          <p:cNvSpPr/>
          <p:nvPr/>
        </p:nvSpPr>
        <p:spPr>
          <a:xfrm>
            <a:off x="5082865" y="3856089"/>
            <a:ext cx="1099457" cy="696687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50EB8-D21D-0F4B-90EB-183913B5793A}"/>
              </a:ext>
            </a:extLst>
          </p:cNvPr>
          <p:cNvSpPr/>
          <p:nvPr/>
        </p:nvSpPr>
        <p:spPr>
          <a:xfrm>
            <a:off x="3358623" y="3612085"/>
            <a:ext cx="1213377" cy="131536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EventHandler</a:t>
            </a:r>
          </a:p>
        </p:txBody>
      </p:sp>
    </p:spTree>
    <p:extLst>
      <p:ext uri="{BB962C8B-B14F-4D97-AF65-F5344CB8AC3E}">
        <p14:creationId xmlns:p14="http://schemas.microsoft.com/office/powerpoint/2010/main" val="768530216"/>
      </p:ext>
    </p:extLst>
  </p:cSld>
  <p:clrMapOvr>
    <a:masterClrMapping/>
  </p:clrMapOvr>
</p:sld>
</file>

<file path=ppt/theme/theme1.xml><?xml version="1.0" encoding="utf-8"?>
<a:theme xmlns:a="http://schemas.openxmlformats.org/drawingml/2006/main" name="LTU_swe (2)">
  <a:themeElements>
    <a:clrScheme name="LTU colou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ACCD"/>
      </a:accent1>
      <a:accent2>
        <a:srgbClr val="4F81BD"/>
      </a:accent2>
      <a:accent3>
        <a:srgbClr val="BA001C"/>
      </a:accent3>
      <a:accent4>
        <a:srgbClr val="061731"/>
      </a:accent4>
      <a:accent5>
        <a:srgbClr val="3576D0"/>
      </a:accent5>
      <a:accent6>
        <a:srgbClr val="99CCFF"/>
      </a:accent6>
      <a:hlink>
        <a:srgbClr val="394764"/>
      </a:hlink>
      <a:folHlink>
        <a:srgbClr val="39476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89807EA1DF4498BB80900299B834A" ma:contentTypeVersion="9" ma:contentTypeDescription="Create a new document." ma:contentTypeScope="" ma:versionID="eccd073cf478bafee815183d2371fabb">
  <xsd:schema xmlns:xsd="http://www.w3.org/2001/XMLSchema" xmlns:xs="http://www.w3.org/2001/XMLSchema" xmlns:p="http://schemas.microsoft.com/office/2006/metadata/properties" xmlns:ns3="95c5fae2-f108-46da-8d18-9c5f19862b03" xmlns:ns4="33539a01-0373-447d-a583-ee4ac2448f00" targetNamespace="http://schemas.microsoft.com/office/2006/metadata/properties" ma:root="true" ma:fieldsID="0e285fb410060b702b6f40ffcbd769dc" ns3:_="" ns4:_="">
    <xsd:import namespace="95c5fae2-f108-46da-8d18-9c5f19862b03"/>
    <xsd:import namespace="33539a01-0373-447d-a583-ee4ac2448f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5fae2-f108-46da-8d18-9c5f19862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39a01-0373-447d-a583-ee4ac2448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148DB2-E5E4-4A0B-B2B4-A21BBC8783AD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95c5fae2-f108-46da-8d18-9c5f19862b03"/>
    <ds:schemaRef ds:uri="33539a01-0373-447d-a583-ee4ac2448f00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0BF2B60-3BDA-47F9-8D36-08A6863FD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5fae2-f108-46da-8d18-9c5f19862b03"/>
    <ds:schemaRef ds:uri="33539a01-0373-447d-a583-ee4ac2448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086501-7160-422F-8E63-A756F455A8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17068</TotalTime>
  <Words>651</Words>
  <Application>Microsoft Macintosh PowerPoint</Application>
  <PresentationFormat>On-screen Show (4:3)</PresentationFormat>
  <Paragraphs>111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LTU_swe (2)</vt:lpstr>
      <vt:lpstr>Arrowhead Framework: EventHandler Based SIB</vt:lpstr>
      <vt:lpstr>Assignment Problem Statement</vt:lpstr>
      <vt:lpstr>Boliden’s SIB </vt:lpstr>
      <vt:lpstr>Boliden’s SIB</vt:lpstr>
      <vt:lpstr>Arrowhead Framework</vt:lpstr>
      <vt:lpstr>MANDATORY CORE SERVICES AND SYSTEMS</vt:lpstr>
      <vt:lpstr>APPLICATION SERVICES AND SYSTEMS</vt:lpstr>
      <vt:lpstr>Arrowhead and SIB local cloud</vt:lpstr>
      <vt:lpstr>Arrowhead and SIB local cloud</vt:lpstr>
      <vt:lpstr>EventHandler in Arrowhead Framework</vt:lpstr>
      <vt:lpstr>Project Description</vt:lpstr>
      <vt:lpstr>Provider system</vt:lpstr>
      <vt:lpstr>Consumer system</vt:lpstr>
      <vt:lpstr>System Description</vt:lpstr>
      <vt:lpstr>Challenges faced</vt:lpstr>
      <vt:lpstr>Thanks Abdullah Aziz Jan 10, 2020</vt:lpstr>
    </vt:vector>
  </TitlesOfParts>
  <Company>LTU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Strand</dc:creator>
  <cp:lastModifiedBy>AZIZ ABDULLAH</cp:lastModifiedBy>
  <cp:revision>132</cp:revision>
  <cp:lastPrinted>2016-03-02T12:05:30Z</cp:lastPrinted>
  <dcterms:created xsi:type="dcterms:W3CDTF">2012-01-18T11:55:41Z</dcterms:created>
  <dcterms:modified xsi:type="dcterms:W3CDTF">2020-01-10T10:51:53Z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0x0101005CA89807EA1DF4498BB80900299B834A</vt:lpwstr>
  </property>
</Properties>
</file>