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94" r:id="rId4"/>
    <p:sldId id="295" r:id="rId5"/>
    <p:sldId id="298" r:id="rId6"/>
    <p:sldId id="297" r:id="rId7"/>
    <p:sldId id="299" r:id="rId8"/>
    <p:sldId id="296" r:id="rId9"/>
    <p:sldId id="29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90" r:id="rId20"/>
    <p:sldId id="291" r:id="rId21"/>
    <p:sldId id="292" r:id="rId22"/>
    <p:sldId id="272" r:id="rId23"/>
    <p:sldId id="280" r:id="rId24"/>
    <p:sldId id="282" r:id="rId25"/>
    <p:sldId id="283" r:id="rId26"/>
    <p:sldId id="288" r:id="rId27"/>
    <p:sldId id="289" r:id="rId28"/>
    <p:sldId id="273" r:id="rId29"/>
    <p:sldId id="274" r:id="rId30"/>
    <p:sldId id="257" r:id="rId31"/>
    <p:sldId id="258" r:id="rId32"/>
    <p:sldId id="260" r:id="rId33"/>
    <p:sldId id="259" r:id="rId34"/>
    <p:sldId id="261" r:id="rId35"/>
    <p:sldId id="276" r:id="rId36"/>
    <p:sldId id="279" r:id="rId37"/>
    <p:sldId id="281" r:id="rId38"/>
    <p:sldId id="284" r:id="rId39"/>
    <p:sldId id="287" r:id="rId40"/>
    <p:sldId id="285" r:id="rId41"/>
    <p:sldId id="262" r:id="rId42"/>
    <p:sldId id="300" r:id="rId43"/>
    <p:sldId id="286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79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13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54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18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6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11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36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1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14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28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0B8-AF5E-4811-AFB7-DFBD47950AF1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18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B30B8-AF5E-4811-AFB7-DFBD47950AF1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3415-374D-41EA-9C72-6AADE47E6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01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amax0703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14501"/>
            <a:ext cx="9601200" cy="2743200"/>
          </a:xfrm>
        </p:spPr>
        <p:txBody>
          <a:bodyPr>
            <a:normAutofit/>
          </a:bodyPr>
          <a:lstStyle/>
          <a:p>
            <a:r>
              <a:rPr lang="ru-RU" dirty="0">
                <a:latin typeface="Oswald Regular" panose="02000503000000000000" pitchFamily="2" charset="-52"/>
              </a:rPr>
              <a:t>Основные тренды </a:t>
            </a:r>
            <a:br>
              <a:rPr lang="ru-RU" dirty="0">
                <a:latin typeface="Oswald Regular" panose="02000503000000000000" pitchFamily="2" charset="-52"/>
              </a:rPr>
            </a:br>
            <a:r>
              <a:rPr lang="ru-RU" dirty="0">
                <a:latin typeface="Oswald Regular" panose="02000503000000000000" pitchFamily="2" charset="-52"/>
              </a:rPr>
              <a:t>технологии </a:t>
            </a:r>
            <a:r>
              <a:rPr lang="en-US" dirty="0">
                <a:latin typeface="Oswald Regular" panose="02000503000000000000" pitchFamily="2" charset="-52"/>
              </a:rPr>
              <a:t>blockchain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2600" y="3629820"/>
            <a:ext cx="9144000" cy="1655762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Oswald Regular" panose="02000503000000000000" pitchFamily="2" charset="-52"/>
              </a:rPr>
              <a:t>Спикер</a:t>
            </a:r>
            <a:r>
              <a:rPr lang="en-US" sz="2800" dirty="0">
                <a:latin typeface="Oswald Regular" panose="02000503000000000000" pitchFamily="2" charset="-52"/>
              </a:rPr>
              <a:t>: </a:t>
            </a:r>
            <a:r>
              <a:rPr lang="ru-RU" sz="2800" dirty="0">
                <a:latin typeface="Oswald Regular" panose="02000503000000000000" pitchFamily="2" charset="-52"/>
              </a:rPr>
              <a:t>Максим Аверин </a:t>
            </a:r>
          </a:p>
        </p:txBody>
      </p:sp>
    </p:spTree>
    <p:extLst>
      <p:ext uri="{BB962C8B-B14F-4D97-AF65-F5344CB8AC3E}">
        <p14:creationId xmlns:p14="http://schemas.microsoft.com/office/powerpoint/2010/main" val="170356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" panose="020B0604020202020204" pitchFamily="34" charset="0"/>
              </a:rPr>
              <a:t>Об авторе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Автор системы Биткойн называл себя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Satoshi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Nakamoto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Имя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Satoshi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переводится с японского как «мудрый».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Фамилия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Nakamoto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как «находящийся внутри сложной (закрытой) системы».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821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30225"/>
            <a:ext cx="11239500" cy="1325563"/>
          </a:xfrm>
        </p:spPr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Получается, что печать биткоины можно бесконечно?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653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Почти.</a:t>
            </a:r>
          </a:p>
          <a:p>
            <a:pPr marL="0" indent="0">
              <a:buNone/>
            </a:pP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Сейчас какой-то счастливчик раз в 10 минут добывает </a:t>
            </a: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12,5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BTC.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Протокол устроен так, что «награда за нахождение блока» раз в 4 года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уполовинивается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Первые 4 года (янв. 2009 – янв. 2013) награда составляла 50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BTC.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05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Получается, что печать биткоины можно бесконечно?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В действительности всё не так, как на самом деле.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Уполовинивание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награды происходит не раз в 4 года, а спустя каждые 210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000 блоков.  </a:t>
            </a:r>
          </a:p>
          <a:p>
            <a:pPr marL="0" indent="0">
              <a:buNone/>
            </a:pP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Это, если мощность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майнеров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сильно не растёт, почти одно и то же (блоки добываются в среднем раз в 10 минут, а 4 года разделить на 10 минут равно 210384).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91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Кто умеет суммировать геометрическую прогрессию?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083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Helvetica Neue Medium"/>
                <a:cs typeface="Helvetica Neue Medium"/>
              </a:rPr>
              <a:t>50 ⋅ 210000 + 25 ⋅ 210000 + 12,5 ⋅ 210000 + </a:t>
            </a:r>
            <a:r>
              <a:rPr lang="is-IS" dirty="0">
                <a:latin typeface="Helvetica Neue Medium"/>
                <a:cs typeface="Helvetica Neue Medium"/>
              </a:rPr>
              <a:t>…</a:t>
            </a:r>
            <a:endParaRPr lang="ru-RU" dirty="0">
              <a:latin typeface="Helvetica Neue Medium"/>
              <a:cs typeface="Helvetica Neue Medium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15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" panose="020B0604020202020204" pitchFamily="34" charset="0"/>
              </a:rPr>
              <a:t>Да, детка!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 = 210000 * 100 = 21 000 000</a:t>
            </a: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Суммарно будет добыто 21 миллион биткойнов. Больше добыто не будет. Протокол неизменяем.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Биткоин и золото, золото конечно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49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Regular" panose="02000503000000000000" pitchFamily="2" charset="-52"/>
              </a:rPr>
              <a:t>21 000 000!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0600" cy="4351338"/>
          </a:xfrm>
        </p:spPr>
        <p:txBody>
          <a:bodyPr/>
          <a:lstStyle/>
          <a:p>
            <a:pPr>
              <a:buFontTx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Для нас это сейчас означает, что в </a:t>
            </a:r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2136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году выплаты полностью прекратятся.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Tx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Округление идёт вниз.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Tx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Поэтому на самом деле выплачено будет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s-IS" b="1" dirty="0">
                <a:latin typeface="Helvetica" panose="020B0604020202020204" pitchFamily="34" charset="0"/>
                <a:cs typeface="Helvetica" panose="020B0604020202020204" pitchFamily="34" charset="0"/>
              </a:rPr>
              <a:t>20999999.99511055</a:t>
            </a:r>
            <a:r>
              <a:rPr lang="is-I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биткойнов.</a:t>
            </a:r>
          </a:p>
          <a:p>
            <a:pPr>
              <a:buFontTx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На практике это не имеет никакого значения хотя бы потому, что люди постепенно теряют биткойны.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07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Как устроен обычный платёж?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Переводишь деньги с адреса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nl-NL" dirty="0">
                <a:latin typeface="Helvetica" panose="020B0604020202020204" pitchFamily="34" charset="0"/>
                <a:cs typeface="Helvetica" panose="020B0604020202020204" pitchFamily="34" charset="0"/>
              </a:rPr>
              <a:t>1KeatDCtrEnzaR42B2eUduYXmcM4U9jphB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на адрес </a:t>
            </a:r>
            <a:r>
              <a:rPr lang="tr-TR" dirty="0">
                <a:latin typeface="Helvetica" panose="020B0604020202020204" pitchFamily="34" charset="0"/>
                <a:cs typeface="Helvetica" panose="020B0604020202020204" pitchFamily="34" charset="0"/>
              </a:rPr>
              <a:t>1FTgzPJCbpCWYfF6VxPdmCMPUDBfygut2h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Продавец спустя некоторое время соглашается с тем, что платёж произошёл, и предоставляет тебе услугу. Принято дожидаться </a:t>
            </a:r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шести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подтверждений.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007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Как устроен обычный платёж?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 Neue Medium"/>
                <a:cs typeface="Helvetica Neue Medium"/>
              </a:rPr>
              <a:t>Каждый конкретный продавец решает сам, какого количества подтверждений ему ждать.</a:t>
            </a:r>
            <a:r>
              <a:rPr lang="en-US" dirty="0">
                <a:latin typeface="Helvetica Neue Medium"/>
                <a:cs typeface="Helvetica Neue Medium"/>
              </a:rPr>
              <a:t> </a:t>
            </a:r>
            <a:r>
              <a:rPr lang="ru-RU" dirty="0">
                <a:latin typeface="Helvetica Neue Medium"/>
                <a:cs typeface="Helvetica Neue Medium"/>
              </a:rPr>
              <a:t>Некоторые биржи считают биткойны зачисленными после </a:t>
            </a:r>
            <a:r>
              <a:rPr lang="ru-RU" b="1" dirty="0">
                <a:latin typeface="Helvetica Neue Medium"/>
                <a:cs typeface="Helvetica Neue Medium"/>
              </a:rPr>
              <a:t>трёх</a:t>
            </a:r>
            <a:r>
              <a:rPr lang="ru-RU" dirty="0">
                <a:latin typeface="Helvetica Neue Medium"/>
                <a:cs typeface="Helvetica Neue Medium"/>
              </a:rPr>
              <a:t> подтверждений.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961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Сколько всего людей держат полную </a:t>
            </a:r>
            <a:r>
              <a:rPr lang="ru-RU" dirty="0" err="1">
                <a:latin typeface="Oswald Regular" panose="02000503000000000000" pitchFamily="2" charset="-52"/>
                <a:cs typeface="Helvetica Neue"/>
              </a:rPr>
              <a:t>ноду</a:t>
            </a:r>
            <a:r>
              <a:rPr lang="ru-RU" dirty="0">
                <a:latin typeface="Oswald Regular" panose="02000503000000000000" pitchFamily="2" charset="-52"/>
                <a:cs typeface="Helvetica Neue"/>
              </a:rPr>
              <a:t>?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 Neue Medium"/>
                <a:cs typeface="Helvetica Neue Medium"/>
              </a:rPr>
              <a:t>Веб-сайт </a:t>
            </a:r>
            <a:r>
              <a:rPr lang="en-US" dirty="0">
                <a:latin typeface="Helvetica Neue Medium"/>
                <a:cs typeface="Helvetica Neue Medium"/>
              </a:rPr>
              <a:t>bitnodes.21.co </a:t>
            </a:r>
            <a:r>
              <a:rPr lang="ru-RU" dirty="0">
                <a:latin typeface="Helvetica Neue Medium"/>
                <a:cs typeface="Helvetica Neue Medium"/>
              </a:rPr>
              <a:t>сообщает нам, что на момент написания этой презентации активных полных </a:t>
            </a:r>
            <a:r>
              <a:rPr lang="ru-RU" dirty="0" err="1">
                <a:latin typeface="Helvetica Neue Medium"/>
                <a:cs typeface="Helvetica Neue Medium"/>
              </a:rPr>
              <a:t>нод</a:t>
            </a:r>
            <a:r>
              <a:rPr lang="ru-RU" dirty="0">
                <a:latin typeface="Helvetica Neue Medium"/>
                <a:cs typeface="Helvetica Neue Medium"/>
              </a:rPr>
              <a:t> было 6153.</a:t>
            </a:r>
          </a:p>
          <a:p>
            <a:pPr marL="0" indent="0">
              <a:buNone/>
            </a:pPr>
            <a:endParaRPr lang="ru-RU" dirty="0">
              <a:latin typeface="Helvetica Neue Medium"/>
              <a:cs typeface="Helvetica Neue Medium"/>
            </a:endParaRPr>
          </a:p>
          <a:p>
            <a:pPr marL="0" indent="0">
              <a:buNone/>
            </a:pPr>
            <a:r>
              <a:rPr lang="ru-RU" dirty="0">
                <a:latin typeface="Helvetica Neue Medium"/>
                <a:cs typeface="Helvetica Neue Medium"/>
              </a:rPr>
              <a:t>То есть полная копия всего </a:t>
            </a:r>
            <a:r>
              <a:rPr lang="ru-RU" dirty="0" err="1">
                <a:latin typeface="Helvetica Neue Medium"/>
                <a:cs typeface="Helvetica Neue Medium"/>
              </a:rPr>
              <a:t>блокчейна</a:t>
            </a:r>
            <a:r>
              <a:rPr lang="ru-RU" dirty="0">
                <a:latin typeface="Helvetica Neue Medium"/>
                <a:cs typeface="Helvetica Neue Medium"/>
              </a:rPr>
              <a:t> хранится как минимум в 6153 местах на планете Земля.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60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Чем биткойны удобнее обычных денег?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Вы много знаете способов перевести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16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0 миллионов долларов из произвольной точки Земли в произвольную точку Земли за 10 минут без комиссии?</a:t>
            </a: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Вы много знаете способов перевести друг другу средства, при которых вас не попросят предъявить паспорт? При которых об этом вообще никто не узнает, кроме вас двоих?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23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Делаю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коммиты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в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open-source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проект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Zulip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чат от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Dropbox)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Разработчик в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EtherionLab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00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11199"/>
            <a:ext cx="10515600" cy="1114425"/>
          </a:xfrm>
        </p:spPr>
        <p:txBody>
          <a:bodyPr>
            <a:noAutofit/>
          </a:bodyPr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Чему равна комиссия в сети Биткойн?</a:t>
            </a:r>
            <a:br>
              <a:rPr lang="ru-RU" dirty="0">
                <a:latin typeface="Helvetica Neue Light"/>
                <a:cs typeface="Helvetica Neue Light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Либо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0 BTC,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либо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0.0001 BTC.</a:t>
            </a: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В переводе на российские реалии: либо 0 рублей, либо примерно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рублей.</a:t>
            </a: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Чем больше сумма перевода и чем более давно с этой суммой ничего не происходило, тем выше вероятность того, что комиссия составит 0 рублей.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105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Зачем нужна комиссия? 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 Neue Medium"/>
                <a:cs typeface="Helvetica Neue Medium"/>
              </a:rPr>
              <a:t>Комиссия нужна для того, чтобы мы с вами не хулиганили: чтобы, гоняя одни и те же монеты по кругу, не забивали сеть.</a:t>
            </a:r>
          </a:p>
          <a:p>
            <a:pPr marL="0" indent="0">
              <a:buNone/>
            </a:pPr>
            <a:endParaRPr lang="ru-RU" dirty="0">
              <a:latin typeface="Helvetica Neue Medium"/>
              <a:cs typeface="Helvetica Neue Medium"/>
            </a:endParaRPr>
          </a:p>
          <a:p>
            <a:pPr marL="0" indent="0">
              <a:buNone/>
            </a:pPr>
            <a:r>
              <a:rPr lang="ru-RU" dirty="0">
                <a:latin typeface="Helvetica Neue Medium"/>
                <a:cs typeface="Helvetica Neue Medium"/>
              </a:rPr>
              <a:t>Достаётся она </a:t>
            </a:r>
            <a:r>
              <a:rPr lang="ru-RU" dirty="0" err="1">
                <a:latin typeface="Helvetica Neue Medium"/>
                <a:cs typeface="Helvetica Neue Medium"/>
              </a:rPr>
              <a:t>майнерам</a:t>
            </a:r>
            <a:r>
              <a:rPr lang="ru-RU" dirty="0">
                <a:latin typeface="Helvetica Neue Medium"/>
                <a:cs typeface="Helvetica Neue Medium"/>
              </a:rPr>
              <a:t>. </a:t>
            </a:r>
            <a:r>
              <a:rPr lang="ru-RU" dirty="0" err="1">
                <a:latin typeface="Helvetica Neue Medium"/>
                <a:cs typeface="Helvetica Neue Medium"/>
              </a:rPr>
              <a:t>Майнеры</a:t>
            </a:r>
            <a:r>
              <a:rPr lang="ru-RU" dirty="0">
                <a:latin typeface="Helvetica Neue Medium"/>
                <a:cs typeface="Helvetica Neue Medium"/>
              </a:rPr>
              <a:t> – это те, кто занимается майнингом. Каждый может стать </a:t>
            </a:r>
            <a:r>
              <a:rPr lang="ru-RU" dirty="0" err="1">
                <a:latin typeface="Helvetica Neue Medium"/>
                <a:cs typeface="Helvetica Neue Medium"/>
              </a:rPr>
              <a:t>майнером</a:t>
            </a:r>
            <a:r>
              <a:rPr lang="ru-RU" dirty="0">
                <a:latin typeface="Helvetica Neue Medium"/>
                <a:cs typeface="Helvetica Neue Medium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48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Истории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Пицца стоимостью 12 миллионов долларов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Писавший в 2009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курсач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в универе по электронным валютам норвежский счастливчик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Выброшенный на помойку жёсткий диск в Лондоне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35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Из чего состоит биткойн-кошелёк?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Наивно, он состоит из двух строк:</a:t>
            </a:r>
          </a:p>
          <a:p>
            <a:pPr marL="0" indent="0">
              <a:buNone/>
            </a:pPr>
            <a:r>
              <a:rPr lang="ru-RU" i="1" dirty="0">
                <a:latin typeface="Helvetica" panose="020B0604020202020204" pitchFamily="34" charset="0"/>
                <a:cs typeface="Helvetica" panose="020B0604020202020204" pitchFamily="34" charset="0"/>
              </a:rPr>
              <a:t>публичного ключа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и </a:t>
            </a:r>
            <a:r>
              <a:rPr lang="ru-RU" i="1" dirty="0">
                <a:latin typeface="Helvetica" panose="020B0604020202020204" pitchFamily="34" charset="0"/>
                <a:cs typeface="Helvetica" panose="020B0604020202020204" pitchFamily="34" charset="0"/>
              </a:rPr>
              <a:t>приватного ключа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key, private key</a:t>
            </a:r>
            <a:r>
              <a:rPr lang="ru-RU" dirty="0">
                <a:latin typeface="Helvetica Neue Medium"/>
                <a:cs typeface="Helvetica Neue Medium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04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Богатые биткойн-адреса</a:t>
            </a:r>
            <a:endParaRPr lang="ru-RU" dirty="0">
              <a:latin typeface="Oswald Regular" panose="02000503000000000000" pitchFamily="2" charset="-52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81" y="1690687"/>
            <a:ext cx="9701337" cy="6293983"/>
          </a:xfrm>
        </p:spPr>
      </p:pic>
    </p:spTree>
    <p:extLst>
      <p:ext uri="{BB962C8B-B14F-4D97-AF65-F5344CB8AC3E}">
        <p14:creationId xmlns:p14="http://schemas.microsoft.com/office/powerpoint/2010/main" val="1327496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Как обзавестись биткойнами?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1200" cy="4351338"/>
          </a:xfrm>
        </p:spPr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Принимать в дар (обнародовать свой публичный ключ и сказать людям «пересылайте деньги по этому адресу»)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Принимать в качестве оплаты за услуги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Заняться майнингом (нереально в 2017 году)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Открыть сайт любой биржи и купить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976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Немного про хэш-функции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Хэш-функцией называется функция, берущая на вход строку произвольной длины и возвращающая строку фиксированной длины, удовлетворяющая трём свойствам:</a:t>
            </a:r>
          </a:p>
          <a:p>
            <a:pPr lvl="1">
              <a:buFont typeface="Helvetica" panose="020B0604020202020204" pitchFamily="34" charset="0"/>
              <a:buChar char="–"/>
            </a:pPr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Невозможность восстановить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input (</a:t>
            </a:r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исходную строку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исходный файл) по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output’</a:t>
            </a:r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у.</a:t>
            </a:r>
          </a:p>
          <a:p>
            <a:pPr lvl="1">
              <a:buFont typeface="Helvetica" panose="020B0604020202020204" pitchFamily="34" charset="0"/>
              <a:buChar char="–"/>
            </a:pPr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При незначительно отличающемся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input’</a:t>
            </a:r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е совершенно разный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lvl="1">
              <a:buFont typeface="Helvetica" panose="020B0604020202020204" pitchFamily="34" charset="0"/>
              <a:buChar char="–"/>
            </a:pPr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Отсутствие коллизий.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25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Немного про хэш-функции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К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пример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у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SHA3-хэш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от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"Saturday"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даёт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c38bbc8e93c09f6ed3fe39b5135da91ad1a99d397ef16948606cdcbd14929f9d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В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то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время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как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та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же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хэш-функция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SHA3,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взятая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от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"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Caturday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",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приводит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к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результату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b4013c0eed56d5a0b448b02ec1d10dd18c1b3832068fbbdc65b98fa9b14b6dbf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218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Майнинг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Майнер перебором ищет такое число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nonce (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от английского «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number used once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»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),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что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hash(nonce)  &lt;  target</a:t>
            </a:r>
            <a:endParaRPr lang="ru-RU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494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Майнинг (на самом деле)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Майнер перебором ищет такое число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nonce          (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от английского «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number used once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»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),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что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sha256(sha256(</a:t>
            </a:r>
            <a:r>
              <a:rPr lang="en-US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version|hash_prev|merkle_root_hash|timestamp|bits|nonce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))  &lt;  target</a:t>
            </a:r>
            <a:endParaRPr lang="ru-RU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где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|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обозначает оператор конкатенации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26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Что сулит </a:t>
            </a:r>
            <a:r>
              <a:rPr lang="ru-RU" dirty="0" err="1">
                <a:latin typeface="Oswald Regular" panose="02000503000000000000" pitchFamily="2" charset="-52"/>
              </a:rPr>
              <a:t>криптоэкономика</a:t>
            </a:r>
            <a:r>
              <a:rPr lang="ru-RU" dirty="0">
                <a:latin typeface="Oswald Regular" panose="02000503000000000000" pitchFamily="2" charset="-52"/>
              </a:rPr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–"/>
            </a:pPr>
            <a:r>
              <a:rPr lang="ru-RU" dirty="0">
                <a:latin typeface="Helvetica Neue Medium"/>
                <a:cs typeface="Helvetica Neue Medium"/>
              </a:rPr>
              <a:t>Уничтожение нотариата</a:t>
            </a:r>
          </a:p>
          <a:p>
            <a:pPr>
              <a:buFontTx/>
              <a:buChar char="–"/>
            </a:pPr>
            <a:r>
              <a:rPr lang="ru-RU" dirty="0">
                <a:latin typeface="Helvetica Neue Medium"/>
                <a:cs typeface="Helvetica Neue Medium"/>
              </a:rPr>
              <a:t>Отказ от использования бумаги при документообороте</a:t>
            </a:r>
          </a:p>
          <a:p>
            <a:pPr>
              <a:buFontTx/>
              <a:buChar char="–"/>
            </a:pPr>
            <a:r>
              <a:rPr lang="ru-RU" dirty="0">
                <a:latin typeface="Helvetica Neue Medium"/>
                <a:cs typeface="Helvetica Neue Medium"/>
              </a:rPr>
              <a:t>Адвокаты останутся, а юристы вымрут</a:t>
            </a:r>
          </a:p>
          <a:p>
            <a:pPr>
              <a:buFontTx/>
              <a:buChar char="–"/>
            </a:pPr>
            <a:r>
              <a:rPr lang="ru-RU" dirty="0">
                <a:latin typeface="Helvetica Neue Medium"/>
                <a:cs typeface="Helvetica Neue Medium"/>
              </a:rPr>
              <a:t>Нагрузка на судей сократится</a:t>
            </a:r>
          </a:p>
          <a:p>
            <a:pPr>
              <a:buFontTx/>
              <a:buChar char="–"/>
            </a:pPr>
            <a:r>
              <a:rPr lang="ru-RU" dirty="0">
                <a:latin typeface="Helvetica Neue Medium"/>
                <a:cs typeface="Helvetica Neue Medium"/>
              </a:rPr>
              <a:t>Все бизнес-процессы, не связанные с творчеством, станут автоматизированными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306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  <a:latin typeface="Oswald Regular" panose="02000503000000000000" pitchFamily="2" charset="-52"/>
              </a:rPr>
              <a:t>Как бросить учёбу и начать майнинг?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4000"/>
            <a:ext cx="10371667" cy="465296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В 2017 году </a:t>
            </a:r>
            <a:r>
              <a:rPr lang="ru-RU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никак</a:t>
            </a:r>
            <a:r>
              <a:rPr lang="ru-RU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этим надо было заниматься раньше.</a:t>
            </a:r>
          </a:p>
          <a:p>
            <a:pPr marL="0" indent="0">
              <a:buNone/>
            </a:pPr>
            <a:endParaRPr lang="ru-RU" b="0" dirty="0">
              <a:solidFill>
                <a:schemeClr val="bg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Сейчас майнинг конкурентный бизнес. Люди, которые начинают заниматься майнингом, закупают огромное количество специализированного оборудования, арендуют склад, следят за тем, чтобы не было перегрузки сети.</a:t>
            </a:r>
            <a:endParaRPr lang="ru-RU" b="0" dirty="0">
              <a:solidFill>
                <a:schemeClr val="bg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993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Китайская биткоин-ферма в </a:t>
            </a:r>
            <a:r>
              <a:rPr lang="en-US" dirty="0" err="1">
                <a:latin typeface="Oswald Regular" panose="02000503000000000000" pitchFamily="2" charset="-52"/>
              </a:rPr>
              <a:t>Changchen</a:t>
            </a:r>
            <a:endParaRPr lang="ru-RU" dirty="0">
              <a:latin typeface="Oswald Regular" panose="02000503000000000000" pitchFamily="2" charset="-52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99" y="1825624"/>
            <a:ext cx="9621745" cy="5032375"/>
          </a:xfrm>
        </p:spPr>
      </p:pic>
    </p:spTree>
    <p:extLst>
      <p:ext uri="{BB962C8B-B14F-4D97-AF65-F5344CB8AC3E}">
        <p14:creationId xmlns:p14="http://schemas.microsoft.com/office/powerpoint/2010/main" val="2540378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5961" cy="6858000"/>
          </a:xfrm>
        </p:spPr>
      </p:pic>
    </p:spTree>
    <p:extLst>
      <p:ext uri="{BB962C8B-B14F-4D97-AF65-F5344CB8AC3E}">
        <p14:creationId xmlns:p14="http://schemas.microsoft.com/office/powerpoint/2010/main" val="553017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</p:spPr>
      </p:pic>
    </p:spTree>
    <p:extLst>
      <p:ext uri="{BB962C8B-B14F-4D97-AF65-F5344CB8AC3E}">
        <p14:creationId xmlns:p14="http://schemas.microsoft.com/office/powerpoint/2010/main" val="3043631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22525"/>
            <a:ext cx="10515600" cy="17557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6600" dirty="0">
                <a:latin typeface="Oswald Regular" panose="02000503000000000000" pitchFamily="2" charset="-52"/>
              </a:rPr>
              <a:t>А если ну очень хочется?</a:t>
            </a:r>
            <a:endParaRPr lang="ru-RU" sz="6600" b="0" dirty="0">
              <a:effectLst/>
              <a:latin typeface="Oswald Regular" panose="02000503000000000000" pitchFamily="2" charset="-52"/>
            </a:endParaRPr>
          </a:p>
          <a:p>
            <a:pPr marL="0" indent="0">
              <a:buNone/>
            </a:pPr>
            <a:br>
              <a:rPr lang="ru-RU" sz="6600" dirty="0"/>
            </a:b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29237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0586"/>
            <a:ext cx="12192000" cy="9144000"/>
          </a:xfrm>
        </p:spPr>
      </p:pic>
    </p:spTree>
    <p:extLst>
      <p:ext uri="{BB962C8B-B14F-4D97-AF65-F5344CB8AC3E}">
        <p14:creationId xmlns:p14="http://schemas.microsoft.com/office/powerpoint/2010/main" val="778725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Oswald Regular" panose="02000503000000000000" pitchFamily="2" charset="-52"/>
                <a:cs typeface="Helvetica Neue"/>
              </a:rPr>
              <a:t>Что ещё за </a:t>
            </a:r>
            <a:r>
              <a:rPr lang="en-US" b="1" dirty="0">
                <a:latin typeface="Oswald Regular" panose="02000503000000000000" pitchFamily="2" charset="-52"/>
                <a:cs typeface="Helvetica Neue"/>
              </a:rPr>
              <a:t>ASIC?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elvetica Neue Medium"/>
                <a:cs typeface="Helvetica Neue Medium"/>
              </a:rPr>
              <a:t>Application-specific integrating circuit (ASIC).</a:t>
            </a:r>
          </a:p>
          <a:p>
            <a:pPr marL="0" indent="0">
              <a:buNone/>
            </a:pPr>
            <a:endParaRPr lang="en-US" dirty="0">
              <a:latin typeface="Helvetica Neue Medium"/>
              <a:cs typeface="Helvetica Neue Medium"/>
            </a:endParaRPr>
          </a:p>
          <a:p>
            <a:pPr marL="0" indent="0">
              <a:buNone/>
            </a:pPr>
            <a:r>
              <a:rPr lang="en-US" dirty="0">
                <a:latin typeface="Helvetica Neue Medium"/>
                <a:cs typeface="Helvetica Neue Medium"/>
              </a:rPr>
              <a:t>CPU </a:t>
            </a:r>
            <a:r>
              <a:rPr lang="is-IS" dirty="0">
                <a:latin typeface="Helvetica Neue Medium"/>
                <a:cs typeface="Helvetica Neue Medium"/>
              </a:rPr>
              <a:t>→ GPU → </a:t>
            </a:r>
            <a:r>
              <a:rPr lang="en-US" dirty="0">
                <a:latin typeface="Helvetica Neue Medium"/>
                <a:cs typeface="Helvetica Neue Medium"/>
              </a:rPr>
              <a:t>FPGA </a:t>
            </a:r>
            <a:r>
              <a:rPr lang="is-IS" dirty="0">
                <a:latin typeface="Helvetica Neue Medium"/>
                <a:cs typeface="Helvetica Neue Medium"/>
              </a:rPr>
              <a:t>→ </a:t>
            </a:r>
            <a:r>
              <a:rPr lang="en-US" dirty="0">
                <a:latin typeface="Helvetica Neue Medium"/>
                <a:cs typeface="Helvetica Neue Medium"/>
              </a:rPr>
              <a:t>ASIC</a:t>
            </a:r>
            <a:endParaRPr lang="ru-RU" dirty="0">
              <a:latin typeface="Helvetica Neue Medium"/>
              <a:cs typeface="Helvetica Neue Medium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822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Альтернативы </a:t>
            </a:r>
            <a:r>
              <a:rPr lang="en-US" dirty="0">
                <a:latin typeface="Oswald Regular" panose="02000503000000000000" pitchFamily="2" charset="-52"/>
              </a:rPr>
              <a:t>Bitcoin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Dash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Ethereum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Dogecoin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NXT (“окрашенные” монеты и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децентрализованный обмен)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itecoin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block time = 2.5 minutes; 84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миллиона монет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хэш-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функция не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sha256,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а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scrypt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90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Oswald Regular" panose="02000503000000000000" pitchFamily="2" charset="-52"/>
              </a:rPr>
              <a:t>Ethereum</a:t>
            </a:r>
            <a:r>
              <a:rPr lang="ru-RU" dirty="0">
                <a:latin typeface="Oswald Regular" panose="02000503000000000000" pitchFamily="2" charset="-52"/>
              </a:rPr>
              <a:t> (Виталик </a:t>
            </a:r>
            <a:r>
              <a:rPr lang="ru-RU" dirty="0" err="1">
                <a:latin typeface="Oswald Regular" panose="02000503000000000000" pitchFamily="2" charset="-52"/>
              </a:rPr>
              <a:t>Бутерин</a:t>
            </a:r>
            <a:r>
              <a:rPr lang="ru-RU" dirty="0">
                <a:latin typeface="Oswald Regular" panose="02000503000000000000" pitchFamily="2" charset="-52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World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”,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тьюринг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-полный язык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EVM - виртуальная машина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ethereum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Распределенное исполнение кода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Распределенное хранение данных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Ether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- </a:t>
            </a: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криптовалюта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, “топливо” для оплаты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“строк кода” </a:t>
            </a:r>
          </a:p>
        </p:txBody>
      </p:sp>
    </p:spTree>
    <p:extLst>
      <p:ext uri="{BB962C8B-B14F-4D97-AF65-F5344CB8AC3E}">
        <p14:creationId xmlns:p14="http://schemas.microsoft.com/office/powerpoint/2010/main" val="1484854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7081" cy="6858000"/>
          </a:xfrm>
        </p:spPr>
      </p:pic>
    </p:spTree>
    <p:extLst>
      <p:ext uri="{BB962C8B-B14F-4D97-AF65-F5344CB8AC3E}">
        <p14:creationId xmlns:p14="http://schemas.microsoft.com/office/powerpoint/2010/main" val="326075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Что такое </a:t>
            </a:r>
            <a:r>
              <a:rPr lang="ru-RU" dirty="0" err="1">
                <a:latin typeface="Oswald Regular" panose="02000503000000000000" pitchFamily="2" charset="-52"/>
                <a:cs typeface="Helvetica Neue"/>
              </a:rPr>
              <a:t>блокчейн</a:t>
            </a:r>
            <a:r>
              <a:rPr lang="ru-RU" dirty="0">
                <a:latin typeface="Oswald Regular" panose="02000503000000000000" pitchFamily="2" charset="-52"/>
                <a:cs typeface="Helvetica Neue"/>
              </a:rPr>
              <a:t>?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Блокчейн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 – это, как понятно из названия, цепочка блоков.</a:t>
            </a: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Таким образом, большая бухгалтерская книга выглядит как цепочка блоков.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29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Существующие проекты на </a:t>
            </a:r>
            <a:r>
              <a:rPr lang="en-US" dirty="0" err="1">
                <a:latin typeface="Oswald Regular" panose="02000503000000000000" pitchFamily="2" charset="-52"/>
              </a:rPr>
              <a:t>Ethereum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Slock.it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и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Golos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TheDAO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Edgeless.io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Helvetica" panose="020B0604020202020204" pitchFamily="34" charset="0"/>
              <a:buChar char="–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MediaChain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692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  <a:latin typeface="Oswald Regular" panose="02000503000000000000" pitchFamily="2" charset="-52"/>
                <a:cs typeface="Helvetica" panose="020B0604020202020204" pitchFamily="34" charset="0"/>
              </a:rPr>
              <a:t>Как бросить учёбу и провести ICO?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fontAlgn="base">
              <a:buFont typeface="Helvetica" panose="020B0604020202020204" pitchFamily="34" charset="0"/>
              <a:buChar char="–"/>
            </a:pPr>
            <a:r>
              <a:rPr lang="ru-RU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сделать </a:t>
            </a:r>
            <a:r>
              <a:rPr lang="ru-RU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лендинг</a:t>
            </a:r>
            <a:r>
              <a:rPr lang="ru-RU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за 10 тысяч рублей</a:t>
            </a:r>
          </a:p>
          <a:p>
            <a:pPr fontAlgn="base">
              <a:buFont typeface="Helvetica" panose="020B0604020202020204" pitchFamily="34" charset="0"/>
              <a:buChar char="–"/>
            </a:pPr>
            <a:r>
              <a:rPr lang="ru-RU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посадить одногруппницу, знающую английский, писать </a:t>
            </a:r>
            <a:r>
              <a:rPr lang="ru-RU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whitepaper</a:t>
            </a:r>
            <a:endParaRPr lang="ru-RU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>
              <a:buFont typeface="Helvetica" panose="020B0604020202020204" pitchFamily="34" charset="0"/>
              <a:buChar char="–"/>
            </a:pPr>
            <a:r>
              <a:rPr lang="ru-RU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скопировать код успешного ICO с </a:t>
            </a:r>
            <a:r>
              <a:rPr lang="ru-RU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endParaRPr lang="ru-RU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>
              <a:buFont typeface="Helvetica" panose="020B0604020202020204" pitchFamily="34" charset="0"/>
              <a:buChar char="–"/>
            </a:pPr>
            <a:r>
              <a:rPr lang="ru-RU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заказать статью в </a:t>
            </a:r>
            <a:r>
              <a:rPr lang="ru-RU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CoinTelegraph</a:t>
            </a:r>
            <a:endParaRPr lang="ru-RU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>
              <a:buFont typeface="Helvetica" panose="020B0604020202020204" pitchFamily="34" charset="0"/>
              <a:buChar char="–"/>
            </a:pPr>
            <a:r>
              <a:rPr lang="ru-RU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собрать 2-3 миллиона $ за несколько дней</a:t>
            </a:r>
          </a:p>
          <a:p>
            <a:pPr fontAlgn="base">
              <a:buFont typeface="Helvetica" panose="020B0604020202020204" pitchFamily="34" charset="0"/>
              <a:buChar char="–"/>
            </a:pPr>
            <a:r>
              <a:rPr lang="ru-RU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вынуть все деньги из контракта и убежать в неизвестном направлении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186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" panose="020B0604020202020204" pitchFamily="34" charset="0"/>
              </a:rPr>
              <a:t>Какие задачи есть в </a:t>
            </a:r>
            <a:r>
              <a:rPr lang="ru-RU" dirty="0" err="1">
                <a:latin typeface="Oswald Regular" panose="02000503000000000000" pitchFamily="2" charset="-52"/>
                <a:cs typeface="Helvetica" panose="020B0604020202020204" pitchFamily="34" charset="0"/>
              </a:rPr>
              <a:t>криптомире</a:t>
            </a:r>
            <a:r>
              <a:rPr lang="ru-RU" dirty="0">
                <a:latin typeface="Oswald Regular" panose="02000503000000000000" pitchFamily="2" charset="-52"/>
                <a:cs typeface="Helvetica" panose="020B0604020202020204" pitchFamily="34" charset="0"/>
              </a:rPr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Research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Developing core features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Smart-contracts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32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Спасибо!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email: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amax0703@gmail.com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misteraverin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telegram: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misteraverin</a:t>
            </a:r>
          </a:p>
          <a:p>
            <a:pPr marL="0" indent="0">
              <a:buNone/>
            </a:pPr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Ссылка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на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эту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лекцию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github.com/bitcoin-materials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3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Принципы построения цепочки блоков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 err="1">
                <a:latin typeface="Helvetica" panose="020B0604020202020204" pitchFamily="34" charset="0"/>
                <a:cs typeface="Helvetica" panose="020B0604020202020204" pitchFamily="34" charset="0"/>
              </a:rPr>
              <a:t>Распределенность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Открытость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Защищенность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44923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Децентрализованная книга учёта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Пусть теперь каждый хранит книгу балансов у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себя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Участники сети обмениваются данными о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транзакциях</a:t>
            </a:r>
          </a:p>
          <a:p>
            <a:pPr>
              <a:buFont typeface="Helvetica" panose="020B0604020202020204" pitchFamily="34" charset="0"/>
              <a:buChar char="–"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Проверка корректности транзакций использует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цифровую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222339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Regular" panose="02000503000000000000" pitchFamily="2" charset="-52"/>
              </a:rPr>
              <a:t>Blockchain</a:t>
            </a:r>
            <a:endParaRPr lang="ru-RU" dirty="0">
              <a:latin typeface="Oswald Regular" panose="02000503000000000000" pitchFamily="2" charset="-52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48" y="1825625"/>
            <a:ext cx="10029304" cy="4351338"/>
          </a:xfrm>
        </p:spPr>
      </p:pic>
    </p:spTree>
    <p:extLst>
      <p:ext uri="{BB962C8B-B14F-4D97-AF65-F5344CB8AC3E}">
        <p14:creationId xmlns:p14="http://schemas.microsoft.com/office/powerpoint/2010/main" val="320700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  <a:cs typeface="Helvetica Neue"/>
              </a:rPr>
              <a:t>Сложность</a:t>
            </a:r>
            <a:endParaRPr lang="ru-RU" dirty="0">
              <a:latin typeface="Oswald Regular" panose="02000503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Самое главное, что нужно знать – что сложность вычислений подстраивается так, чтобы какой-то счастливчик «находил блок» раз в 10 минут.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38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swald Regular" panose="02000503000000000000" pitchFamily="2" charset="-52"/>
              </a:rPr>
              <a:t>Что такое биткоин?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Биткойн – это первая в истории человечества децентрализованная платёжная система.</a:t>
            </a:r>
          </a:p>
          <a:p>
            <a:pPr marL="0" indent="0">
              <a:buNone/>
            </a:pP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По совместительству – ещё и валюта. Но это скорее побочный эффект.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1559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1159</Words>
  <Application>Microsoft Office PowerPoint</Application>
  <PresentationFormat>Широкоэкранный</PresentationFormat>
  <Paragraphs>148</Paragraphs>
  <Slides>43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Тема Office</vt:lpstr>
      <vt:lpstr>Основные тренды  технологии blockchain </vt:lpstr>
      <vt:lpstr>О себе</vt:lpstr>
      <vt:lpstr>Что сулит криптоэкономика?</vt:lpstr>
      <vt:lpstr>Что такое блокчейн?</vt:lpstr>
      <vt:lpstr>Принципы построения цепочки блоков</vt:lpstr>
      <vt:lpstr>Децентрализованная книга учёта</vt:lpstr>
      <vt:lpstr>Blockchain</vt:lpstr>
      <vt:lpstr>Сложность</vt:lpstr>
      <vt:lpstr>Что такое биткоин?</vt:lpstr>
      <vt:lpstr>Об авторе</vt:lpstr>
      <vt:lpstr>Получается, что печать биткоины можно бесконечно?</vt:lpstr>
      <vt:lpstr>Получается, что печать биткоины можно бесконечно?</vt:lpstr>
      <vt:lpstr>Кто умеет суммировать геометрическую прогрессию?</vt:lpstr>
      <vt:lpstr>Да, детка!</vt:lpstr>
      <vt:lpstr>21 000 000!</vt:lpstr>
      <vt:lpstr>Как устроен обычный платёж?</vt:lpstr>
      <vt:lpstr>Как устроен обычный платёж?</vt:lpstr>
      <vt:lpstr>Сколько всего людей держат полную ноду?</vt:lpstr>
      <vt:lpstr>Чем биткойны удобнее обычных денег?</vt:lpstr>
      <vt:lpstr>Чему равна комиссия в сети Биткойн? </vt:lpstr>
      <vt:lpstr>Зачем нужна комиссия? </vt:lpstr>
      <vt:lpstr>Истории</vt:lpstr>
      <vt:lpstr>Из чего состоит биткойн-кошелёк?</vt:lpstr>
      <vt:lpstr>Богатые биткойн-адреса</vt:lpstr>
      <vt:lpstr>Как обзавестись биткойнами?</vt:lpstr>
      <vt:lpstr>Немного про хэш-функции</vt:lpstr>
      <vt:lpstr>Немного про хэш-функции</vt:lpstr>
      <vt:lpstr>Майнинг </vt:lpstr>
      <vt:lpstr>Майнинг (на самом деле)</vt:lpstr>
      <vt:lpstr>Как бросить учёбу и начать майнинг?</vt:lpstr>
      <vt:lpstr>Китайская биткоин-ферма в Changchen</vt:lpstr>
      <vt:lpstr>Презентация PowerPoint</vt:lpstr>
      <vt:lpstr>Презентация PowerPoint</vt:lpstr>
      <vt:lpstr>Презентация PowerPoint</vt:lpstr>
      <vt:lpstr>Презентация PowerPoint</vt:lpstr>
      <vt:lpstr>Что ещё за ASIC?</vt:lpstr>
      <vt:lpstr>Альтернативы Bitcoin</vt:lpstr>
      <vt:lpstr>Ethereum (Виталик Бутерин)</vt:lpstr>
      <vt:lpstr>Презентация PowerPoint</vt:lpstr>
      <vt:lpstr>Существующие проекты на Ethereum</vt:lpstr>
      <vt:lpstr>Как бросить учёбу и провести ICO?</vt:lpstr>
      <vt:lpstr>Какие задачи есть в криптомире?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31</cp:revision>
  <dcterms:created xsi:type="dcterms:W3CDTF">2017-04-20T13:57:18Z</dcterms:created>
  <dcterms:modified xsi:type="dcterms:W3CDTF">2017-05-02T08:57:30Z</dcterms:modified>
</cp:coreProperties>
</file>