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3" r:id="rId3"/>
    <p:sldId id="320" r:id="rId4"/>
    <p:sldId id="294" r:id="rId5"/>
    <p:sldId id="295" r:id="rId6"/>
    <p:sldId id="298" r:id="rId7"/>
    <p:sldId id="297" r:id="rId8"/>
    <p:sldId id="299" r:id="rId9"/>
    <p:sldId id="293" r:id="rId10"/>
    <p:sldId id="290" r:id="rId11"/>
    <p:sldId id="264" r:id="rId12"/>
    <p:sldId id="304" r:id="rId13"/>
    <p:sldId id="265" r:id="rId14"/>
    <p:sldId id="266" r:id="rId15"/>
    <p:sldId id="267" r:id="rId16"/>
    <p:sldId id="268" r:id="rId17"/>
    <p:sldId id="301" r:id="rId18"/>
    <p:sldId id="270" r:id="rId19"/>
    <p:sldId id="271" r:id="rId20"/>
    <p:sldId id="277" r:id="rId21"/>
    <p:sldId id="291" r:id="rId22"/>
    <p:sldId id="292" r:id="rId23"/>
    <p:sldId id="272" r:id="rId24"/>
    <p:sldId id="280" r:id="rId25"/>
    <p:sldId id="282" r:id="rId26"/>
    <p:sldId id="283" r:id="rId27"/>
    <p:sldId id="308" r:id="rId28"/>
    <p:sldId id="307" r:id="rId29"/>
    <p:sldId id="309" r:id="rId30"/>
    <p:sldId id="288" r:id="rId31"/>
    <p:sldId id="289" r:id="rId32"/>
    <p:sldId id="273" r:id="rId33"/>
    <p:sldId id="274" r:id="rId34"/>
    <p:sldId id="296" r:id="rId35"/>
    <p:sldId id="302" r:id="rId36"/>
    <p:sldId id="303" r:id="rId37"/>
    <p:sldId id="310" r:id="rId38"/>
    <p:sldId id="311" r:id="rId39"/>
    <p:sldId id="257" r:id="rId40"/>
    <p:sldId id="258" r:id="rId41"/>
    <p:sldId id="260" r:id="rId42"/>
    <p:sldId id="259" r:id="rId43"/>
    <p:sldId id="261" r:id="rId44"/>
    <p:sldId id="276" r:id="rId45"/>
    <p:sldId id="279" r:id="rId46"/>
    <p:sldId id="305" r:id="rId47"/>
    <p:sldId id="306" r:id="rId48"/>
    <p:sldId id="281" r:id="rId49"/>
    <p:sldId id="284" r:id="rId50"/>
    <p:sldId id="312" r:id="rId51"/>
    <p:sldId id="287" r:id="rId52"/>
    <p:sldId id="313" r:id="rId53"/>
    <p:sldId id="314" r:id="rId54"/>
    <p:sldId id="316" r:id="rId55"/>
    <p:sldId id="315" r:id="rId56"/>
    <p:sldId id="317" r:id="rId57"/>
    <p:sldId id="319" r:id="rId58"/>
    <p:sldId id="285" r:id="rId59"/>
    <p:sldId id="262" r:id="rId60"/>
    <p:sldId id="300" r:id="rId61"/>
    <p:sldId id="28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840" autoAdjust="0"/>
  </p:normalViewPr>
  <p:slideViewPr>
    <p:cSldViewPr snapToGrid="0">
      <p:cViewPr varScale="1">
        <p:scale>
          <a:sx n="76" d="100"/>
          <a:sy n="76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AF69-4086-4939-A367-435298AD586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B6D09-BB5E-4557-B5D1-94EDB874E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в Японии биткоин стал официальной валютой.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B6D09-BB5E-4557-B5D1-94EDB874E75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5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8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3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8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30B8-AF5E-4811-AFB7-DFBD47950AF1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1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8%D0%BF%D0%B5%D1%80%D0%B8%D0%BD%D1%84%D0%BB%D1%8F%D1%86%D0%B8%D1%8F#.D0.97.D0.B8.D0.BC.D0.B1.D0.B0.D0.B1.D0.B2.D0.B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ionla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bc.ru/rbcfreenews/55fa7f949a794714080f76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eraverin/blockchain-materials" TargetMode="External"/><Relationship Id="rId2" Type="http://schemas.openxmlformats.org/officeDocument/2006/relationships/hyperlink" Target="mailto:amax0703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714501"/>
            <a:ext cx="9601200" cy="2743200"/>
          </a:xfrm>
        </p:spPr>
        <p:txBody>
          <a:bodyPr>
            <a:normAutofit/>
          </a:bodyPr>
          <a:lstStyle/>
          <a:p>
            <a:r>
              <a:rPr lang="ru-RU" dirty="0">
                <a:latin typeface="Oswald Regular" panose="02000503000000000000" pitchFamily="2" charset="-52"/>
              </a:rPr>
              <a:t>Основные тренды </a:t>
            </a:r>
            <a:br>
              <a:rPr lang="ru-RU" dirty="0">
                <a:latin typeface="Oswald Regular" panose="02000503000000000000" pitchFamily="2" charset="-52"/>
              </a:rPr>
            </a:br>
            <a:r>
              <a:rPr lang="ru-RU" dirty="0">
                <a:latin typeface="Oswald Regular" panose="02000503000000000000" pitchFamily="2" charset="-52"/>
              </a:rPr>
              <a:t>технологии </a:t>
            </a:r>
            <a:r>
              <a:rPr lang="en-US" dirty="0">
                <a:latin typeface="Oswald Regular" panose="02000503000000000000" pitchFamily="2" charset="-52"/>
              </a:rPr>
              <a:t>blockchain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29820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Oswald Regular" panose="02000503000000000000" pitchFamily="2" charset="-52"/>
              </a:rPr>
              <a:t>Спикер</a:t>
            </a:r>
            <a:r>
              <a:rPr lang="en-US" sz="2800" dirty="0">
                <a:latin typeface="Oswald Regular" panose="02000503000000000000" pitchFamily="2" charset="-52"/>
              </a:rPr>
              <a:t>: </a:t>
            </a:r>
            <a:r>
              <a:rPr lang="ru-RU" sz="2800" dirty="0">
                <a:latin typeface="Oswald Regular" panose="02000503000000000000" pitchFamily="2" charset="-52"/>
              </a:rPr>
              <a:t>Максим Аверин </a:t>
            </a:r>
          </a:p>
        </p:txBody>
      </p:sp>
    </p:spTree>
    <p:extLst>
      <p:ext uri="{BB962C8B-B14F-4D97-AF65-F5344CB8AC3E}">
        <p14:creationId xmlns:p14="http://schemas.microsoft.com/office/powerpoint/2010/main" val="170356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Чем биткойны удобнее обычных денег?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 много знаете способов перевести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0 миллионов долларов из произвольной точки Земли в произвольную точку Земли за 10 минут без комиссии?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 много знаете способов перевести друг другу средства, при которых вас не попросят предъявить паспорт? При которых об этом вообще никто не узнает, кроме вас двоих?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23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Об авторе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Автор системы Биткойн называл себя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Satoshi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Nakamoto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Имя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Satoshi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переводится с японского как «мудрый».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Фамилия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Nakamoto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как «находящийся внутри сложной (закрытой) системы».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21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84" y="0"/>
            <a:ext cx="8518357" cy="6858000"/>
          </a:xfrm>
        </p:spPr>
      </p:pic>
    </p:spTree>
    <p:extLst>
      <p:ext uri="{BB962C8B-B14F-4D97-AF65-F5344CB8AC3E}">
        <p14:creationId xmlns:p14="http://schemas.microsoft.com/office/powerpoint/2010/main" val="14847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30225"/>
            <a:ext cx="11239500" cy="1325563"/>
          </a:xfrm>
        </p:spPr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Получается, что печать биткоины можно бесконечно?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Почти.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Сейчас какой-то счастливчик раз в 10 минут добывает 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12,5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BTC.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Протокол устроен так, что «награда за нахождение блока» раз в 4 года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уполовинивается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Первые 4 года (янв. 2009 – янв. 2013) награда составляла 50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BTC.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0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Получается, что печать биткоины можно бесконечно?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 действительности всё не так, как на самом деле.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Уполовинивание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награды происходит не раз в 4 года, а спустя каждые 210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000 блоков.  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Это, если мощность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майнеров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сильно не растёт, почти одно и то же (блоки добываются в среднем раз в 10 минут, а 4 года разделить на 10 минут равно 210384).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1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Кто умеет суммировать геометрическую прогрессию?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083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Helvetica Neue Medium"/>
                <a:cs typeface="Helvetica Neue Medium"/>
              </a:rPr>
              <a:t>50 ⋅ 210000 + 25 ⋅ 210000 + 12,5 ⋅ 210000 + </a:t>
            </a:r>
            <a:r>
              <a:rPr lang="is-IS" dirty="0">
                <a:latin typeface="Helvetica Neue Medium"/>
                <a:cs typeface="Helvetica Neue Medium"/>
              </a:rPr>
              <a:t>…</a:t>
            </a: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5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Да, детка!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 = 210000 * 100 = 21 000 000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Суммарно будет добыто 21 миллион биткойнов. Больше добыто не будет. Протокол неизменяем.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9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Дефляция и инфляция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Количество биткоинов, как и золота ограничено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Цена биткоина зависит только от внешних событий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Сейчас доллар не подкреплён золотом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Инфляция может привести к ситуации в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Зимбабве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9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устроен обычный платёж?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Переводишь деньги с адреса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NL" dirty="0">
                <a:latin typeface="Helvetica" panose="020B0604020202020204" pitchFamily="34" charset="0"/>
                <a:cs typeface="Helvetica" panose="020B0604020202020204" pitchFamily="34" charset="0"/>
              </a:rPr>
              <a:t>1KeatDCtrEnzaR42B2eUduYXmcM4U9jphB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 адрес </a:t>
            </a:r>
            <a:r>
              <a:rPr lang="tr-TR" dirty="0">
                <a:latin typeface="Helvetica" panose="020B0604020202020204" pitchFamily="34" charset="0"/>
                <a:cs typeface="Helvetica" panose="020B0604020202020204" pitchFamily="34" charset="0"/>
              </a:rPr>
              <a:t>1FTgzPJCbpCWYfF6VxPdmCMPUDBfygut2h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Продавец спустя некоторое время соглашается с тем, что  платёж произошёл, и предоставляет тебе услугу. Принято дожидаться 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подтверждений.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0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устроен обычный платёж?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Каждый конкретный продавец решает сам, какого количества подтверждений ему ждать.</a:t>
            </a:r>
            <a:r>
              <a:rPr lang="en-US" dirty="0">
                <a:latin typeface="Helvetica Neue Medium"/>
                <a:cs typeface="Helvetica Neue Medium"/>
              </a:rPr>
              <a:t> </a:t>
            </a:r>
            <a:r>
              <a:rPr lang="ru-RU" dirty="0">
                <a:latin typeface="Helvetica Neue Medium"/>
                <a:cs typeface="Helvetica Neue Medium"/>
              </a:rPr>
              <a:t>Некоторые биржи считают биткойны зачисленными после </a:t>
            </a:r>
            <a:r>
              <a:rPr lang="ru-RU" b="1" dirty="0">
                <a:latin typeface="Helvetica Neue Medium"/>
                <a:cs typeface="Helvetica Neue Medium"/>
              </a:rPr>
              <a:t>трёх</a:t>
            </a:r>
            <a:r>
              <a:rPr lang="ru-RU" dirty="0">
                <a:latin typeface="Helvetica Neue Medium"/>
                <a:cs typeface="Helvetica Neue Medium"/>
              </a:rPr>
              <a:t> подтверждений.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9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Делаю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коммиты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open-source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проект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Zulip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чат от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Dropbox)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Разработчик в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EtherionLab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Сколько всего людей держат полную </a:t>
            </a:r>
            <a:r>
              <a:rPr lang="ru-RU" dirty="0" err="1">
                <a:latin typeface="Oswald Regular" panose="02000503000000000000" pitchFamily="2" charset="-52"/>
                <a:cs typeface="Helvetica Neue"/>
              </a:rPr>
              <a:t>ноду</a:t>
            </a:r>
            <a:r>
              <a:rPr lang="ru-RU" dirty="0">
                <a:latin typeface="Oswald Regular" panose="02000503000000000000" pitchFamily="2" charset="-52"/>
                <a:cs typeface="Helvetica Neue"/>
              </a:rPr>
              <a:t>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Веб-сайт </a:t>
            </a:r>
            <a:r>
              <a:rPr lang="en-US" dirty="0">
                <a:latin typeface="Helvetica Neue Medium"/>
                <a:cs typeface="Helvetica Neue Medium"/>
              </a:rPr>
              <a:t>bitnodes.21.co </a:t>
            </a:r>
            <a:r>
              <a:rPr lang="ru-RU" dirty="0">
                <a:latin typeface="Helvetica Neue Medium"/>
                <a:cs typeface="Helvetica Neue Medium"/>
              </a:rPr>
              <a:t>сообщает нам, что на момент написания этой презентации активных полных </a:t>
            </a:r>
            <a:r>
              <a:rPr lang="ru-RU" dirty="0" err="1">
                <a:latin typeface="Helvetica Neue Medium"/>
                <a:cs typeface="Helvetica Neue Medium"/>
              </a:rPr>
              <a:t>нод</a:t>
            </a:r>
            <a:r>
              <a:rPr lang="ru-RU" dirty="0">
                <a:latin typeface="Helvetica Neue Medium"/>
                <a:cs typeface="Helvetica Neue Medium"/>
              </a:rPr>
              <a:t> было 6153.</a:t>
            </a:r>
          </a:p>
          <a:p>
            <a:pPr marL="0" indent="0">
              <a:buNone/>
            </a:pP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То есть полная копия всего </a:t>
            </a:r>
            <a:r>
              <a:rPr lang="ru-RU" dirty="0" err="1">
                <a:latin typeface="Helvetica Neue Medium"/>
                <a:cs typeface="Helvetica Neue Medium"/>
              </a:rPr>
              <a:t>блокчейна</a:t>
            </a:r>
            <a:r>
              <a:rPr lang="ru-RU" dirty="0">
                <a:latin typeface="Helvetica Neue Medium"/>
                <a:cs typeface="Helvetica Neue Medium"/>
              </a:rPr>
              <a:t> хранится как минимум в 6153 местах на планете Земля.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0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1199"/>
            <a:ext cx="10515600" cy="1114425"/>
          </a:xfrm>
        </p:spPr>
        <p:txBody>
          <a:bodyPr>
            <a:noAutofit/>
          </a:bodyPr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Чему равна комиссия в сети Биткойн?</a:t>
            </a:r>
            <a:br>
              <a:rPr lang="ru-RU" dirty="0">
                <a:latin typeface="Helvetica Neue Light"/>
                <a:cs typeface="Helvetica Neue Light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Либо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0 BTC,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либо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0.0001 BTC.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 переводе на российские реалии: либо 0 рублей, либо примерно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рублей.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Чем больше сумма перевода и чем более давно с этой суммой ничего не происходило, тем выше вероятность того, что комиссия составит 0 рублей.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10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Зачем нужна комиссия? 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Комиссия нужна для того, чтобы мы с вами не хулиганили: чтобы, гоняя одни и те же монеты по кругу, не забивали сеть.</a:t>
            </a:r>
          </a:p>
          <a:p>
            <a:pPr marL="0" indent="0">
              <a:buNone/>
            </a:pP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Достаётся она </a:t>
            </a:r>
            <a:r>
              <a:rPr lang="ru-RU" dirty="0" err="1">
                <a:latin typeface="Helvetica Neue Medium"/>
                <a:cs typeface="Helvetica Neue Medium"/>
              </a:rPr>
              <a:t>майнерам</a:t>
            </a:r>
            <a:r>
              <a:rPr lang="ru-RU" dirty="0">
                <a:latin typeface="Helvetica Neue Medium"/>
                <a:cs typeface="Helvetica Neue Medium"/>
              </a:rPr>
              <a:t>. </a:t>
            </a:r>
            <a:r>
              <a:rPr lang="ru-RU" dirty="0" err="1">
                <a:latin typeface="Helvetica Neue Medium"/>
                <a:cs typeface="Helvetica Neue Medium"/>
              </a:rPr>
              <a:t>Майнеры</a:t>
            </a:r>
            <a:r>
              <a:rPr lang="ru-RU" dirty="0">
                <a:latin typeface="Helvetica Neue Medium"/>
                <a:cs typeface="Helvetica Neue Medium"/>
              </a:rPr>
              <a:t> – это те, кто занимается майнингом. Каждый может стать </a:t>
            </a:r>
            <a:r>
              <a:rPr lang="ru-RU" dirty="0" err="1">
                <a:latin typeface="Helvetica Neue Medium"/>
                <a:cs typeface="Helvetica Neue Medium"/>
              </a:rPr>
              <a:t>майнером</a:t>
            </a:r>
            <a:r>
              <a:rPr lang="ru-RU" dirty="0">
                <a:latin typeface="Helvetica Neue Medium"/>
                <a:cs typeface="Helvetica Neue Medium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48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Пицца стоимостью 12 миллионов долларов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Писавший в 2009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курсач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 универе по электронным валютам норвежский счастливчик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Выброшенный на помойку жёсткий диск в Лондоне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35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Из чего состоит биткойн-кошелёк?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Наивно, он состоит из двух строк:</a:t>
            </a:r>
          </a:p>
          <a:p>
            <a:pPr marL="0" indent="0">
              <a:buNone/>
            </a:pPr>
            <a:r>
              <a:rPr lang="ru-RU" i="1" dirty="0">
                <a:latin typeface="Helvetica" panose="020B0604020202020204" pitchFamily="34" charset="0"/>
                <a:cs typeface="Helvetica" panose="020B0604020202020204" pitchFamily="34" charset="0"/>
              </a:rPr>
              <a:t>публичного ключа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ru-RU" i="1" dirty="0">
                <a:latin typeface="Helvetica" panose="020B0604020202020204" pitchFamily="34" charset="0"/>
                <a:cs typeface="Helvetica" panose="020B0604020202020204" pitchFamily="34" charset="0"/>
              </a:rPr>
              <a:t>приватного ключа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key, private key</a:t>
            </a:r>
            <a:r>
              <a:rPr lang="ru-RU" dirty="0">
                <a:latin typeface="Helvetica Neue Medium"/>
                <a:cs typeface="Helvetica Neue Medium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0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Богатые биткойн-адреса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1" y="1690687"/>
            <a:ext cx="9701337" cy="6293983"/>
          </a:xfrm>
        </p:spPr>
      </p:pic>
    </p:spTree>
    <p:extLst>
      <p:ext uri="{BB962C8B-B14F-4D97-AF65-F5344CB8AC3E}">
        <p14:creationId xmlns:p14="http://schemas.microsoft.com/office/powerpoint/2010/main" val="132749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обзавестись биткойнами?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Принимать в дар (обнародовать свой публичный ключ и сказать людям «пересылайте деньги по этому адресу»)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Принимать в качестве оплаты за услуги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Заняться майнингом (нереально в 2017 году)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Открыть сайт любой биржи и купить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97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Как оповестить сеть о новой транзакции?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Децентрализованного способа нет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Есть доверенные адреса: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bitseed.xf2.org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dnsseed.bluematt.me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seed.bitcoin.sipa.be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dnsseed.bitcoin.dashjr.org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seed.bitcoinstats.com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962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Электронная подпись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211"/>
            <a:ext cx="9759043" cy="4885010"/>
          </a:xfrm>
        </p:spPr>
      </p:pic>
    </p:spTree>
    <p:extLst>
      <p:ext uri="{BB962C8B-B14F-4D97-AF65-F5344CB8AC3E}">
        <p14:creationId xmlns:p14="http://schemas.microsoft.com/office/powerpoint/2010/main" val="66516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О шифровании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6243"/>
            <a:ext cx="11021378" cy="2686803"/>
          </a:xfrm>
        </p:spPr>
      </p:pic>
    </p:spTree>
    <p:extLst>
      <p:ext uri="{BB962C8B-B14F-4D97-AF65-F5344CB8AC3E}">
        <p14:creationId xmlns:p14="http://schemas.microsoft.com/office/powerpoint/2010/main" val="4384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Проблемы централизации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Один сервер - слишком много власти в руках одной организации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Велик риск взлома и кражи данных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Нужно доверять управляющей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92282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Немного про хэш-функции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Хэш-функцией называется функция, берущая на вход строку произвольной длины и возвращающая строку фиксированной длины, удовлетворяющая трём свойствам:</a:t>
            </a: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Невозможность восстановить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input (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исходную строку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исходный файл) по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output’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у</a:t>
            </a: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 незначительно отличающемся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input’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е совершенно разный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Отсутствие коллизий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25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Немного про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пример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SHA3-хэш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от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"Saturday"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даёт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c38bbc8e93c09f6ed3fe39b5135da91ad1a99d397ef16948606cdcbd14929f9d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то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время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как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та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же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хэш-функция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SHA3,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взятая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от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"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Caturday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",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приводит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к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результату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b4013c0eed56d5a0b448b02ec1d10dd18c1b3832068fbbdc65b98fa9b14b6dbf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21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Майнинг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Майнер перебором ищет такое число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nonce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 английского «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used once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что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hash(nonce)  &lt;  target</a:t>
            </a:r>
            <a:endParaRPr lang="ru-R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nonce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– случайное число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target –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256-битное число, начинающееся с очень большого количества нулей, прямо связанное со сложностью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майнинга (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target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const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difficulty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494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Майнинг (на самом деле)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Майнер перебором ищет такое число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nonce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 английского «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used once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что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sha256(sha256(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version|hash_prev|merkle_root_hash|timestamp|bits|nonce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))  &lt;  target</a:t>
            </a:r>
            <a:endParaRPr lang="ru-R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где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|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обозначает оператор конкатенации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3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Сложность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Самое главное, что нужно знать – что сложность вычислений подстраивается так, чтобы какой-то счастливчик «находил блок» раз в 10 минут.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8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Заработок </a:t>
            </a:r>
            <a:r>
              <a:rPr lang="ru-RU" dirty="0" err="1">
                <a:latin typeface="Oswald Regular" panose="02000503000000000000" pitchFamily="2" charset="-52"/>
              </a:rPr>
              <a:t>майнера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Вознаграждение за блок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Комиссии</a:t>
            </a:r>
          </a:p>
        </p:txBody>
      </p:sp>
    </p:spTree>
    <p:extLst>
      <p:ext uri="{BB962C8B-B14F-4D97-AF65-F5344CB8AC3E}">
        <p14:creationId xmlns:p14="http://schemas.microsoft.com/office/powerpoint/2010/main" val="345632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Атака «двойная трата»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32" y="1825625"/>
            <a:ext cx="8625735" cy="4351338"/>
          </a:xfrm>
        </p:spPr>
      </p:pic>
    </p:spTree>
    <p:extLst>
      <p:ext uri="{BB962C8B-B14F-4D97-AF65-F5344CB8AC3E}">
        <p14:creationId xmlns:p14="http://schemas.microsoft.com/office/powerpoint/2010/main" val="388547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Атака «двойная трата»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Изменить размер вознаграждения за генерацию блока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Получить неограниченное количество биткойнов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Уничтожить сеть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Потратить биткойны, которые ранее не принадлежали злоумышленнику.</a:t>
            </a:r>
          </a:p>
        </p:txBody>
      </p:sp>
    </p:spTree>
    <p:extLst>
      <p:ext uri="{BB962C8B-B14F-4D97-AF65-F5344CB8AC3E}">
        <p14:creationId xmlns:p14="http://schemas.microsoft.com/office/powerpoint/2010/main" val="69769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Раздвоение цепи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Сеть выбирает самую длинную цепочку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Можно считать транзакцию окончательной после 6 подтверждений (6 блоков над блоком с транзакцией) 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Майнеры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“голосуют” за правильный блок своей вычислительной мощностью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16" y="593595"/>
            <a:ext cx="239110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3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Oswald Regular" panose="02000503000000000000" pitchFamily="2" charset="-52"/>
              </a:rPr>
              <a:t>Как бросить учёбу и начать майнинг?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371667" cy="46529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 2017 году 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никак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, этим надо было заниматься раньше.</a:t>
            </a:r>
          </a:p>
          <a:p>
            <a:pPr marL="0" indent="0">
              <a:buNone/>
            </a:pPr>
            <a:endParaRPr lang="ru-RU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Сейчас майнинг конкурентный бизнес. Люди, которые начинают заниматься майнингом, закупают огромное количество специализированного оборудования, арендуют склад, следят за тем, чтобы не было перегрузки сети.</a:t>
            </a:r>
            <a:endParaRPr lang="ru-RU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Что сулит </a:t>
            </a:r>
            <a:r>
              <a:rPr lang="ru-RU" dirty="0" err="1">
                <a:latin typeface="Oswald Regular" panose="02000503000000000000" pitchFamily="2" charset="-52"/>
              </a:rPr>
              <a:t>криптоэкономика</a:t>
            </a:r>
            <a:r>
              <a:rPr lang="ru-RU" dirty="0">
                <a:latin typeface="Oswald Regular" panose="02000503000000000000" pitchFamily="2" charset="-52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 Уничтожение нотариата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 Отказ от использования бумаги при документообороте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 Адвокаты останутся, а юристы вымрут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 Нагрузка на судей сократится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 Все бизнес-процессы, не связанные с творчеством, станут      автоматизированными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306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Китайская биткоин-ферма в </a:t>
            </a:r>
            <a:r>
              <a:rPr lang="en-US" dirty="0" err="1">
                <a:latin typeface="Oswald Regular" panose="02000503000000000000" pitchFamily="2" charset="-52"/>
              </a:rPr>
              <a:t>Changchen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1825624"/>
            <a:ext cx="9621745" cy="5032375"/>
          </a:xfrm>
        </p:spPr>
      </p:pic>
    </p:spTree>
    <p:extLst>
      <p:ext uri="{BB962C8B-B14F-4D97-AF65-F5344CB8AC3E}">
        <p14:creationId xmlns:p14="http://schemas.microsoft.com/office/powerpoint/2010/main" val="2540378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5961" cy="6858000"/>
          </a:xfrm>
        </p:spPr>
      </p:pic>
    </p:spTree>
    <p:extLst>
      <p:ext uri="{BB962C8B-B14F-4D97-AF65-F5344CB8AC3E}">
        <p14:creationId xmlns:p14="http://schemas.microsoft.com/office/powerpoint/2010/main" val="55301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3043631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22525"/>
            <a:ext cx="10515600" cy="1755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6600" dirty="0">
                <a:latin typeface="Oswald Regular" panose="02000503000000000000" pitchFamily="2" charset="-52"/>
              </a:rPr>
              <a:t>А если ну очень хочется?</a:t>
            </a:r>
            <a:endParaRPr lang="ru-RU" sz="6600" b="0" dirty="0">
              <a:effectLst/>
              <a:latin typeface="Oswald Regular" panose="02000503000000000000" pitchFamily="2" charset="-52"/>
            </a:endParaRPr>
          </a:p>
          <a:p>
            <a:pPr marL="0" indent="0">
              <a:buNone/>
            </a:pPr>
            <a:br>
              <a:rPr lang="ru-RU" sz="6600" dirty="0"/>
            </a:b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923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586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77872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Oswald Regular" panose="02000503000000000000" pitchFamily="2" charset="-52"/>
                <a:cs typeface="Helvetica Neue"/>
              </a:rPr>
              <a:t>Что ещё за </a:t>
            </a:r>
            <a:r>
              <a:rPr lang="en-US" b="1" dirty="0">
                <a:latin typeface="Oswald Regular" panose="02000503000000000000" pitchFamily="2" charset="-52"/>
                <a:cs typeface="Helvetica Neue"/>
              </a:rPr>
              <a:t>ASIC?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Application-specific integrating circuit (ASIC).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is-IS" dirty="0">
                <a:latin typeface="Helvetica" panose="020B0604020202020204" pitchFamily="34" charset="0"/>
                <a:cs typeface="Helvetica" panose="020B0604020202020204" pitchFamily="34" charset="0"/>
              </a:rPr>
              <a:t>→ GPU →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FPGA </a:t>
            </a:r>
            <a:r>
              <a:rPr lang="is-IS" dirty="0">
                <a:latin typeface="Helvetica" panose="020B0604020202020204" pitchFamily="34" charset="0"/>
                <a:cs typeface="Helvetica" panose="020B0604020202020204" pitchFamily="34" charset="0"/>
              </a:rPr>
              <a:t>→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ASIC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22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Майнинг пул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Распределение награды за блок.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PROP (Proportional)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PPS (Pay Per Share)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49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Правовой аспект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Правовое поле не создано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К оплате биткоины принимать </a:t>
            </a:r>
            <a:r>
              <a:rPr lang="ru-RU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нельзя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2">
              <a:spcBef>
                <a:spcPts val="1000"/>
              </a:spcBef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статья 27 ФЗ «О Центральном банке РФ» (выпуск запрещён)</a:t>
            </a:r>
          </a:p>
          <a:p>
            <a:pPr marL="685800" lvl="2">
              <a:spcBef>
                <a:spcPts val="1000"/>
              </a:spcBef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статья 140 ГК РФ (официальная валюта – рубль)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Верить можно только законам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Герман Греф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хранит деньги в биткоинах</a:t>
            </a:r>
          </a:p>
        </p:txBody>
      </p:sp>
    </p:spTree>
    <p:extLst>
      <p:ext uri="{BB962C8B-B14F-4D97-AF65-F5344CB8AC3E}">
        <p14:creationId xmlns:p14="http://schemas.microsoft.com/office/powerpoint/2010/main" val="3476932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Альтернативы </a:t>
            </a:r>
            <a:r>
              <a:rPr lang="en-US" dirty="0">
                <a:latin typeface="Oswald Regular" panose="02000503000000000000" pitchFamily="2" charset="-52"/>
              </a:rPr>
              <a:t>Bitcoin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Zcash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Ethereum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Dogecoin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NXT (“окрашенные” монеты и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децентрализованный обмен)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itecoin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block time = 2.5 minutes; 84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миллиона монет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хэш-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функция не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sha256,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scrypt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0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swald Regular" panose="02000503000000000000" pitchFamily="2" charset="-52"/>
              </a:rPr>
              <a:t>Ethereum</a:t>
            </a:r>
            <a:r>
              <a:rPr lang="ru-RU" dirty="0">
                <a:latin typeface="Oswald Regular" panose="02000503000000000000" pitchFamily="2" charset="-52"/>
              </a:rPr>
              <a:t> (Виталик </a:t>
            </a:r>
            <a:r>
              <a:rPr lang="ru-RU" dirty="0" err="1">
                <a:latin typeface="Oswald Regular" panose="02000503000000000000" pitchFamily="2" charset="-52"/>
              </a:rPr>
              <a:t>Бутерин</a:t>
            </a:r>
            <a:r>
              <a:rPr lang="ru-RU" dirty="0">
                <a:latin typeface="Oswald Regular" panose="02000503000000000000" pitchFamily="2" charset="-52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World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”,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тьюринг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-полный язык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EVM - виртуальная машина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ethereum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Распределенное исполнение кода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Распределенное хранение данных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Ether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криптовалюта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, “топливо” для оплаты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“строк кода” </a:t>
            </a:r>
          </a:p>
        </p:txBody>
      </p:sp>
    </p:spTree>
    <p:extLst>
      <p:ext uri="{BB962C8B-B14F-4D97-AF65-F5344CB8AC3E}">
        <p14:creationId xmlns:p14="http://schemas.microsoft.com/office/powerpoint/2010/main" val="148485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Что такое </a:t>
            </a:r>
            <a:r>
              <a:rPr lang="ru-RU" dirty="0" err="1">
                <a:latin typeface="Oswald Regular" panose="02000503000000000000" pitchFamily="2" charset="-52"/>
                <a:cs typeface="Helvetica Neue"/>
              </a:rPr>
              <a:t>блокчейн</a:t>
            </a:r>
            <a:r>
              <a:rPr lang="ru-RU" dirty="0">
                <a:latin typeface="Oswald Regular" panose="02000503000000000000" pitchFamily="2" charset="-52"/>
                <a:cs typeface="Helvetica Neue"/>
              </a:rPr>
              <a:t>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Блокчейн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– это, как понятно из названия, цепочка блоков.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Таким образом, большая бухгалтерская книга выглядит как цепочка блоков.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Адреса и контракты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Адреса контролируются пользователями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Контракты обладают своим кодом и памятью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 адреса можно послать транзакцию на контракт для вызова функции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Каждая операция стоит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gas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7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7081" cy="6858000"/>
          </a:xfrm>
        </p:spPr>
      </p:pic>
    </p:spTree>
    <p:extLst>
      <p:ext uri="{BB962C8B-B14F-4D97-AF65-F5344CB8AC3E}">
        <p14:creationId xmlns:p14="http://schemas.microsoft.com/office/powerpoint/2010/main" val="3260757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Вендинговый аппарат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94040"/>
            <a:ext cx="8109857" cy="6266708"/>
          </a:xfrm>
        </p:spPr>
      </p:pic>
    </p:spTree>
    <p:extLst>
      <p:ext uri="{BB962C8B-B14F-4D97-AF65-F5344CB8AC3E}">
        <p14:creationId xmlns:p14="http://schemas.microsoft.com/office/powerpoint/2010/main" val="406824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Купля-продажа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2100791"/>
            <a:ext cx="10326541" cy="3801005"/>
          </a:xfrm>
        </p:spPr>
      </p:pic>
    </p:spTree>
    <p:extLst>
      <p:ext uri="{BB962C8B-B14F-4D97-AF65-F5344CB8AC3E}">
        <p14:creationId xmlns:p14="http://schemas.microsoft.com/office/powerpoint/2010/main" val="4290450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Приватный </a:t>
            </a:r>
            <a:r>
              <a:rPr lang="en-US" dirty="0">
                <a:latin typeface="Oswald Regular" panose="02000503000000000000" pitchFamily="2" charset="-52"/>
              </a:rPr>
              <a:t>blockchain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Hyperledger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IBM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Приватный реестр от Сбербанка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8088"/>
            <a:ext cx="5562600" cy="11959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152418"/>
            <a:ext cx="4584700" cy="11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0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2000503000000000000" pitchFamily="2" charset="-52"/>
              </a:rPr>
              <a:t>Gambling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094"/>
            <a:ext cx="10644640" cy="5322320"/>
          </a:xfrm>
        </p:spPr>
      </p:pic>
    </p:spTree>
    <p:extLst>
      <p:ext uri="{BB962C8B-B14F-4D97-AF65-F5344CB8AC3E}">
        <p14:creationId xmlns:p14="http://schemas.microsoft.com/office/powerpoint/2010/main" val="4113093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Договора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S7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 Альфа банк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Barclays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36" y="2828609"/>
            <a:ext cx="5496816" cy="16812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509886"/>
            <a:ext cx="6391276" cy="31956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2665323"/>
            <a:ext cx="2919679" cy="29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42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2000503000000000000" pitchFamily="2" charset="-52"/>
              </a:rPr>
              <a:t>Blockchain – </a:t>
            </a:r>
            <a:r>
              <a:rPr lang="ru-RU" dirty="0">
                <a:latin typeface="Oswald Regular" panose="02000503000000000000" pitchFamily="2" charset="-52"/>
              </a:rPr>
              <a:t>не философский камень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Не подходит, когда много транзакций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Плохая масштабируемость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Высокая волатильность валюты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Прозрачность транзакций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Риск плохого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595263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Существующие проекты на </a:t>
            </a:r>
            <a:r>
              <a:rPr lang="en-US" dirty="0" err="1">
                <a:latin typeface="Oswald Regular" panose="02000503000000000000" pitchFamily="2" charset="-52"/>
              </a:rPr>
              <a:t>Ethereum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  <a:solidFill>
            <a:schemeClr val="bg1"/>
          </a:solidFill>
        </p:spPr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Slock.it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Golos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TheDAO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Edgeless.io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MediaChain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92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Oswald Regular" panose="02000503000000000000" pitchFamily="2" charset="-52"/>
                <a:cs typeface="Helvetica" panose="020B0604020202020204" pitchFamily="34" charset="0"/>
              </a:rPr>
              <a:t>Как бросить учёбу и провести ICO?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9088"/>
            <a:ext cx="11264900" cy="4351338"/>
          </a:xfrm>
        </p:spPr>
        <p:txBody>
          <a:bodyPr/>
          <a:lstStyle/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Сделать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лендинг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за 10 тысяч рублей</a:t>
            </a: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Посадить одногруппницу, знающую английский, писать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whitepaper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Скопировать код успешного ICO с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Заказать статью в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CoinTelegraph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Собрать 2-3 миллиона $ за несколько дней</a:t>
            </a: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Вынуть все деньги из контракта и убежать в неизвестном направлении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1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Принципы построения цепочки блоков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Распределённость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Открытость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Защищенность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449231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Какие задачи есть сейчас в </a:t>
            </a:r>
            <a:r>
              <a:rPr lang="ru-RU" dirty="0" err="1">
                <a:latin typeface="Oswald Regular" panose="02000503000000000000" pitchFamily="2" charset="-52"/>
                <a:cs typeface="Helvetica" panose="020B0604020202020204" pitchFamily="34" charset="0"/>
              </a:rPr>
              <a:t>криптомире</a:t>
            </a:r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Developing core features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Smart-contracts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32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Спасибо!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email: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amax0703@gmail.com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misteraverin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telegram: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misteraverin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Ссылка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на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эту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лекцию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https://github.com/misteraverin/blockchain-materials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Децентрализованная книга учёта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Пусть теперь каждый хранит книгу балансов 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себя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Участники сети обмениваются данными о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транзакциях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Проверка корректности транзакций использует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цифровую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222339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2000503000000000000" pitchFamily="2" charset="-52"/>
              </a:rPr>
              <a:t>Blockchain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8" y="1825625"/>
            <a:ext cx="10029304" cy="4351338"/>
          </a:xfrm>
        </p:spPr>
      </p:pic>
    </p:spTree>
    <p:extLst>
      <p:ext uri="{BB962C8B-B14F-4D97-AF65-F5344CB8AC3E}">
        <p14:creationId xmlns:p14="http://schemas.microsoft.com/office/powerpoint/2010/main" val="320700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Что такое биткоин?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Биткойн – это первая в истории человечества децентрализованная платёжная система, созданная в 2009 г.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 совместительству – ещё и валюта. Но это скорее побочный эффект.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1481</Words>
  <Application>Microsoft Office PowerPoint</Application>
  <PresentationFormat>Широкоэкранный</PresentationFormat>
  <Paragraphs>211</Paragraphs>
  <Slides>61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Helvetica</vt:lpstr>
      <vt:lpstr>Helvetica Neue</vt:lpstr>
      <vt:lpstr>Helvetica Neue Light</vt:lpstr>
      <vt:lpstr>Helvetica Neue Medium</vt:lpstr>
      <vt:lpstr>Oswald Regular</vt:lpstr>
      <vt:lpstr>Times New Roman</vt:lpstr>
      <vt:lpstr>Тема Office</vt:lpstr>
      <vt:lpstr>Основные тренды  технологии blockchain </vt:lpstr>
      <vt:lpstr>О себе</vt:lpstr>
      <vt:lpstr>Проблемы централизации</vt:lpstr>
      <vt:lpstr>Что сулит криптоэкономика?</vt:lpstr>
      <vt:lpstr>Что такое блокчейн?</vt:lpstr>
      <vt:lpstr>Принципы построения цепочки блоков</vt:lpstr>
      <vt:lpstr>Децентрализованная книга учёта</vt:lpstr>
      <vt:lpstr>Blockchain</vt:lpstr>
      <vt:lpstr>Что такое биткоин?</vt:lpstr>
      <vt:lpstr>Чем биткойны удобнее обычных денег?</vt:lpstr>
      <vt:lpstr>Об авторе</vt:lpstr>
      <vt:lpstr>Презентация PowerPoint</vt:lpstr>
      <vt:lpstr>Получается, что печать биткоины можно бесконечно?</vt:lpstr>
      <vt:lpstr>Получается, что печать биткоины можно бесконечно?</vt:lpstr>
      <vt:lpstr>Кто умеет суммировать геометрическую прогрессию?</vt:lpstr>
      <vt:lpstr>Да, детка!</vt:lpstr>
      <vt:lpstr>Дефляция и инфляция</vt:lpstr>
      <vt:lpstr>Как устроен обычный платёж?</vt:lpstr>
      <vt:lpstr>Как устроен обычный платёж?</vt:lpstr>
      <vt:lpstr>Сколько всего людей держат полную ноду?</vt:lpstr>
      <vt:lpstr>Чему равна комиссия в сети Биткойн? </vt:lpstr>
      <vt:lpstr>Зачем нужна комиссия? </vt:lpstr>
      <vt:lpstr>Истории</vt:lpstr>
      <vt:lpstr>Из чего состоит биткойн-кошелёк?</vt:lpstr>
      <vt:lpstr>Богатые биткойн-адреса</vt:lpstr>
      <vt:lpstr>Как обзавестись биткойнами?</vt:lpstr>
      <vt:lpstr>Как оповестить сеть о новой транзакции?</vt:lpstr>
      <vt:lpstr>Электронная подпись</vt:lpstr>
      <vt:lpstr>О шифровании</vt:lpstr>
      <vt:lpstr>Немного про хэш-функции</vt:lpstr>
      <vt:lpstr>Немного про хэш-функции</vt:lpstr>
      <vt:lpstr>Майнинг </vt:lpstr>
      <vt:lpstr>Майнинг (на самом деле)</vt:lpstr>
      <vt:lpstr>Сложность</vt:lpstr>
      <vt:lpstr>Заработок майнера</vt:lpstr>
      <vt:lpstr>Атака «двойная трата»</vt:lpstr>
      <vt:lpstr>Атака «двойная трата»</vt:lpstr>
      <vt:lpstr>Раздвоение цепи</vt:lpstr>
      <vt:lpstr>Как бросить учёбу и начать майнинг?</vt:lpstr>
      <vt:lpstr>Китайская биткоин-ферма в Changchen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ещё за ASIC?</vt:lpstr>
      <vt:lpstr>Майнинг пул</vt:lpstr>
      <vt:lpstr>Правовой аспект</vt:lpstr>
      <vt:lpstr>Альтернативы Bitcoin</vt:lpstr>
      <vt:lpstr>Ethereum (Виталик Бутерин)</vt:lpstr>
      <vt:lpstr>Адреса и контракты</vt:lpstr>
      <vt:lpstr>Презентация PowerPoint</vt:lpstr>
      <vt:lpstr>Вендинговый аппарат</vt:lpstr>
      <vt:lpstr>Купля-продажа</vt:lpstr>
      <vt:lpstr>Приватный blockchain</vt:lpstr>
      <vt:lpstr>Gambling</vt:lpstr>
      <vt:lpstr>Договора</vt:lpstr>
      <vt:lpstr>Blockchain – не философский камень</vt:lpstr>
      <vt:lpstr>Существующие проекты на Ethereum</vt:lpstr>
      <vt:lpstr>Как бросить учёбу и провести ICO?</vt:lpstr>
      <vt:lpstr>Какие задачи есть сейчас в криптомире?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53</cp:revision>
  <dcterms:created xsi:type="dcterms:W3CDTF">2017-04-20T13:57:18Z</dcterms:created>
  <dcterms:modified xsi:type="dcterms:W3CDTF">2017-05-03T00:20:56Z</dcterms:modified>
</cp:coreProperties>
</file>