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51B51-02A5-4157-A3D2-2B48A2D56810}" v="2065" dt="2022-02-09T12:36:22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40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2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224" y="564995"/>
            <a:ext cx="8825658" cy="3329581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ea typeface="+mj-lt"/>
                <a:cs typeface="+mj-lt"/>
              </a:rPr>
              <a:t>Разработка программного обеспечения</a:t>
            </a:r>
            <a:endParaRPr lang="ru-RU" sz="4800"/>
          </a:p>
          <a:p>
            <a:pPr algn="l"/>
            <a:r>
              <a:rPr lang="ru-RU" sz="4800" dirty="0">
                <a:ea typeface="+mj-lt"/>
                <a:cs typeface="+mj-lt"/>
              </a:rPr>
              <a:t>для визуализации тезауруса</a:t>
            </a:r>
            <a:endParaRPr lang="ru-RU" sz="4800"/>
          </a:p>
          <a:p>
            <a:endParaRPr lang="ru-RU" sz="4800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5882" y="3494990"/>
            <a:ext cx="8825658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>
                <a:ea typeface="+mj-lt"/>
                <a:cs typeface="+mj-lt"/>
              </a:rPr>
              <a:t>Подготовили проект:</a:t>
            </a:r>
          </a:p>
          <a:p>
            <a:r>
              <a:rPr lang="ru-RU" sz="1400" dirty="0">
                <a:ea typeface="+mj-lt"/>
                <a:cs typeface="+mj-lt"/>
              </a:rPr>
              <a:t>Шевцов Владислав Сергеевич</a:t>
            </a:r>
            <a:endParaRPr lang="ru-RU" sz="1400" dirty="0" err="1"/>
          </a:p>
          <a:p>
            <a:r>
              <a:rPr lang="ru-RU" sz="1400" dirty="0" err="1">
                <a:ea typeface="+mj-lt"/>
                <a:cs typeface="+mj-lt"/>
              </a:rPr>
              <a:t>Хрулёв</a:t>
            </a:r>
            <a:r>
              <a:rPr lang="ru-RU" sz="1400" dirty="0">
                <a:ea typeface="+mj-lt"/>
                <a:cs typeface="+mj-lt"/>
              </a:rPr>
              <a:t> Анатолий Сергеевич</a:t>
            </a:r>
            <a:endParaRPr lang="ru-RU" sz="1400" dirty="0"/>
          </a:p>
          <a:p>
            <a:r>
              <a:rPr lang="ru-RU" sz="1400" dirty="0">
                <a:ea typeface="+mj-lt"/>
                <a:cs typeface="+mj-lt"/>
              </a:rPr>
              <a:t>10 класс “А” школы №1542.</a:t>
            </a:r>
            <a:endParaRPr lang="ru-RU" sz="1400" dirty="0"/>
          </a:p>
          <a:p>
            <a:r>
              <a:rPr lang="ru-RU" sz="1400" dirty="0">
                <a:ea typeface="+mj-lt"/>
                <a:cs typeface="+mj-lt"/>
              </a:rPr>
              <a:t>Руководитель проекта:</a:t>
            </a:r>
          </a:p>
          <a:p>
            <a:r>
              <a:rPr lang="ru-RU" sz="1400" dirty="0">
                <a:ea typeface="+mj-lt"/>
                <a:cs typeface="+mj-lt"/>
              </a:rPr>
              <a:t>Русаков Алексей Михайлович</a:t>
            </a:r>
            <a:endParaRPr lang="ru-RU" sz="1400" dirty="0"/>
          </a:p>
          <a:p>
            <a:r>
              <a:rPr lang="ru-RU" sz="1400" dirty="0">
                <a:ea typeface="+mj-lt"/>
                <a:cs typeface="+mj-lt"/>
              </a:rPr>
              <a:t>Преподаватель детского технопарка</a:t>
            </a:r>
            <a:endParaRPr lang="ru-RU" sz="1400" dirty="0"/>
          </a:p>
          <a:p>
            <a:r>
              <a:rPr lang="ru-RU" sz="1400" dirty="0">
                <a:ea typeface="+mj-lt"/>
                <a:cs typeface="+mj-lt"/>
              </a:rPr>
              <a:t>«Альтаир»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C6E56-1510-4156-B6FD-8FAE5720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  <a:ea typeface="+mj-lt"/>
                <a:cs typeface="+mj-lt"/>
              </a:rPr>
              <a:t>Перспективы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4DE32-D6A1-4E0C-9DB3-F6AF83F7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984" y="147447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indent="0">
              <a:buNone/>
            </a:pPr>
            <a:r>
              <a:rPr lang="ru-RU" dirty="0">
                <a:ea typeface="+mj-lt"/>
                <a:cs typeface="+mj-lt"/>
              </a:rPr>
              <a:t>Данный проект, в силу расширяемости своего функционала, пригодится в любом маркетинговом сервисе. С помощью этого приложения пользователь может эффективно организовывать поиск и извлечение ключевых слов из текста, формировать из них тезаурус и выполнять визуализацию в виде графа.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28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F919E-9FC8-41A8-AAF9-D60B88AF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311" y="2281518"/>
            <a:ext cx="6547223" cy="80045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D8266-5AF7-4644-86C5-D24E28EA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A6E55-0692-4CE4-8C3B-FF282C9A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7" y="1469359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A0345-68E1-4D21-97C6-A524F647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77" y="168384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Разработать программное средство для визуализации тезауруса. Для создания данного программного продукта существует большое количество различных математических средств, которые можно скомбинировать для более точного извлечения ключевых слов, формирования их в тезаурус и последующей их визуализации. Визуализация данных предоставит более понятный и информативный вид, который поможет для более углубленного и интенсивного восприятия полученной информации.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8D946-06BE-45F9-B94D-218FF6197613}"/>
              </a:ext>
            </a:extLst>
          </p:cNvPr>
          <p:cNvSpPr txBox="1"/>
          <p:nvPr/>
        </p:nvSpPr>
        <p:spPr>
          <a:xfrm>
            <a:off x="5348172" y="4566657"/>
            <a:ext cx="64788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Тезаурус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 —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словарь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собрание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сведений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корпус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или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свод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полномерно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охватывающие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понятия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определения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 и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терминиы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специальной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области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знаний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или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сферы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Century Gothic"/>
                <a:cs typeface="Arial"/>
              </a:rPr>
              <a:t>деятельности</a:t>
            </a:r>
            <a:r>
              <a:rPr lang="en-US" sz="2000" dirty="0">
                <a:solidFill>
                  <a:srgbClr val="202122"/>
                </a:solidFill>
                <a:latin typeface="Century Gothic"/>
                <a:cs typeface="Arial"/>
              </a:rPr>
              <a:t>.</a:t>
            </a:r>
            <a:endParaRPr lang="en-US" sz="20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2831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2AD08-6F86-4434-82A3-453B88EE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712595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CBD34-5C58-47BE-9E50-56035C9F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584" y="807720"/>
            <a:ext cx="5919503" cy="44708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Обзор и анализ современных математических методов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обработки текстовой информации.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Обзор и анализ имеющегося программного обеспечения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для обработки текстовой информации;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Выбор и обоснование инструментальных средств для решения поставленной задачи;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Разработка и реализация алгоритма визуализации тезауруса;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Разработки структуры программного обеспечения;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Анализ экономической эффективности программного обеспечения, подготовка документации.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endParaRPr lang="ru-RU" dirty="0"/>
          </a:p>
          <a:p>
            <a:pPr marL="0" indent="0">
              <a:lnSpc>
                <a:spcPct val="90000"/>
              </a:lnSpc>
              <a:buNone/>
            </a:pP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6256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11C5C-7436-432E-8143-A1778F99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Этапы работы</a:t>
            </a:r>
            <a:br>
              <a:rPr lang="ru-RU">
                <a:solidFill>
                  <a:srgbClr val="FFFFFF"/>
                </a:solidFill>
              </a:rPr>
            </a:b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11E37-05DA-4F34-8C91-592E202F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584" y="569595"/>
            <a:ext cx="5919503" cy="44708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 Определение характеристики предметной области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- Обзор и анализ программных решений, пригодных для анализа и визуализации текстовой информации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- Обзор и анализ современных методов анализа текста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- Анализ моделей извлечения ключевых слов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- Анализ моделей визуализации тезауруса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- Разработка структуры программного комплекса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 Обоснование выбора инструментальных средств для разработки ПО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 Описание основных алгоритмов работы ПО</a:t>
            </a:r>
            <a:endParaRPr lang="ru-RU" dirty="0"/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ea typeface="+mj-lt"/>
                <a:cs typeface="+mj-lt"/>
              </a:rPr>
              <a:t>- Разработка и отладка программного обеспечения</a:t>
            </a:r>
            <a:endParaRPr lang="ru-RU" dirty="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ru-RU" dirty="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56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E1703-73B7-47E7-BD2A-D3A827C6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8" y="1922145"/>
            <a:ext cx="4599204" cy="4470821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3AF3C-31DB-44A0-995B-F9665C77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584" y="147447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Программное обеспечение (Среда разработки – Visual Code, Языки программирования – Python и JavaScript, JavaScript-библиотеки </a:t>
            </a:r>
            <a:r>
              <a:rPr lang="ru-RU" dirty="0" err="1">
                <a:ea typeface="+mj-lt"/>
                <a:cs typeface="+mj-lt"/>
              </a:rPr>
              <a:t>jQuery</a:t>
            </a:r>
            <a:r>
              <a:rPr lang="ru-RU" dirty="0">
                <a:ea typeface="+mj-lt"/>
                <a:cs typeface="+mj-lt"/>
              </a:rPr>
              <a:t> и </a:t>
            </a:r>
            <a:r>
              <a:rPr lang="ru-RU" dirty="0" err="1">
                <a:ea typeface="+mj-lt"/>
                <a:cs typeface="+mj-lt"/>
              </a:rPr>
              <a:t>Django</a:t>
            </a:r>
            <a:r>
              <a:rPr lang="ru-RU" dirty="0">
                <a:ea typeface="+mj-lt"/>
                <a:cs typeface="+mj-lt"/>
              </a:rPr>
              <a:t>), компьютер под управлением OS Windows. Для получения наилучшего результата было произведено ознакомление с технической частью проектов (к примеру, морфологический анализатор </a:t>
            </a:r>
            <a:r>
              <a:rPr lang="ru-RU" dirty="0" err="1">
                <a:ea typeface="+mj-lt"/>
                <a:cs typeface="+mj-lt"/>
              </a:rPr>
              <a:t>pymorphy</a:t>
            </a:r>
            <a:r>
              <a:rPr lang="ru-RU" dirty="0">
                <a:ea typeface="+mj-lt"/>
                <a:cs typeface="+mj-lt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98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55B2B-C308-47DB-A2FF-95803F29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214593"/>
            <a:ext cx="9404723" cy="1400530"/>
          </a:xfrm>
        </p:spPr>
        <p:txBody>
          <a:bodyPr/>
          <a:lstStyle/>
          <a:p>
            <a:r>
              <a:rPr lang="ru-RU" dirty="0"/>
              <a:t>Структурная схема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D7661-BD3D-4D3B-A770-AD974CF5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62" y="1833843"/>
            <a:ext cx="3926866" cy="50930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ru-RU" dirty="0"/>
              <a:t>Пользователь</a:t>
            </a:r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01B7E5A4-979D-461E-A3E2-ADA591F1F46A}"/>
              </a:ext>
            </a:extLst>
          </p:cNvPr>
          <p:cNvSpPr/>
          <p:nvPr/>
        </p:nvSpPr>
        <p:spPr>
          <a:xfrm>
            <a:off x="4129658" y="2339720"/>
            <a:ext cx="428625" cy="88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C2DF83BA-61D5-44CA-BDA8-BEF64DC0CA24}"/>
              </a:ext>
            </a:extLst>
          </p:cNvPr>
          <p:cNvSpPr/>
          <p:nvPr/>
        </p:nvSpPr>
        <p:spPr>
          <a:xfrm>
            <a:off x="7625333" y="2339720"/>
            <a:ext cx="428625" cy="88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7ED10C3-FF54-46FC-B41B-AF7A3668E6FB}"/>
              </a:ext>
            </a:extLst>
          </p:cNvPr>
          <p:cNvSpPr/>
          <p:nvPr/>
        </p:nvSpPr>
        <p:spPr>
          <a:xfrm>
            <a:off x="866775" y="3228975"/>
            <a:ext cx="3867150" cy="28479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CFF64-96C7-4D05-8EF3-2FB669A55698}"/>
              </a:ext>
            </a:extLst>
          </p:cNvPr>
          <p:cNvSpPr txBox="1"/>
          <p:nvPr/>
        </p:nvSpPr>
        <p:spPr>
          <a:xfrm>
            <a:off x="1400175" y="3429000"/>
            <a:ext cx="32099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Аналитическая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C8F4-B75F-4358-916D-BCDCC7E93797}"/>
              </a:ext>
            </a:extLst>
          </p:cNvPr>
          <p:cNvSpPr txBox="1"/>
          <p:nvPr/>
        </p:nvSpPr>
        <p:spPr>
          <a:xfrm>
            <a:off x="1390650" y="3876675"/>
            <a:ext cx="28194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/>
              <a:t>Подготовка текста к обработке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Извлечение ключевых слов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Формирование тезауруса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0A7B7F-2E91-4E18-8A34-251387AFC276}"/>
              </a:ext>
            </a:extLst>
          </p:cNvPr>
          <p:cNvSpPr/>
          <p:nvPr/>
        </p:nvSpPr>
        <p:spPr>
          <a:xfrm>
            <a:off x="7524749" y="3228975"/>
            <a:ext cx="3867150" cy="28479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858AB-69DF-4F01-ABBE-1240EB560853}"/>
              </a:ext>
            </a:extLst>
          </p:cNvPr>
          <p:cNvSpPr txBox="1"/>
          <p:nvPr/>
        </p:nvSpPr>
        <p:spPr>
          <a:xfrm>
            <a:off x="8058150" y="34290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Часть визуализации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6C0A1-6FE0-45A1-9C26-924AA55B8E8E}"/>
              </a:ext>
            </a:extLst>
          </p:cNvPr>
          <p:cNvSpPr txBox="1"/>
          <p:nvPr/>
        </p:nvSpPr>
        <p:spPr>
          <a:xfrm>
            <a:off x="8086725" y="3829050"/>
            <a:ext cx="30575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/>
              <a:t>Подготовка данных тезауруса к визуализации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Построение графа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Отображение результата пользователю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0142E-66AD-47D0-A4D3-B93C693C1B17}"/>
              </a:ext>
            </a:extLst>
          </p:cNvPr>
          <p:cNvSpPr txBox="1"/>
          <p:nvPr/>
        </p:nvSpPr>
        <p:spPr>
          <a:xfrm>
            <a:off x="3486150" y="2600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Текст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46C3F-5CFE-48F2-93D5-0FCA1AD27930}"/>
              </a:ext>
            </a:extLst>
          </p:cNvPr>
          <p:cNvSpPr txBox="1"/>
          <p:nvPr/>
        </p:nvSpPr>
        <p:spPr>
          <a:xfrm>
            <a:off x="7962900" y="24574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Настройка параметров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0D1CA281-0952-40DD-85C5-93A7318BDD05}"/>
              </a:ext>
            </a:extLst>
          </p:cNvPr>
          <p:cNvSpPr/>
          <p:nvPr/>
        </p:nvSpPr>
        <p:spPr>
          <a:xfrm>
            <a:off x="4730495" y="4510658"/>
            <a:ext cx="27908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8754B4-97C2-4063-813F-08E6E0F78D5B}"/>
              </a:ext>
            </a:extLst>
          </p:cNvPr>
          <p:cNvSpPr txBox="1"/>
          <p:nvPr/>
        </p:nvSpPr>
        <p:spPr>
          <a:xfrm>
            <a:off x="5457825" y="4886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Тезаурус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BDA9A2D-58FD-42B4-9481-F3EDAC18DFEE}"/>
              </a:ext>
            </a:extLst>
          </p:cNvPr>
          <p:cNvSpPr/>
          <p:nvPr/>
        </p:nvSpPr>
        <p:spPr>
          <a:xfrm>
            <a:off x="10887075" y="2085975"/>
            <a:ext cx="2571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 19">
            <a:extLst>
              <a:ext uri="{FF2B5EF4-FFF2-40B4-BE49-F238E27FC236}">
                <a16:creationId xmlns:a16="http://schemas.microsoft.com/office/drawing/2014/main" id="{A7EC0E89-CDBF-4ACD-A654-85DC69098A3F}"/>
              </a:ext>
            </a:extLst>
          </p:cNvPr>
          <p:cNvSpPr/>
          <p:nvPr/>
        </p:nvSpPr>
        <p:spPr>
          <a:xfrm>
            <a:off x="8083295" y="1843658"/>
            <a:ext cx="305752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A1677-1066-40EB-8A04-B18189F7455E}"/>
              </a:ext>
            </a:extLst>
          </p:cNvPr>
          <p:cNvSpPr txBox="1"/>
          <p:nvPr/>
        </p:nvSpPr>
        <p:spPr>
          <a:xfrm>
            <a:off x="5619750" y="5581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965FE-EA02-41DD-8ADC-0D548A1DD63F}"/>
              </a:ext>
            </a:extLst>
          </p:cNvPr>
          <p:cNvSpPr txBox="1"/>
          <p:nvPr/>
        </p:nvSpPr>
        <p:spPr>
          <a:xfrm>
            <a:off x="8791575" y="1590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34423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FB577-7D78-41F1-BAAF-7AF9D5AB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1474470"/>
            <a:ext cx="4008654" cy="4470821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ea typeface="+mj-lt"/>
                <a:cs typeface="+mj-lt"/>
              </a:rPr>
              <a:t>Исправление ошибок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08B6F-E057-4137-8948-FE98A7E8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584" y="147447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ru-RU" dirty="0">
                <a:ea typeface="+mj-lt"/>
                <a:cs typeface="+mj-lt"/>
              </a:rPr>
              <a:t>В ходе разработки остались невыясненными некоторые вопросы, связанные с алгоритмом удаления ненужных для анализа слов, что будет дальнейшим направлением для исследования. В настоящий момент, код, использующий эти функции, временно не используется.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03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2EC7D-18BB-4ADD-984B-F76894F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/>
                <a:ea typeface="YS Text"/>
                <a:cs typeface="YS Text"/>
              </a:rPr>
              <a:t>Результаты</a:t>
            </a:r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9C496-358E-4DEF-9D90-11F7B1B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41020"/>
            <a:ext cx="5595653" cy="541379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>
              <a:buNone/>
            </a:pPr>
            <a:r>
              <a:rPr lang="ru-RU" dirty="0">
                <a:ea typeface="+mj-lt"/>
                <a:cs typeface="+mj-lt"/>
              </a:rPr>
              <a:t>В ходе работы было разработано программное обеспечение для визуализации тезауруса. Также было проведено тестирование разработанной программы, которое показало работоспособность данного программного обеспечения и соответствие поставленным задачам в рамках индивидуального проекта продвинутого уровня. В результате проделанной работы, было разработано программное обеспечение, позволяющее проанализировать текст, извлечь ключевые слова, определить их параметры, сформировать тезаурус, а также визуализировать их в виде графа.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37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51994-367A-4148-9054-C398E5A3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43143"/>
            <a:ext cx="9404723" cy="1400530"/>
          </a:xfrm>
        </p:spPr>
        <p:txBody>
          <a:bodyPr/>
          <a:lstStyle/>
          <a:p>
            <a:r>
              <a:rPr lang="ru-RU" dirty="0"/>
              <a:t>Обзор и анализ аналогичных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18572AD-C3DA-423B-AAF5-3642DE37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13353"/>
              </p:ext>
            </p:extLst>
          </p:nvPr>
        </p:nvGraphicFramePr>
        <p:xfrm>
          <a:off x="0" y="1447800"/>
          <a:ext cx="12166751" cy="542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417829307"/>
                    </a:ext>
                  </a:extLst>
                </a:gridCol>
                <a:gridCol w="2302984">
                  <a:extLst>
                    <a:ext uri="{9D8B030D-6E8A-4147-A177-3AD203B41FA5}">
                      <a16:colId xmlns:a16="http://schemas.microsoft.com/office/drawing/2014/main" val="1398642646"/>
                    </a:ext>
                  </a:extLst>
                </a:gridCol>
                <a:gridCol w="2027792">
                  <a:extLst>
                    <a:ext uri="{9D8B030D-6E8A-4147-A177-3AD203B41FA5}">
                      <a16:colId xmlns:a16="http://schemas.microsoft.com/office/drawing/2014/main" val="626303391"/>
                    </a:ext>
                  </a:extLst>
                </a:gridCol>
                <a:gridCol w="2027792">
                  <a:extLst>
                    <a:ext uri="{9D8B030D-6E8A-4147-A177-3AD203B41FA5}">
                      <a16:colId xmlns:a16="http://schemas.microsoft.com/office/drawing/2014/main" val="1956347195"/>
                    </a:ext>
                  </a:extLst>
                </a:gridCol>
                <a:gridCol w="2027792">
                  <a:extLst>
                    <a:ext uri="{9D8B030D-6E8A-4147-A177-3AD203B41FA5}">
                      <a16:colId xmlns:a16="http://schemas.microsoft.com/office/drawing/2014/main" val="3807261961"/>
                    </a:ext>
                  </a:extLst>
                </a:gridCol>
                <a:gridCol w="2027792">
                  <a:extLst>
                    <a:ext uri="{9D8B030D-6E8A-4147-A177-3AD203B41FA5}">
                      <a16:colId xmlns:a16="http://schemas.microsoft.com/office/drawing/2014/main" val="4177890455"/>
                    </a:ext>
                  </a:extLst>
                </a:gridCol>
              </a:tblGrid>
              <a:tr h="70568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Критерии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/>
                        <a:t>Thinkmap</a:t>
                      </a:r>
                      <a:r>
                        <a:rPr lang="ru-RU" sz="1600" dirty="0"/>
                        <a:t> Visual </a:t>
                      </a:r>
                      <a:r>
                        <a:rPr lang="ru-RU" sz="1600" dirty="0" err="1"/>
                        <a:t>Thesaurus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/>
                        <a:t>Visuwords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/>
                        <a:t>Gephi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Advego.com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Наш проект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86135"/>
                  </a:ext>
                </a:extLst>
              </a:tr>
              <a:tr h="66648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Веб приложение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Веб приложение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Windows/Linux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Веб приложение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Веб приложение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48347"/>
                  </a:ext>
                </a:extLst>
              </a:tr>
              <a:tr h="62727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Открытость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02398"/>
                  </a:ext>
                </a:extLst>
              </a:tr>
              <a:tr h="51946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Язык словаря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Русский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32930"/>
                  </a:ext>
                </a:extLst>
              </a:tr>
              <a:tr h="66648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Анализ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72823"/>
                  </a:ext>
                </a:extLst>
              </a:tr>
              <a:tr h="9507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Визуализация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4457"/>
                  </a:ext>
                </a:extLst>
              </a:tr>
              <a:tr h="66648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Простота освоения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55371"/>
                  </a:ext>
                </a:extLst>
              </a:tr>
              <a:tr h="61747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лицензии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Бесплатно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Бесплатно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b="0" i="0" u="none" strike="noStrike" noProof="0" dirty="0">
                          <a:latin typeface="Century Gothic"/>
                        </a:rPr>
                        <a:t>Бесплатно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59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Разработка программного обеспечения для визуализации тезауруса </vt:lpstr>
      <vt:lpstr>Цель работы</vt:lpstr>
      <vt:lpstr>Задачи</vt:lpstr>
      <vt:lpstr>Этапы работы </vt:lpstr>
      <vt:lpstr>Оборудование</vt:lpstr>
      <vt:lpstr>Структурная схема программного обеспечения</vt:lpstr>
      <vt:lpstr>Исправление ошибок</vt:lpstr>
      <vt:lpstr>Результаты</vt:lpstr>
      <vt:lpstr>Обзор и анализ аналогичных программных решений</vt:lpstr>
      <vt:lpstr>Перспективы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324</cp:revision>
  <dcterms:created xsi:type="dcterms:W3CDTF">2022-02-09T10:43:38Z</dcterms:created>
  <dcterms:modified xsi:type="dcterms:W3CDTF">2022-02-09T12:36:32Z</dcterms:modified>
</cp:coreProperties>
</file>