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5" r:id="rId2"/>
    <p:sldId id="276" r:id="rId3"/>
    <p:sldId id="257" r:id="rId4"/>
    <p:sldId id="268" r:id="rId5"/>
    <p:sldId id="272" r:id="rId6"/>
    <p:sldId id="260" r:id="rId7"/>
    <p:sldId id="270" r:id="rId8"/>
    <p:sldId id="271" r:id="rId9"/>
    <p:sldId id="273" r:id="rId10"/>
    <p:sldId id="262" r:id="rId11"/>
    <p:sldId id="263" r:id="rId12"/>
    <p:sldId id="266" r:id="rId13"/>
    <p:sldId id="265" r:id="rId14"/>
    <p:sldId id="267" r:id="rId15"/>
    <p:sldId id="264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5\instacart_2017_05_01\1\top10%20produc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5\instacart_2017_05_01\3\top%20verkaufts%20tage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5\instacart_2017_05_01\4\top%20verkauf%20uhrzeit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5\instacart_2017_05_01\5\top%203%20tage%20davon%20top%2010%20uhrzeitenund%20bottom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5\instacart_2017_05_01\6\top%20nach%20wie%20vielen%20tagen%20wieder%20bestellt%20wurde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5\instacart_2017_05_01\7\1-3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5\instacart_2017_05_01\8\reordered%201-0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69E-4B03-AD38-63E135DD55CB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69E-4B03-AD38-63E135DD55C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Tabelle1!$B$2:$B$11</c:f>
              <c:strCache>
                <c:ptCount val="10"/>
                <c:pt idx="0">
                  <c:v>Banana</c:v>
                </c:pt>
                <c:pt idx="1">
                  <c:v>Bag of Organic Bananas</c:v>
                </c:pt>
                <c:pt idx="2">
                  <c:v>Organic Strawberries</c:v>
                </c:pt>
                <c:pt idx="3">
                  <c:v>Organic Baby Spinach</c:v>
                </c:pt>
                <c:pt idx="4">
                  <c:v>Organic Hass Avocado</c:v>
                </c:pt>
                <c:pt idx="5">
                  <c:v>Organic Avocado</c:v>
                </c:pt>
                <c:pt idx="6">
                  <c:v>Large Lemon</c:v>
                </c:pt>
                <c:pt idx="7">
                  <c:v>Strawberries</c:v>
                </c:pt>
                <c:pt idx="8">
                  <c:v>Limes</c:v>
                </c:pt>
                <c:pt idx="9">
                  <c:v>Organic Whole Milk</c:v>
                </c:pt>
              </c:strCache>
            </c:strRef>
          </c:cat>
          <c:val>
            <c:numRef>
              <c:f>Tabelle1!$C$2:$C$11</c:f>
              <c:numCache>
                <c:formatCode>General</c:formatCode>
                <c:ptCount val="10"/>
                <c:pt idx="0">
                  <c:v>472565</c:v>
                </c:pt>
                <c:pt idx="1">
                  <c:v>379450</c:v>
                </c:pt>
                <c:pt idx="2">
                  <c:v>264683</c:v>
                </c:pt>
                <c:pt idx="3">
                  <c:v>241921</c:v>
                </c:pt>
                <c:pt idx="4">
                  <c:v>213584</c:v>
                </c:pt>
                <c:pt idx="5">
                  <c:v>176815</c:v>
                </c:pt>
                <c:pt idx="6">
                  <c:v>152657</c:v>
                </c:pt>
                <c:pt idx="7">
                  <c:v>142951</c:v>
                </c:pt>
                <c:pt idx="8">
                  <c:v>140627</c:v>
                </c:pt>
                <c:pt idx="9">
                  <c:v>137905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69E-4B03-AD38-63E135DD55C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1327392144"/>
        <c:axId val="1327392560"/>
      </c:barChart>
      <c:catAx>
        <c:axId val="13273921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27392560"/>
        <c:crosses val="autoZero"/>
        <c:auto val="1"/>
        <c:lblAlgn val="ctr"/>
        <c:lblOffset val="100"/>
        <c:noMultiLvlLbl val="0"/>
      </c:catAx>
      <c:valAx>
        <c:axId val="13273925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27392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tint val="96000"/>
                    <a:lumMod val="100000"/>
                  </a:schemeClr>
                </a:gs>
                <a:gs pos="78000">
                  <a:schemeClr val="accent1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cat>
            <c:strRef>
              <c:f>'top verkaufts tage'!$A$2:$A$8</c:f>
              <c:strCache>
                <c:ptCount val="7"/>
                <c:pt idx="0">
                  <c:v>Montag</c:v>
                </c:pt>
                <c:pt idx="1">
                  <c:v>Dienstag</c:v>
                </c:pt>
                <c:pt idx="2">
                  <c:v>Mittwoch</c:v>
                </c:pt>
                <c:pt idx="3">
                  <c:v>Donnerstag</c:v>
                </c:pt>
                <c:pt idx="4">
                  <c:v>Freitag</c:v>
                </c:pt>
                <c:pt idx="5">
                  <c:v>Samstag</c:v>
                </c:pt>
                <c:pt idx="6">
                  <c:v>Sonntag</c:v>
                </c:pt>
              </c:strCache>
            </c:strRef>
          </c:cat>
          <c:val>
            <c:numRef>
              <c:f>'top verkaufts tage'!$B$2:$B$8</c:f>
              <c:numCache>
                <c:formatCode>General</c:formatCode>
                <c:ptCount val="7"/>
                <c:pt idx="0">
                  <c:v>600905</c:v>
                </c:pt>
                <c:pt idx="1">
                  <c:v>587478</c:v>
                </c:pt>
                <c:pt idx="2">
                  <c:v>467260</c:v>
                </c:pt>
                <c:pt idx="3">
                  <c:v>436972</c:v>
                </c:pt>
                <c:pt idx="4">
                  <c:v>426339</c:v>
                </c:pt>
                <c:pt idx="5">
                  <c:v>453368</c:v>
                </c:pt>
                <c:pt idx="6">
                  <c:v>448761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C2-45B6-B7B6-BDB7BEB4D6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4520575"/>
        <c:axId val="2104535135"/>
      </c:areaChart>
      <c:catAx>
        <c:axId val="210452057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04535135"/>
        <c:crosses val="autoZero"/>
        <c:auto val="1"/>
        <c:lblAlgn val="ctr"/>
        <c:lblOffset val="100"/>
        <c:noMultiLvlLbl val="0"/>
      </c:catAx>
      <c:valAx>
        <c:axId val="2104535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0452057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tint val="96000"/>
                    <a:lumMod val="100000"/>
                  </a:schemeClr>
                </a:gs>
                <a:gs pos="78000">
                  <a:schemeClr val="accent1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cat>
            <c:numRef>
              <c:f>'top verkauf uhrzeit'!$A$2:$A$25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cat>
          <c:val>
            <c:numRef>
              <c:f>'top verkauf uhrzeit'!$B$2:$B$25</c:f>
              <c:numCache>
                <c:formatCode>General</c:formatCode>
                <c:ptCount val="24"/>
                <c:pt idx="0">
                  <c:v>22758</c:v>
                </c:pt>
                <c:pt idx="1">
                  <c:v>12398</c:v>
                </c:pt>
                <c:pt idx="2">
                  <c:v>7539</c:v>
                </c:pt>
                <c:pt idx="3">
                  <c:v>5474</c:v>
                </c:pt>
                <c:pt idx="4">
                  <c:v>5527</c:v>
                </c:pt>
                <c:pt idx="5">
                  <c:v>9569</c:v>
                </c:pt>
                <c:pt idx="6">
                  <c:v>30529</c:v>
                </c:pt>
                <c:pt idx="7">
                  <c:v>91868</c:v>
                </c:pt>
                <c:pt idx="8">
                  <c:v>178201</c:v>
                </c:pt>
                <c:pt idx="9">
                  <c:v>257812</c:v>
                </c:pt>
                <c:pt idx="10">
                  <c:v>288418</c:v>
                </c:pt>
                <c:pt idx="11">
                  <c:v>284728</c:v>
                </c:pt>
                <c:pt idx="12">
                  <c:v>272841</c:v>
                </c:pt>
                <c:pt idx="13">
                  <c:v>277999</c:v>
                </c:pt>
                <c:pt idx="14">
                  <c:v>283042</c:v>
                </c:pt>
                <c:pt idx="15">
                  <c:v>283639</c:v>
                </c:pt>
                <c:pt idx="16">
                  <c:v>272553</c:v>
                </c:pt>
                <c:pt idx="17">
                  <c:v>228795</c:v>
                </c:pt>
                <c:pt idx="18">
                  <c:v>182912</c:v>
                </c:pt>
                <c:pt idx="19">
                  <c:v>140569</c:v>
                </c:pt>
                <c:pt idx="20">
                  <c:v>104292</c:v>
                </c:pt>
                <c:pt idx="21">
                  <c:v>78109</c:v>
                </c:pt>
                <c:pt idx="22">
                  <c:v>61468</c:v>
                </c:pt>
                <c:pt idx="23">
                  <c:v>40043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CD-4BA1-B225-D281186CAC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65619104"/>
        <c:axId val="1065626592"/>
      </c:areaChart>
      <c:catAx>
        <c:axId val="10656191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65626592"/>
        <c:crosses val="autoZero"/>
        <c:auto val="1"/>
        <c:lblAlgn val="ctr"/>
        <c:lblOffset val="100"/>
        <c:noMultiLvlLbl val="0"/>
      </c:catAx>
      <c:valAx>
        <c:axId val="1065626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656191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Montag</c:v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96000"/>
                      <a:lumMod val="100000"/>
                    </a:schemeClr>
                  </a:gs>
                  <a:gs pos="78000">
                    <a:schemeClr val="accent1">
                      <a:shade val="94000"/>
                      <a:lumMod val="94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marker>
          <c:xVal>
            <c:numRef>
              <c:f>'top 3 tage davon top 10 uhrzeit'!$B$3:$B$12</c:f>
              <c:numCache>
                <c:formatCode>General</c:formatCode>
                <c:ptCount val="10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</c:numCache>
            </c:numRef>
          </c:xVal>
          <c:yVal>
            <c:numRef>
              <c:f>'top 3 tage davon top 10 uhrzeit'!$C$3:$C$12</c:f>
              <c:numCache>
                <c:formatCode>General</c:formatCode>
                <c:ptCount val="10"/>
                <c:pt idx="0">
                  <c:v>40798</c:v>
                </c:pt>
                <c:pt idx="1">
                  <c:v>48465</c:v>
                </c:pt>
                <c:pt idx="2">
                  <c:v>51035</c:v>
                </c:pt>
                <c:pt idx="3">
                  <c:v>51443</c:v>
                </c:pt>
                <c:pt idx="4">
                  <c:v>53849</c:v>
                </c:pt>
                <c:pt idx="5">
                  <c:v>54552</c:v>
                </c:pt>
                <c:pt idx="6">
                  <c:v>53954</c:v>
                </c:pt>
                <c:pt idx="7">
                  <c:v>49463</c:v>
                </c:pt>
                <c:pt idx="8">
                  <c:v>39753</c:v>
                </c:pt>
                <c:pt idx="9">
                  <c:v>29572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BCC-4FB5-90B0-44C373E23212}"/>
            </c:ext>
          </c:extLst>
        </c:ser>
        <c:ser>
          <c:idx val="1"/>
          <c:order val="1"/>
          <c:tx>
            <c:v>Dienstag</c:v>
          </c:tx>
          <c:spPr>
            <a:ln w="9525" cap="rnd">
              <a:solidFill>
                <a:schemeClr val="accent2"/>
              </a:solidFill>
              <a:round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tint val="96000"/>
                      <a:lumMod val="100000"/>
                    </a:schemeClr>
                  </a:gs>
                  <a:gs pos="78000">
                    <a:schemeClr val="accent2">
                      <a:shade val="94000"/>
                      <a:lumMod val="94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marker>
          <c:xVal>
            <c:numRef>
              <c:f>'top 3 tage davon top 10 uhrzeit'!$D$3:$D$12</c:f>
              <c:numCache>
                <c:formatCode>General</c:formatCode>
                <c:ptCount val="10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  <c:pt idx="7">
                  <c:v>15</c:v>
                </c:pt>
                <c:pt idx="8">
                  <c:v>16</c:v>
                </c:pt>
                <c:pt idx="9">
                  <c:v>17</c:v>
                </c:pt>
              </c:numCache>
            </c:numRef>
          </c:xVal>
          <c:yVal>
            <c:numRef>
              <c:f>'top 3 tage davon top 10 uhrzeit'!$E$3:$E$12</c:f>
              <c:numCache>
                <c:formatCode>General</c:formatCode>
                <c:ptCount val="10"/>
                <c:pt idx="0">
                  <c:v>34116</c:v>
                </c:pt>
                <c:pt idx="1">
                  <c:v>51908</c:v>
                </c:pt>
                <c:pt idx="2">
                  <c:v>55671</c:v>
                </c:pt>
                <c:pt idx="3">
                  <c:v>51584</c:v>
                </c:pt>
                <c:pt idx="4">
                  <c:v>47079</c:v>
                </c:pt>
                <c:pt idx="5">
                  <c:v>46728</c:v>
                </c:pt>
                <c:pt idx="6">
                  <c:v>46764</c:v>
                </c:pt>
                <c:pt idx="7">
                  <c:v>46403</c:v>
                </c:pt>
                <c:pt idx="8">
                  <c:v>44761</c:v>
                </c:pt>
                <c:pt idx="9">
                  <c:v>36792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BCC-4FB5-90B0-44C373E23212}"/>
            </c:ext>
          </c:extLst>
        </c:ser>
        <c:ser>
          <c:idx val="2"/>
          <c:order val="2"/>
          <c:tx>
            <c:v>Mittwoch</c:v>
          </c:tx>
          <c:spPr>
            <a:ln w="9525" cap="rnd">
              <a:solidFill>
                <a:schemeClr val="accent3"/>
              </a:solidFill>
              <a:round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tint val="96000"/>
                      <a:lumMod val="100000"/>
                    </a:schemeClr>
                  </a:gs>
                  <a:gs pos="78000">
                    <a:schemeClr val="accent3">
                      <a:shade val="94000"/>
                      <a:lumMod val="94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3"/>
                </a:solidFill>
                <a:round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marker>
          <c:xVal>
            <c:numRef>
              <c:f>'top 3 tage davon top 10 uhrzeit'!$F$3:$F$12</c:f>
              <c:numCache>
                <c:formatCode>General</c:formatCode>
                <c:ptCount val="10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</c:numCache>
            </c:numRef>
          </c:xVal>
          <c:yVal>
            <c:numRef>
              <c:f>'top 3 tage davon top 10 uhrzeit'!$G$3:$G$12</c:f>
              <c:numCache>
                <c:formatCode>General</c:formatCode>
                <c:ptCount val="10"/>
                <c:pt idx="0">
                  <c:v>36314</c:v>
                </c:pt>
                <c:pt idx="1">
                  <c:v>39230</c:v>
                </c:pt>
                <c:pt idx="2">
                  <c:v>38128</c:v>
                </c:pt>
                <c:pt idx="3">
                  <c:v>35780</c:v>
                </c:pt>
                <c:pt idx="4">
                  <c:v>36650</c:v>
                </c:pt>
                <c:pt idx="5">
                  <c:v>37173</c:v>
                </c:pt>
                <c:pt idx="6">
                  <c:v>37469</c:v>
                </c:pt>
                <c:pt idx="7">
                  <c:v>37541</c:v>
                </c:pt>
                <c:pt idx="8">
                  <c:v>32151</c:v>
                </c:pt>
                <c:pt idx="9">
                  <c:v>26470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BCC-4FB5-90B0-44C373E23212}"/>
            </c:ext>
          </c:extLst>
        </c:ser>
        <c:ser>
          <c:idx val="3"/>
          <c:order val="3"/>
          <c:tx>
            <c:v>Freitag</c:v>
          </c:tx>
          <c:spPr>
            <a:ln w="9525" cap="rnd">
              <a:solidFill>
                <a:schemeClr val="accent4"/>
              </a:solidFill>
              <a:round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tint val="96000"/>
                      <a:lumMod val="100000"/>
                    </a:schemeClr>
                  </a:gs>
                  <a:gs pos="78000">
                    <a:schemeClr val="accent4">
                      <a:shade val="94000"/>
                      <a:lumMod val="94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4"/>
                </a:solidFill>
                <a:round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marker>
          <c:xVal>
            <c:numRef>
              <c:f>'top 3 tage davon top 10 uhrzeit'!$I$3:$I$13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8">
                  <c:v>21</c:v>
                </c:pt>
                <c:pt idx="9">
                  <c:v>22</c:v>
                </c:pt>
                <c:pt idx="10">
                  <c:v>23</c:v>
                </c:pt>
              </c:numCache>
            </c:numRef>
          </c:xVal>
          <c:yVal>
            <c:numRef>
              <c:f>'top 3 tage davon top 10 uhrzeit'!$J$3:$J$13</c:f>
              <c:numCache>
                <c:formatCode>General</c:formatCode>
                <c:ptCount val="11"/>
                <c:pt idx="0">
                  <c:v>2642</c:v>
                </c:pt>
                <c:pt idx="1">
                  <c:v>1512</c:v>
                </c:pt>
                <c:pt idx="2">
                  <c:v>899</c:v>
                </c:pt>
                <c:pt idx="3">
                  <c:v>686</c:v>
                </c:pt>
                <c:pt idx="4">
                  <c:v>730</c:v>
                </c:pt>
                <c:pt idx="5">
                  <c:v>1330</c:v>
                </c:pt>
                <c:pt idx="6">
                  <c:v>4401</c:v>
                </c:pt>
                <c:pt idx="8">
                  <c:v>10796</c:v>
                </c:pt>
                <c:pt idx="9">
                  <c:v>8812</c:v>
                </c:pt>
                <c:pt idx="10">
                  <c:v>5645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BCC-4FB5-90B0-44C373E23212}"/>
            </c:ext>
          </c:extLst>
        </c:ser>
        <c:ser>
          <c:idx val="4"/>
          <c:order val="4"/>
          <c:tx>
            <c:v>Donnerstag</c:v>
          </c:tx>
          <c:spPr>
            <a:ln w="9525" cap="rnd">
              <a:solidFill>
                <a:schemeClr val="accent5"/>
              </a:solidFill>
              <a:round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tint val="96000"/>
                      <a:lumMod val="100000"/>
                    </a:schemeClr>
                  </a:gs>
                  <a:gs pos="78000">
                    <a:schemeClr val="accent5">
                      <a:shade val="94000"/>
                      <a:lumMod val="94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5"/>
                </a:solidFill>
                <a:round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marker>
          <c:xVal>
            <c:numRef>
              <c:f>'top 3 tage davon top 10 uhrzeit'!$K$3:$K$13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8">
                  <c:v>21</c:v>
                </c:pt>
                <c:pt idx="9">
                  <c:v>22</c:v>
                </c:pt>
                <c:pt idx="10">
                  <c:v>23</c:v>
                </c:pt>
              </c:numCache>
            </c:numRef>
          </c:xVal>
          <c:yVal>
            <c:numRef>
              <c:f>'top 3 tage davon top 10 uhrzeit'!$L$3:$L$13</c:f>
              <c:numCache>
                <c:formatCode>General</c:formatCode>
                <c:ptCount val="11"/>
                <c:pt idx="0">
                  <c:v>2952</c:v>
                </c:pt>
                <c:pt idx="1">
                  <c:v>1495</c:v>
                </c:pt>
                <c:pt idx="2">
                  <c:v>953</c:v>
                </c:pt>
                <c:pt idx="3">
                  <c:v>654</c:v>
                </c:pt>
                <c:pt idx="4">
                  <c:v>719</c:v>
                </c:pt>
                <c:pt idx="5">
                  <c:v>1355</c:v>
                </c:pt>
                <c:pt idx="6">
                  <c:v>4562</c:v>
                </c:pt>
                <c:pt idx="8">
                  <c:v>10278</c:v>
                </c:pt>
                <c:pt idx="9">
                  <c:v>8242</c:v>
                </c:pt>
                <c:pt idx="10">
                  <c:v>5181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9BCC-4FB5-90B0-44C373E23212}"/>
            </c:ext>
          </c:extLst>
        </c:ser>
        <c:ser>
          <c:idx val="5"/>
          <c:order val="5"/>
          <c:tx>
            <c:v>Sonntag</c:v>
          </c:tx>
          <c:spPr>
            <a:ln w="9525" cap="rnd">
              <a:solidFill>
                <a:schemeClr val="accent6"/>
              </a:solidFill>
              <a:round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tint val="96000"/>
                      <a:lumMod val="100000"/>
                    </a:schemeClr>
                  </a:gs>
                  <a:gs pos="78000">
                    <a:schemeClr val="accent6">
                      <a:shade val="94000"/>
                      <a:lumMod val="94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6"/>
                </a:solidFill>
                <a:round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marker>
          <c:xVal>
            <c:numRef>
              <c:f>'top 3 tage davon top 10 uhrzeit'!$M$3:$M$13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8">
                  <c:v>21</c:v>
                </c:pt>
                <c:pt idx="9">
                  <c:v>22</c:v>
                </c:pt>
                <c:pt idx="10">
                  <c:v>23</c:v>
                </c:pt>
              </c:numCache>
            </c:numRef>
          </c:xVal>
          <c:yVal>
            <c:numRef>
              <c:f>'top 3 tage davon top 10 uhrzeit'!$N$3:$N$13</c:f>
              <c:numCache>
                <c:formatCode>General</c:formatCode>
                <c:ptCount val="11"/>
                <c:pt idx="0">
                  <c:v>2642</c:v>
                </c:pt>
                <c:pt idx="1">
                  <c:v>1512</c:v>
                </c:pt>
                <c:pt idx="2">
                  <c:v>899</c:v>
                </c:pt>
                <c:pt idx="3">
                  <c:v>686</c:v>
                </c:pt>
                <c:pt idx="4">
                  <c:v>730</c:v>
                </c:pt>
                <c:pt idx="5">
                  <c:v>1330</c:v>
                </c:pt>
                <c:pt idx="6">
                  <c:v>4401</c:v>
                </c:pt>
                <c:pt idx="8">
                  <c:v>10796</c:v>
                </c:pt>
                <c:pt idx="9">
                  <c:v>8812</c:v>
                </c:pt>
                <c:pt idx="10">
                  <c:v>5645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9BCC-4FB5-90B0-44C373E232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21385407"/>
        <c:axId val="1121388735"/>
      </c:scatterChart>
      <c:valAx>
        <c:axId val="1121385407"/>
        <c:scaling>
          <c:orientation val="minMax"/>
          <c:max val="23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121388735"/>
        <c:crosses val="autoZero"/>
        <c:crossBetween val="midCat"/>
        <c:majorUnit val="1"/>
      </c:valAx>
      <c:valAx>
        <c:axId val="1121388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12138540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'top nach wie vielen tagen wiede'!$A$2:$A$31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cat>
          <c:val>
            <c:numRef>
              <c:f>'top nach wie vielen tagen wiede'!$B$2:$B$31</c:f>
              <c:numCache>
                <c:formatCode>General</c:formatCode>
                <c:ptCount val="30"/>
                <c:pt idx="0">
                  <c:v>145247</c:v>
                </c:pt>
                <c:pt idx="1">
                  <c:v>193206</c:v>
                </c:pt>
                <c:pt idx="2">
                  <c:v>217005</c:v>
                </c:pt>
                <c:pt idx="3">
                  <c:v>221696</c:v>
                </c:pt>
                <c:pt idx="4">
                  <c:v>214503</c:v>
                </c:pt>
                <c:pt idx="5">
                  <c:v>240013</c:v>
                </c:pt>
                <c:pt idx="6">
                  <c:v>320608</c:v>
                </c:pt>
                <c:pt idx="7">
                  <c:v>181717</c:v>
                </c:pt>
                <c:pt idx="8">
                  <c:v>118188</c:v>
                </c:pt>
                <c:pt idx="9">
                  <c:v>95186</c:v>
                </c:pt>
                <c:pt idx="10">
                  <c:v>80970</c:v>
                </c:pt>
                <c:pt idx="11">
                  <c:v>76146</c:v>
                </c:pt>
                <c:pt idx="12">
                  <c:v>83214</c:v>
                </c:pt>
                <c:pt idx="13">
                  <c:v>100230</c:v>
                </c:pt>
                <c:pt idx="14">
                  <c:v>66579</c:v>
                </c:pt>
                <c:pt idx="15">
                  <c:v>46941</c:v>
                </c:pt>
                <c:pt idx="16">
                  <c:v>39245</c:v>
                </c:pt>
                <c:pt idx="17">
                  <c:v>35881</c:v>
                </c:pt>
                <c:pt idx="18">
                  <c:v>34384</c:v>
                </c:pt>
                <c:pt idx="19">
                  <c:v>38527</c:v>
                </c:pt>
                <c:pt idx="20">
                  <c:v>45470</c:v>
                </c:pt>
                <c:pt idx="21">
                  <c:v>32012</c:v>
                </c:pt>
                <c:pt idx="22">
                  <c:v>23885</c:v>
                </c:pt>
                <c:pt idx="23">
                  <c:v>20712</c:v>
                </c:pt>
                <c:pt idx="24">
                  <c:v>19234</c:v>
                </c:pt>
                <c:pt idx="25">
                  <c:v>19016</c:v>
                </c:pt>
                <c:pt idx="26">
                  <c:v>22013</c:v>
                </c:pt>
                <c:pt idx="27">
                  <c:v>26777</c:v>
                </c:pt>
                <c:pt idx="28">
                  <c:v>19191</c:v>
                </c:pt>
                <c:pt idx="29">
                  <c:v>369323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DD1-45F9-94CB-B6B0038F11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6893663"/>
        <c:axId val="526888255"/>
      </c:lineChart>
      <c:catAx>
        <c:axId val="5268936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26888255"/>
        <c:crosses val="autoZero"/>
        <c:auto val="1"/>
        <c:lblAlgn val="ctr"/>
        <c:lblOffset val="100"/>
        <c:noMultiLvlLbl val="0"/>
      </c:catAx>
      <c:valAx>
        <c:axId val="526888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268936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#1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'1-3'!$K$3:$K$12</c:f>
              <c:strCache>
                <c:ptCount val="10"/>
                <c:pt idx="0">
                  <c:v>Banana</c:v>
                </c:pt>
                <c:pt idx="1">
                  <c:v>Bag of Organic Bananas</c:v>
                </c:pt>
                <c:pt idx="2">
                  <c:v>Organic Strawberries</c:v>
                </c:pt>
                <c:pt idx="3">
                  <c:v>Organic Baby Spinach</c:v>
                </c:pt>
                <c:pt idx="4">
                  <c:v>Organic Hass Avocado</c:v>
                </c:pt>
                <c:pt idx="5">
                  <c:v>Organic Avocado</c:v>
                </c:pt>
                <c:pt idx="6">
                  <c:v>Large Lemon</c:v>
                </c:pt>
                <c:pt idx="7">
                  <c:v>Strawberries</c:v>
                </c:pt>
                <c:pt idx="8">
                  <c:v>Organic Whole Milk</c:v>
                </c:pt>
                <c:pt idx="9">
                  <c:v>Organic Raspberries</c:v>
                </c:pt>
              </c:strCache>
            </c:strRef>
          </c:cat>
          <c:val>
            <c:numRef>
              <c:f>'1-3'!$M$3:$M$12</c:f>
              <c:numCache>
                <c:formatCode>General</c:formatCode>
                <c:ptCount val="10"/>
                <c:pt idx="0">
                  <c:v>23.47105689</c:v>
                </c:pt>
                <c:pt idx="1">
                  <c:v>20.81644485</c:v>
                </c:pt>
                <c:pt idx="2">
                  <c:v>10.56924699</c:v>
                </c:pt>
                <c:pt idx="3">
                  <c:v>9.7316892700000004</c:v>
                </c:pt>
                <c:pt idx="4">
                  <c:v>11.291107950000001</c:v>
                </c:pt>
                <c:pt idx="5">
                  <c:v>12.667477310000001</c:v>
                </c:pt>
                <c:pt idx="6">
                  <c:v>8.0677597490000004</c:v>
                </c:pt>
                <c:pt idx="7">
                  <c:v>11.44867822</c:v>
                </c:pt>
                <c:pt idx="8">
                  <c:v>21.99222056</c:v>
                </c:pt>
                <c:pt idx="9">
                  <c:v>10.43689496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F8-4AA6-BB37-DD3EA8E0DB6A}"/>
            </c:ext>
          </c:extLst>
        </c:ser>
        <c:ser>
          <c:idx val="1"/>
          <c:order val="1"/>
          <c:tx>
            <c:v>#2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'1-3'!$K$3:$K$12</c:f>
              <c:strCache>
                <c:ptCount val="10"/>
                <c:pt idx="0">
                  <c:v>Banana</c:v>
                </c:pt>
                <c:pt idx="1">
                  <c:v>Bag of Organic Bananas</c:v>
                </c:pt>
                <c:pt idx="2">
                  <c:v>Organic Strawberries</c:v>
                </c:pt>
                <c:pt idx="3">
                  <c:v>Organic Baby Spinach</c:v>
                </c:pt>
                <c:pt idx="4">
                  <c:v>Organic Hass Avocado</c:v>
                </c:pt>
                <c:pt idx="5">
                  <c:v>Organic Avocado</c:v>
                </c:pt>
                <c:pt idx="6">
                  <c:v>Large Lemon</c:v>
                </c:pt>
                <c:pt idx="7">
                  <c:v>Strawberries</c:v>
                </c:pt>
                <c:pt idx="8">
                  <c:v>Organic Whole Milk</c:v>
                </c:pt>
                <c:pt idx="9">
                  <c:v>Organic Raspberries</c:v>
                </c:pt>
              </c:strCache>
            </c:strRef>
          </c:cat>
          <c:val>
            <c:numRef>
              <c:f>'1-3'!$N$3:$N$12</c:f>
              <c:numCache>
                <c:formatCode>General</c:formatCode>
                <c:ptCount val="10"/>
                <c:pt idx="0">
                  <c:v>17.02030409</c:v>
                </c:pt>
                <c:pt idx="1">
                  <c:v>16.95533008</c:v>
                </c:pt>
                <c:pt idx="2">
                  <c:v>11.241371750000001</c:v>
                </c:pt>
                <c:pt idx="3">
                  <c:v>10.344285940000001</c:v>
                </c:pt>
                <c:pt idx="4">
                  <c:v>12.41525582</c:v>
                </c:pt>
                <c:pt idx="5">
                  <c:v>13.26584283</c:v>
                </c:pt>
                <c:pt idx="6">
                  <c:v>9.3235161180000006</c:v>
                </c:pt>
                <c:pt idx="7">
                  <c:v>11.87050108</c:v>
                </c:pt>
                <c:pt idx="8">
                  <c:v>14.853477639999999</c:v>
                </c:pt>
                <c:pt idx="9">
                  <c:v>11.77332221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3F8-4AA6-BB37-DD3EA8E0DB6A}"/>
            </c:ext>
          </c:extLst>
        </c:ser>
        <c:ser>
          <c:idx val="2"/>
          <c:order val="2"/>
          <c:tx>
            <c:v>#3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'1-3'!$K$3:$K$12</c:f>
              <c:strCache>
                <c:ptCount val="10"/>
                <c:pt idx="0">
                  <c:v>Banana</c:v>
                </c:pt>
                <c:pt idx="1">
                  <c:v>Bag of Organic Bananas</c:v>
                </c:pt>
                <c:pt idx="2">
                  <c:v>Organic Strawberries</c:v>
                </c:pt>
                <c:pt idx="3">
                  <c:v>Organic Baby Spinach</c:v>
                </c:pt>
                <c:pt idx="4">
                  <c:v>Organic Hass Avocado</c:v>
                </c:pt>
                <c:pt idx="5">
                  <c:v>Organic Avocado</c:v>
                </c:pt>
                <c:pt idx="6">
                  <c:v>Large Lemon</c:v>
                </c:pt>
                <c:pt idx="7">
                  <c:v>Strawberries</c:v>
                </c:pt>
                <c:pt idx="8">
                  <c:v>Organic Whole Milk</c:v>
                </c:pt>
                <c:pt idx="9">
                  <c:v>Organic Raspberries</c:v>
                </c:pt>
              </c:strCache>
            </c:strRef>
          </c:cat>
          <c:val>
            <c:numRef>
              <c:f>'1-3'!$O$3:$O$12</c:f>
              <c:numCache>
                <c:formatCode>General</c:formatCode>
                <c:ptCount val="10"/>
                <c:pt idx="0">
                  <c:v>12.39554347</c:v>
                </c:pt>
                <c:pt idx="1">
                  <c:v>12.90604823</c:v>
                </c:pt>
                <c:pt idx="2">
                  <c:v>10.50653045</c:v>
                </c:pt>
                <c:pt idx="3">
                  <c:v>10.043361259999999</c:v>
                </c:pt>
                <c:pt idx="4">
                  <c:v>11.336055139999999</c:v>
                </c:pt>
                <c:pt idx="5">
                  <c:v>11.45717275</c:v>
                </c:pt>
                <c:pt idx="6">
                  <c:v>9.3300667510000004</c:v>
                </c:pt>
                <c:pt idx="7">
                  <c:v>10.95410315</c:v>
                </c:pt>
                <c:pt idx="8">
                  <c:v>11.10526428</c:v>
                </c:pt>
                <c:pt idx="9">
                  <c:v>10.854573800000001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3F8-4AA6-BB37-DD3EA8E0DB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73886719"/>
        <c:axId val="573889215"/>
      </c:barChart>
      <c:catAx>
        <c:axId val="5738867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73889215"/>
        <c:crosses val="autoZero"/>
        <c:auto val="1"/>
        <c:lblAlgn val="ctr"/>
        <c:lblOffset val="100"/>
        <c:noMultiLvlLbl val="0"/>
      </c:catAx>
      <c:valAx>
        <c:axId val="573889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738867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cat>
            <c:strRef>
              <c:f>'reordered 1-0'!$B$3:$B$14</c:f>
              <c:strCache>
                <c:ptCount val="12"/>
                <c:pt idx="0">
                  <c:v>1.Banana</c:v>
                </c:pt>
                <c:pt idx="1">
                  <c:v>2.Bag of Organic Bananas</c:v>
                </c:pt>
                <c:pt idx="2">
                  <c:v>10.Organic Whole Milk</c:v>
                </c:pt>
                <c:pt idx="3">
                  <c:v>5.Organic Hass Avocado</c:v>
                </c:pt>
                <c:pt idx="4">
                  <c:v>25.Organic Half &amp; Half</c:v>
                </c:pt>
                <c:pt idx="5">
                  <c:v>3.Organic Strawberries</c:v>
                </c:pt>
                <c:pt idx="6">
                  <c:v>4.Organic Baby Spinach</c:v>
                </c:pt>
                <c:pt idx="7">
                  <c:v>11.Organic Raspberries</c:v>
                </c:pt>
                <c:pt idx="8">
                  <c:v>6.Organic Avocado</c:v>
                </c:pt>
                <c:pt idx="9">
                  <c:v>19.Apple Honeycrisp Organic</c:v>
                </c:pt>
                <c:pt idx="10">
                  <c:v>23.Honeycrisp Apple</c:v>
                </c:pt>
                <c:pt idx="11">
                  <c:v>17.Organic Fuji Apple</c:v>
                </c:pt>
              </c:strCache>
            </c:strRef>
          </c:cat>
          <c:val>
            <c:numRef>
              <c:f>'reordered 1-0'!$E$3:$E$14</c:f>
              <c:numCache>
                <c:formatCode>General</c:formatCode>
                <c:ptCount val="12"/>
                <c:pt idx="0">
                  <c:v>84.350089405690213</c:v>
                </c:pt>
                <c:pt idx="1">
                  <c:v>83.255501383581503</c:v>
                </c:pt>
                <c:pt idx="2">
                  <c:v>83.035422936079186</c:v>
                </c:pt>
                <c:pt idx="3">
                  <c:v>79.655311259270363</c:v>
                </c:pt>
                <c:pt idx="4">
                  <c:v>78.145625982189628</c:v>
                </c:pt>
                <c:pt idx="5">
                  <c:v>77.770389484779912</c:v>
                </c:pt>
                <c:pt idx="6">
                  <c:v>77.250011367347184</c:v>
                </c:pt>
                <c:pt idx="7">
                  <c:v>76.908877328410796</c:v>
                </c:pt>
                <c:pt idx="8">
                  <c:v>75.810310211237734</c:v>
                </c:pt>
                <c:pt idx="9">
                  <c:v>73.523876734885903</c:v>
                </c:pt>
                <c:pt idx="10">
                  <c:v>72.481791172009181</c:v>
                </c:pt>
                <c:pt idx="11">
                  <c:v>71.192208139950026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9A-4A72-98A7-8B71D50747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8696767"/>
        <c:axId val="578697183"/>
      </c:areaChart>
      <c:catAx>
        <c:axId val="57869676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78697183"/>
        <c:crosses val="autoZero"/>
        <c:auto val="1"/>
        <c:lblAlgn val="ctr"/>
        <c:lblOffset val="100"/>
        <c:noMultiLvlLbl val="0"/>
      </c:catAx>
      <c:valAx>
        <c:axId val="578697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786967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4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A82C-2652-4A9E-A079-5193B8C01263}" type="datetimeFigureOut">
              <a:rPr lang="de-DE" smtClean="0"/>
              <a:t>22.06.2017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8B9B-47F0-444B-B02A-74AD425E4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9788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A82C-2652-4A9E-A079-5193B8C01263}" type="datetimeFigureOut">
              <a:rPr lang="de-DE" smtClean="0"/>
              <a:t>22.06.2017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8B9B-47F0-444B-B02A-74AD425E4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8152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A82C-2652-4A9E-A079-5193B8C01263}" type="datetimeFigureOut">
              <a:rPr lang="de-DE" smtClean="0"/>
              <a:t>22.06.2017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8B9B-47F0-444B-B02A-74AD425E464B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4837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A82C-2652-4A9E-A079-5193B8C01263}" type="datetimeFigureOut">
              <a:rPr lang="de-DE" smtClean="0"/>
              <a:t>22.06.2017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8B9B-47F0-444B-B02A-74AD425E4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885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A82C-2652-4A9E-A079-5193B8C01263}" type="datetimeFigureOut">
              <a:rPr lang="de-DE" smtClean="0"/>
              <a:t>22.06.2017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8B9B-47F0-444B-B02A-74AD425E464B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7768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A82C-2652-4A9E-A079-5193B8C01263}" type="datetimeFigureOut">
              <a:rPr lang="de-DE" smtClean="0"/>
              <a:t>22.06.2017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8B9B-47F0-444B-B02A-74AD425E4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5374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A82C-2652-4A9E-A079-5193B8C01263}" type="datetimeFigureOut">
              <a:rPr lang="de-DE" smtClean="0"/>
              <a:t>22.06.2017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8B9B-47F0-444B-B02A-74AD425E4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8878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A82C-2652-4A9E-A079-5193B8C01263}" type="datetimeFigureOut">
              <a:rPr lang="de-DE" smtClean="0"/>
              <a:t>22.06.2017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8B9B-47F0-444B-B02A-74AD425E4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4415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A82C-2652-4A9E-A079-5193B8C01263}" type="datetimeFigureOut">
              <a:rPr lang="de-DE" smtClean="0"/>
              <a:t>22.06.2017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8B9B-47F0-444B-B02A-74AD425E4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6319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A82C-2652-4A9E-A079-5193B8C01263}" type="datetimeFigureOut">
              <a:rPr lang="de-DE" smtClean="0"/>
              <a:t>22.06.2017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8B9B-47F0-444B-B02A-74AD425E4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294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A82C-2652-4A9E-A079-5193B8C01263}" type="datetimeFigureOut">
              <a:rPr lang="de-DE" smtClean="0"/>
              <a:t>22.06.2017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8B9B-47F0-444B-B02A-74AD425E4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36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A82C-2652-4A9E-A079-5193B8C01263}" type="datetimeFigureOut">
              <a:rPr lang="de-DE" smtClean="0"/>
              <a:t>22.06.2017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8B9B-47F0-444B-B02A-74AD425E4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6939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A82C-2652-4A9E-A079-5193B8C01263}" type="datetimeFigureOut">
              <a:rPr lang="de-DE" smtClean="0"/>
              <a:t>22.06.2017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8B9B-47F0-444B-B02A-74AD425E4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9173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A82C-2652-4A9E-A079-5193B8C01263}" type="datetimeFigureOut">
              <a:rPr lang="de-DE" smtClean="0"/>
              <a:t>22.06.2017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8B9B-47F0-444B-B02A-74AD425E4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728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A82C-2652-4A9E-A079-5193B8C01263}" type="datetimeFigureOut">
              <a:rPr lang="de-DE" smtClean="0"/>
              <a:t>22.06.2017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8B9B-47F0-444B-B02A-74AD425E4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728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A82C-2652-4A9E-A079-5193B8C01263}" type="datetimeFigureOut">
              <a:rPr lang="de-DE" smtClean="0"/>
              <a:t>22.06.2017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8B9B-47F0-444B-B02A-74AD425E4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0417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9A82C-2652-4A9E-A079-5193B8C01263}" type="datetimeFigureOut">
              <a:rPr lang="de-DE" smtClean="0"/>
              <a:t>22.06.2017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EE48B9B-47F0-444B-B02A-74AD425E4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623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3815862"/>
            <a:ext cx="8596668" cy="2225500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/>
              <a:t>von &amp; Igor </a:t>
            </a:r>
            <a:r>
              <a:rPr lang="de-DE" dirty="0" err="1" smtClean="0"/>
              <a:t>Arkhipov</a:t>
            </a:r>
            <a:r>
              <a:rPr lang="de-DE" dirty="0"/>
              <a:t> </a:t>
            </a:r>
            <a:r>
              <a:rPr lang="de-DE" dirty="0" smtClean="0"/>
              <a:t>&amp;</a:t>
            </a:r>
            <a:endParaRPr lang="de-DE" dirty="0"/>
          </a:p>
          <a:p>
            <a:pPr marL="0" indent="0" algn="ctr">
              <a:buNone/>
            </a:pPr>
            <a:r>
              <a:rPr lang="de-DE" dirty="0"/>
              <a:t>Jannik Bruhns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668" y="1336553"/>
            <a:ext cx="6858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18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Anzahl Bestellung pro Uhrzeit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1596599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8999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/>
              <a:t>Top </a:t>
            </a:r>
            <a:r>
              <a:rPr lang="da-DK" dirty="0"/>
              <a:t>3 </a:t>
            </a:r>
            <a:r>
              <a:rPr lang="da-DK" dirty="0" smtClean="0"/>
              <a:t>Tage und Uhrzeiten +</a:t>
            </a:r>
            <a:r>
              <a:rPr lang="da-DK" dirty="0"/>
              <a:t/>
            </a:r>
            <a:br>
              <a:rPr lang="da-DK" dirty="0"/>
            </a:br>
            <a:r>
              <a:rPr lang="da-DK" dirty="0" smtClean="0"/>
              <a:t>Bottom </a:t>
            </a:r>
            <a:r>
              <a:rPr lang="da-DK" dirty="0"/>
              <a:t>3 </a:t>
            </a:r>
            <a:r>
              <a:rPr lang="da-DK" dirty="0" smtClean="0"/>
              <a:t>Tage und Uhrzeiten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0936548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6702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Nach wie vielen </a:t>
            </a:r>
            <a:r>
              <a:rPr lang="de-DE" dirty="0"/>
              <a:t>tagen die meisten wieder eingekauft </a:t>
            </a:r>
            <a:r>
              <a:rPr lang="de-DE" dirty="0" smtClean="0"/>
              <a:t>haben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9913142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1151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Welche Produkte </a:t>
            </a:r>
            <a:r>
              <a:rPr lang="de-DE" dirty="0"/>
              <a:t>wie oft als erstes</a:t>
            </a:r>
            <a:r>
              <a:rPr lang="de-DE" dirty="0" smtClean="0"/>
              <a:t>, zweites oder drittes </a:t>
            </a:r>
            <a:r>
              <a:rPr lang="de-DE" dirty="0"/>
              <a:t>in </a:t>
            </a:r>
            <a:r>
              <a:rPr lang="de-DE" dirty="0" smtClean="0"/>
              <a:t>Warenkorb gelegt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4258924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1528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smtClean="0"/>
              <a:t>Top10 </a:t>
            </a:r>
            <a:r>
              <a:rPr lang="de-DE" dirty="0"/>
              <a:t>Produkte die </a:t>
            </a:r>
            <a:r>
              <a:rPr lang="de-DE" dirty="0" smtClean="0"/>
              <a:t>wieder </a:t>
            </a:r>
            <a:r>
              <a:rPr lang="de-DE" dirty="0"/>
              <a:t>bestellt </a:t>
            </a:r>
            <a:r>
              <a:rPr lang="de-DE" dirty="0" smtClean="0"/>
              <a:t>wurden (Prozent)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0597890"/>
              </p:ext>
            </p:extLst>
          </p:nvPr>
        </p:nvGraphicFramePr>
        <p:xfrm>
          <a:off x="677863" y="2160588"/>
          <a:ext cx="8596312" cy="451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419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Durchschnitt </a:t>
            </a:r>
            <a:r>
              <a:rPr lang="de-DE" dirty="0"/>
              <a:t>nach wie vielen tagen wieder bestellt </a:t>
            </a:r>
            <a:r>
              <a:rPr lang="de-DE" dirty="0" smtClean="0"/>
              <a:t>wurde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  String kein </a:t>
            </a:r>
            <a:r>
              <a:rPr lang="de-DE" dirty="0" err="1" smtClean="0"/>
              <a:t>avg</a:t>
            </a:r>
            <a:r>
              <a:rPr lang="de-DE" dirty="0" smtClean="0"/>
              <a:t>(Durchschnitt) Query möglich</a:t>
            </a:r>
            <a:endParaRPr lang="da-DK" dirty="0" smtClean="0"/>
          </a:p>
          <a:p>
            <a:r>
              <a:rPr lang="da-DK" dirty="0" smtClean="0"/>
              <a:t>Top 10 aisles oder departments</a:t>
            </a:r>
          </a:p>
          <a:p>
            <a:pPr marL="0" indent="0">
              <a:buNone/>
            </a:pPr>
            <a:r>
              <a:rPr lang="da-DK" dirty="0" smtClean="0"/>
              <a:t>	10.000 </a:t>
            </a:r>
            <a:r>
              <a:rPr lang="da-DK" dirty="0"/>
              <a:t>= 24m</a:t>
            </a:r>
            <a:br>
              <a:rPr lang="da-DK" dirty="0"/>
            </a:br>
            <a:r>
              <a:rPr lang="da-DK" dirty="0" smtClean="0"/>
              <a:t>	100.000 </a:t>
            </a:r>
            <a:r>
              <a:rPr lang="da-DK" dirty="0"/>
              <a:t>= 240m</a:t>
            </a:r>
            <a:br>
              <a:rPr lang="da-DK" dirty="0"/>
            </a:br>
            <a:r>
              <a:rPr lang="da-DK" dirty="0" smtClean="0"/>
              <a:t>	1.000.000 </a:t>
            </a:r>
            <a:r>
              <a:rPr lang="da-DK" dirty="0"/>
              <a:t>= 2400m</a:t>
            </a:r>
            <a:br>
              <a:rPr lang="da-DK" dirty="0"/>
            </a:br>
            <a:r>
              <a:rPr lang="da-DK" dirty="0" smtClean="0"/>
              <a:t>	10.000.000 </a:t>
            </a:r>
            <a:r>
              <a:rPr lang="da-DK" dirty="0"/>
              <a:t>= 24000m</a:t>
            </a:r>
            <a:br>
              <a:rPr lang="da-DK" dirty="0"/>
            </a:br>
            <a:r>
              <a:rPr lang="da-DK" dirty="0" smtClean="0"/>
              <a:t>	32.000.000 </a:t>
            </a:r>
            <a:r>
              <a:rPr lang="da-DK" dirty="0"/>
              <a:t>= 76800m = 53,3 TAGE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71676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3815862"/>
            <a:ext cx="8596668" cy="2225500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/>
              <a:t>Das US-Startup </a:t>
            </a:r>
            <a:r>
              <a:rPr lang="de-DE" dirty="0" err="1"/>
              <a:t>Instacart</a:t>
            </a:r>
            <a:r>
              <a:rPr lang="de-DE" dirty="0"/>
              <a:t> heuert Privatpersonen an,</a:t>
            </a:r>
          </a:p>
          <a:p>
            <a:pPr marL="0" indent="0" algn="ctr">
              <a:buNone/>
            </a:pPr>
            <a:r>
              <a:rPr lang="de-DE" dirty="0" smtClean="0"/>
              <a:t>um </a:t>
            </a:r>
            <a:r>
              <a:rPr lang="de-DE" dirty="0"/>
              <a:t>von Nutzern online bestellte Warten </a:t>
            </a:r>
          </a:p>
          <a:p>
            <a:pPr marL="0" indent="0" algn="ctr">
              <a:buNone/>
            </a:pPr>
            <a:r>
              <a:rPr lang="de-DE" dirty="0"/>
              <a:t>im Supermarkt einzukaufen und anschließend auszuliefern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668" y="1336553"/>
            <a:ext cx="6858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21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Datenbankdiagramm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06" y="2220119"/>
            <a:ext cx="8429625" cy="3762375"/>
          </a:xfrm>
        </p:spPr>
      </p:pic>
    </p:spTree>
    <p:extLst>
      <p:ext uri="{BB962C8B-B14F-4D97-AF65-F5344CB8AC3E}">
        <p14:creationId xmlns:p14="http://schemas.microsoft.com/office/powerpoint/2010/main" val="159188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Daten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CSV Dateien von der </a:t>
            </a:r>
            <a:r>
              <a:rPr lang="de-DE" dirty="0" err="1" smtClean="0"/>
              <a:t>Instacart</a:t>
            </a:r>
            <a:r>
              <a:rPr lang="de-DE" dirty="0" smtClean="0"/>
              <a:t> Webseite</a:t>
            </a:r>
          </a:p>
          <a:p>
            <a:r>
              <a:rPr lang="de-DE" dirty="0" smtClean="0"/>
              <a:t>Über</a:t>
            </a:r>
            <a:r>
              <a:rPr lang="en-US" dirty="0" smtClean="0"/>
              <a:t> </a:t>
            </a:r>
            <a:r>
              <a:rPr lang="en-US" dirty="0"/>
              <a:t>3 million </a:t>
            </a:r>
            <a:r>
              <a:rPr lang="en-US" dirty="0" smtClean="0"/>
              <a:t>orders von </a:t>
            </a:r>
            <a:r>
              <a:rPr lang="de-DE" dirty="0" smtClean="0"/>
              <a:t>mehr</a:t>
            </a:r>
            <a:r>
              <a:rPr lang="en-US" dirty="0" smtClean="0"/>
              <a:t> </a:t>
            </a:r>
            <a:r>
              <a:rPr lang="de-DE" dirty="0" smtClean="0"/>
              <a:t>als</a:t>
            </a:r>
            <a:r>
              <a:rPr lang="en-US" dirty="0" smtClean="0"/>
              <a:t> </a:t>
            </a:r>
            <a:r>
              <a:rPr lang="en-US" dirty="0"/>
              <a:t>200,000 </a:t>
            </a:r>
            <a:r>
              <a:rPr lang="en-US" dirty="0" err="1"/>
              <a:t>Instacart</a:t>
            </a:r>
            <a:r>
              <a:rPr lang="en-US" dirty="0"/>
              <a:t> </a:t>
            </a:r>
            <a:r>
              <a:rPr lang="en-US" dirty="0" err="1" smtClean="0"/>
              <a:t>Usern</a:t>
            </a:r>
            <a:endParaRPr lang="en-US" dirty="0" smtClean="0"/>
          </a:p>
          <a:p>
            <a:pPr lvl="0"/>
            <a:r>
              <a:rPr lang="de-DE" dirty="0" smtClean="0"/>
              <a:t>49.688 </a:t>
            </a:r>
            <a:r>
              <a:rPr lang="de-DE" dirty="0"/>
              <a:t>Produkte</a:t>
            </a:r>
          </a:p>
          <a:p>
            <a:pPr lvl="0"/>
            <a:r>
              <a:rPr lang="de-DE" dirty="0"/>
              <a:t>32.434.489 </a:t>
            </a:r>
            <a:r>
              <a:rPr lang="de-DE" dirty="0" smtClean="0"/>
              <a:t>Bestellpositionen</a:t>
            </a:r>
          </a:p>
          <a:p>
            <a:r>
              <a:rPr lang="en-US" dirty="0"/>
              <a:t>Import ~2 </a:t>
            </a:r>
            <a:r>
              <a:rPr lang="de-DE" dirty="0" smtClean="0"/>
              <a:t>Stunden</a:t>
            </a:r>
            <a:r>
              <a:rPr lang="en-US" dirty="0" smtClean="0"/>
              <a:t> </a:t>
            </a:r>
          </a:p>
          <a:p>
            <a:r>
              <a:rPr lang="en-US" dirty="0" smtClean="0"/>
              <a:t>MongoDB (</a:t>
            </a:r>
            <a:r>
              <a:rPr lang="de-DE" dirty="0"/>
              <a:t>Dokumentenorientierte Datenbank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Neo4j (</a:t>
            </a:r>
            <a:r>
              <a:rPr lang="de-DE" dirty="0" err="1" smtClean="0"/>
              <a:t>Graphdatenbank</a:t>
            </a:r>
            <a:r>
              <a:rPr lang="en-US" dirty="0" smtClean="0"/>
              <a:t>)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595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Top 10 gekaufte Produkte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7870612"/>
              </p:ext>
            </p:extLst>
          </p:nvPr>
        </p:nvGraphicFramePr>
        <p:xfrm>
          <a:off x="450547" y="2141927"/>
          <a:ext cx="9050241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783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5402" y="187569"/>
            <a:ext cx="6620282" cy="832339"/>
          </a:xfrm>
        </p:spPr>
        <p:txBody>
          <a:bodyPr>
            <a:normAutofit/>
          </a:bodyPr>
          <a:lstStyle/>
          <a:p>
            <a:pPr algn="ctr"/>
            <a:r>
              <a:rPr lang="de-DE" sz="2400" dirty="0" smtClean="0"/>
              <a:t>Top </a:t>
            </a:r>
            <a:r>
              <a:rPr lang="de-DE" sz="2400" dirty="0"/>
              <a:t>10 </a:t>
            </a:r>
            <a:r>
              <a:rPr lang="de-DE" sz="2400" dirty="0" smtClean="0"/>
              <a:t>Produkte </a:t>
            </a:r>
            <a:r>
              <a:rPr lang="de-DE" sz="2400" dirty="0"/>
              <a:t>und deren meist mitgekauften </a:t>
            </a:r>
            <a:r>
              <a:rPr lang="de-DE" sz="2400" dirty="0" smtClean="0"/>
              <a:t>Produkte</a:t>
            </a:r>
            <a:endParaRPr lang="de-DE" sz="2400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27" y="1292471"/>
            <a:ext cx="9942916" cy="4705594"/>
          </a:xfrm>
        </p:spPr>
      </p:pic>
    </p:spTree>
    <p:extLst>
      <p:ext uri="{BB962C8B-B14F-4D97-AF65-F5344CB8AC3E}">
        <p14:creationId xmlns:p14="http://schemas.microsoft.com/office/powerpoint/2010/main" val="170746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63033" y="5389685"/>
            <a:ext cx="8596668" cy="1302308"/>
          </a:xfrm>
        </p:spPr>
        <p:txBody>
          <a:bodyPr/>
          <a:lstStyle/>
          <a:p>
            <a:r>
              <a:rPr lang="en-US" dirty="0" err="1" smtClean="0"/>
              <a:t>Obst</a:t>
            </a:r>
            <a:r>
              <a:rPr lang="en-US" dirty="0" smtClean="0"/>
              <a:t> reorder &gt; </a:t>
            </a:r>
            <a:r>
              <a:rPr lang="en-US" dirty="0" err="1" smtClean="0"/>
              <a:t>Gemüse</a:t>
            </a:r>
            <a:r>
              <a:rPr lang="en-US" dirty="0" smtClean="0"/>
              <a:t> reorder</a:t>
            </a:r>
            <a:endParaRPr lang="en-US" dirty="0"/>
          </a:p>
          <a:p>
            <a:r>
              <a:rPr lang="de-DE" dirty="0" smtClean="0"/>
              <a:t>Milch </a:t>
            </a:r>
            <a:r>
              <a:rPr lang="de-DE" dirty="0" err="1" smtClean="0"/>
              <a:t>reorder</a:t>
            </a:r>
            <a:r>
              <a:rPr lang="de-DE" dirty="0" smtClean="0"/>
              <a:t> &gt; Backzutaten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737" y="656919"/>
            <a:ext cx="6093261" cy="434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57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2" y="4739054"/>
            <a:ext cx="8596668" cy="1680378"/>
          </a:xfrm>
        </p:spPr>
        <p:txBody>
          <a:bodyPr>
            <a:normAutofit/>
          </a:bodyPr>
          <a:lstStyle/>
          <a:p>
            <a:r>
              <a:rPr lang="de-DE" dirty="0" smtClean="0"/>
              <a:t>Morgens mehr gesundes Essen</a:t>
            </a:r>
          </a:p>
          <a:p>
            <a:r>
              <a:rPr lang="de-DE" dirty="0" smtClean="0"/>
              <a:t>Abends eher ungesundes Essen</a:t>
            </a:r>
          </a:p>
          <a:p>
            <a:endParaRPr lang="de-DE" dirty="0" smtClean="0"/>
          </a:p>
          <a:p>
            <a:r>
              <a:rPr lang="de-DE" dirty="0" smtClean="0"/>
              <a:t>Zuletzt gekaufte Produkte Top24 Eis Cream, #25 Tiefkühlpizza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962" y="623523"/>
            <a:ext cx="6305409" cy="379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8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Bestellungen pro Tag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8736197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6037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165</Words>
  <Application>Microsoft Office PowerPoint</Application>
  <PresentationFormat>Breitbild</PresentationFormat>
  <Paragraphs>36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Facette</vt:lpstr>
      <vt:lpstr>PowerPoint-Präsentation</vt:lpstr>
      <vt:lpstr>PowerPoint-Präsentation</vt:lpstr>
      <vt:lpstr>Datenbankdiagramm</vt:lpstr>
      <vt:lpstr>Daten </vt:lpstr>
      <vt:lpstr>Top 10 gekaufte Produkte</vt:lpstr>
      <vt:lpstr>Top 10 Produkte und deren meist mitgekauften Produkte</vt:lpstr>
      <vt:lpstr>PowerPoint-Präsentation</vt:lpstr>
      <vt:lpstr>PowerPoint-Präsentation</vt:lpstr>
      <vt:lpstr>Bestellungen pro Tag</vt:lpstr>
      <vt:lpstr>Anzahl Bestellung pro Uhrzeit</vt:lpstr>
      <vt:lpstr>Top 3 Tage und Uhrzeiten + Bottom 3 Tage und Uhrzeiten</vt:lpstr>
      <vt:lpstr>Nach wie vielen tagen die meisten wieder eingekauft haben</vt:lpstr>
      <vt:lpstr>Welche Produkte wie oft als erstes, zweites oder drittes in Warenkorb gelegt</vt:lpstr>
      <vt:lpstr>Top10 Produkte die wieder bestellt wurden (Prozent)</vt:lpstr>
      <vt:lpstr>Probleme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Windows-Benutzer</dc:creator>
  <cp:lastModifiedBy>Windows-Benutzer</cp:lastModifiedBy>
  <cp:revision>42</cp:revision>
  <dcterms:created xsi:type="dcterms:W3CDTF">2017-06-20T12:44:09Z</dcterms:created>
  <dcterms:modified xsi:type="dcterms:W3CDTF">2017-06-22T13:54:26Z</dcterms:modified>
</cp:coreProperties>
</file>