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71" r:id="rId8"/>
    <p:sldId id="272" r:id="rId9"/>
    <p:sldId id="273" r:id="rId10"/>
    <p:sldId id="266" r:id="rId11"/>
    <p:sldId id="268" r:id="rId12"/>
    <p:sldId id="269" r:id="rId13"/>
    <p:sldId id="257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5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069A-C06C-4CDB-9B01-DE6146A9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0EB7E-2263-4728-8F42-275AF0B0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C912-7DCF-4683-9DA6-5F8BDD60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2882-7968-4A93-962F-5CB18F09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FD55-1FF5-4B79-AEAD-2BBA07BC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79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21F-348A-4B37-AC1A-F1AA1CB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1324-99D2-4966-BBBF-3C74CD18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4DBE-FFB5-49BC-B4DC-3381D4E0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05FE9-A723-4435-822B-0996EA64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AD52-97C4-4D89-8AE0-32F46EA3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724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70CE6-B21E-49D3-8A2B-A16EE5E66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0CDD-EB4B-48AF-8682-D1A41683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EE2-0FE8-4B4E-8B81-323F85A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1491-A179-4460-B229-5264849B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6BD8-E967-43B5-A801-9EC44A09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E612-C7EA-47C3-B099-F376EFA6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83F2-B095-4113-9E05-EE67CEC6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7CF5-5C2E-4BC0-B9B2-3B33C4C0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024B-1068-4577-A499-32A38A51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B596-E440-4A27-B7FB-ADF80423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39DB-3175-4238-946A-68D5BECD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62FB-998C-4AA4-A2F5-2120A33A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E4A8-298B-4BF9-BFE4-03DA524B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88C0-92A5-4128-820E-D0F0B0BA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241F-D007-4089-A5AF-00B478F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8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CA67-983F-498C-A727-7065EF1F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76D8-B711-4513-9F5F-D5907FB41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8229-05A2-4CFD-84C1-20D9163A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67D8-E921-4ADB-A270-290E70F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762F-4068-4DD3-BD6C-1917FCD9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1B59-28A4-4B35-8055-A87EDCDE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595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D17D-2F31-43DF-91FE-C58B83C0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5494-B981-4CD6-9FCC-3BC512F3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D91-D95E-425D-8581-342D3158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6DB1C-E651-4558-904B-83417BDD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CDEF0-A806-4BD3-9F2C-507B86712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4F368-7F9B-4A2C-8C4B-717A07B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BF0CE-4550-4E39-B9C3-5C50B5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B443C-C8B6-4B0D-9188-0CFCCEFD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9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F94-9B69-412E-A846-12E7E77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383C-76C6-4FD6-8D8F-E1A9055F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34D91-BDD7-4E5F-BF94-C452693D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52A14-7CDD-4B14-B81B-75C3878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74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28468-5A43-4F6F-9036-4BF00A17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AE6BB-3170-420D-8938-51877AD2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2848-BB3F-49AD-82D2-B753407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50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CAA8-9484-45DD-BBC6-F7F1A8A9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B084-543A-40C3-B342-0BC5A879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FC33-EBFF-4C7F-AC82-1149E447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F611-AFB8-425E-AFC0-61BB7396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AA21-DDCA-4716-9C31-3FFA4CE6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A5516-B29A-463F-8498-A3EF7F84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680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6E6A-2C7F-42FC-80C8-BAF6A227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03287-4164-4A54-8BE2-B9A9A4416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90C4-043A-4348-B86E-67983F9FE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F737-C907-4AF6-941D-8AA18EAD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9261-CE93-460D-A645-9A9A9BC1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BC19-6DBE-40ED-AA92-09DC42E8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42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21D5-A4AE-467D-9F31-3AD98BDB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5DFB-0045-4750-9669-02063359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2212-A806-4891-B9B5-6B10C1E2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99C8-2B64-47E8-9ED2-EBCCBB9F5D28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DA4B-1181-4E34-A3C0-F5250826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8E33-5621-49E0-A5B8-B3816403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93D4-C7AE-41C3-B0F9-BCF13D5516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3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7237-242F-469B-B36A-B977EE7AF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4567"/>
            <a:ext cx="9144000" cy="2387600"/>
          </a:xfrm>
        </p:spPr>
        <p:txBody>
          <a:bodyPr>
            <a:normAutofit/>
          </a:bodyPr>
          <a:lstStyle/>
          <a:p>
            <a:r>
              <a:rPr lang="es-ES" sz="9600" dirty="0"/>
              <a:t>Grafos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243981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1CAB-B06B-41DF-9C62-4B1E640C5C19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Dirigido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BEFE4-EA9A-4332-9A7C-E72E78698729}"/>
              </a:ext>
            </a:extLst>
          </p:cNvPr>
          <p:cNvSpPr txBox="1"/>
          <p:nvPr/>
        </p:nvSpPr>
        <p:spPr>
          <a:xfrm>
            <a:off x="1312593" y="2097390"/>
            <a:ext cx="9566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Para representar un grafo dirigido con una matriz de adyacencia se usan los mismos pasos de un grafo no dirigido, tomando en cuesta esta vez, la dirección de cada arista.</a:t>
            </a:r>
            <a:endParaRPr lang="es-PE" dirty="0"/>
          </a:p>
        </p:txBody>
      </p:sp>
      <p:pic>
        <p:nvPicPr>
          <p:cNvPr id="2050" name="Picture 2" descr="adyacencia en un grafo">
            <a:extLst>
              <a:ext uri="{FF2B5EF4-FFF2-40B4-BE49-F238E27FC236}">
                <a16:creationId xmlns:a16="http://schemas.microsoft.com/office/drawing/2014/main" id="{B085AD6B-07CC-4F60-84DC-DBE566D96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27414"/>
          <a:stretch/>
        </p:blipFill>
        <p:spPr bwMode="auto">
          <a:xfrm>
            <a:off x="1612320" y="2797813"/>
            <a:ext cx="8967359" cy="36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1D1999-1397-46CA-9513-8443707C0422}"/>
              </a:ext>
            </a:extLst>
          </p:cNvPr>
          <p:cNvSpPr/>
          <p:nvPr/>
        </p:nvSpPr>
        <p:spPr>
          <a:xfrm>
            <a:off x="900330" y="5702978"/>
            <a:ext cx="4149721" cy="28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1A473-EBBD-40D6-8C59-69457E5F59D0}"/>
              </a:ext>
            </a:extLst>
          </p:cNvPr>
          <p:cNvSpPr/>
          <p:nvPr/>
        </p:nvSpPr>
        <p:spPr>
          <a:xfrm>
            <a:off x="1074057" y="2743721"/>
            <a:ext cx="1727200" cy="406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65C6C-1A33-48A3-A7F6-50D9ADB5D086}"/>
              </a:ext>
            </a:extLst>
          </p:cNvPr>
          <p:cNvSpPr/>
          <p:nvPr/>
        </p:nvSpPr>
        <p:spPr>
          <a:xfrm>
            <a:off x="9557656" y="2563284"/>
            <a:ext cx="1727200" cy="406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60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1CAB-B06B-41DF-9C62-4B1E640C5C19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Implementación del Grafo en Java - Matriz</a:t>
            </a:r>
          </a:p>
        </p:txBody>
      </p:sp>
    </p:spTree>
    <p:extLst>
      <p:ext uri="{BB962C8B-B14F-4D97-AF65-F5344CB8AC3E}">
        <p14:creationId xmlns:p14="http://schemas.microsoft.com/office/powerpoint/2010/main" val="61318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1CAB-B06B-41DF-9C62-4B1E640C5C19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Implementación del Grafo en Java - Nodos</a:t>
            </a:r>
          </a:p>
        </p:txBody>
      </p:sp>
    </p:spTree>
    <p:extLst>
      <p:ext uri="{BB962C8B-B14F-4D97-AF65-F5344CB8AC3E}">
        <p14:creationId xmlns:p14="http://schemas.microsoft.com/office/powerpoint/2010/main" val="106070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D6BDCC3-370D-49BE-9E0C-1EFCD2E761CD}"/>
              </a:ext>
            </a:extLst>
          </p:cNvPr>
          <p:cNvSpPr/>
          <p:nvPr/>
        </p:nvSpPr>
        <p:spPr>
          <a:xfrm>
            <a:off x="1420836" y="1069145"/>
            <a:ext cx="1716258" cy="1758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3BE8E-5785-47AD-AC57-0B519E7ADA45}"/>
              </a:ext>
            </a:extLst>
          </p:cNvPr>
          <p:cNvSpPr/>
          <p:nvPr/>
        </p:nvSpPr>
        <p:spPr>
          <a:xfrm>
            <a:off x="5744307" y="634269"/>
            <a:ext cx="1716258" cy="1758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211555-3FBE-46A5-BBDB-B9AF5CA048DC}"/>
              </a:ext>
            </a:extLst>
          </p:cNvPr>
          <p:cNvSpPr/>
          <p:nvPr/>
        </p:nvSpPr>
        <p:spPr>
          <a:xfrm>
            <a:off x="210719" y="3346746"/>
            <a:ext cx="1716258" cy="1758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0BC24-701D-48D2-BF58-052EAA33E5F8}"/>
              </a:ext>
            </a:extLst>
          </p:cNvPr>
          <p:cNvSpPr/>
          <p:nvPr/>
        </p:nvSpPr>
        <p:spPr>
          <a:xfrm>
            <a:off x="8351520" y="3429000"/>
            <a:ext cx="1716258" cy="1758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55152D-48E3-433D-9029-294FA0D20487}"/>
              </a:ext>
            </a:extLst>
          </p:cNvPr>
          <p:cNvSpPr/>
          <p:nvPr/>
        </p:nvSpPr>
        <p:spPr>
          <a:xfrm>
            <a:off x="3042027" y="4950243"/>
            <a:ext cx="1716258" cy="1758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2093518-E06D-4054-BCC0-E8E1AFD83569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3137094" y="891790"/>
            <a:ext cx="2858553" cy="1056586"/>
          </a:xfrm>
          <a:prstGeom prst="curvedConnector4">
            <a:avLst>
              <a:gd name="adj1" fmla="val 45604"/>
              <a:gd name="adj2" fmla="val 146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4702C11-977D-4DDA-9A92-A801795570F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137094" y="1948376"/>
            <a:ext cx="5214426" cy="2359855"/>
          </a:xfrm>
          <a:prstGeom prst="curvedConnector3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1B21A60-CF2C-4EBE-8C5E-504D83A310E6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0800000" flipV="1">
            <a:off x="210720" y="1948375"/>
            <a:ext cx="1210117" cy="2277601"/>
          </a:xfrm>
          <a:prstGeom prst="curvedConnector3">
            <a:avLst>
              <a:gd name="adj1" fmla="val 88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18F9880-2E8F-423D-B01A-2BE8DA8815B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16200000" flipH="1">
            <a:off x="2028242" y="3078329"/>
            <a:ext cx="2122636" cy="16211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9D0E941-9F3B-4B07-9BF1-22DB5610889E}"/>
              </a:ext>
            </a:extLst>
          </p:cNvPr>
          <p:cNvCxnSpPr>
            <a:stCxn id="9" idx="6"/>
            <a:endCxn id="8" idx="4"/>
          </p:cNvCxnSpPr>
          <p:nvPr/>
        </p:nvCxnSpPr>
        <p:spPr>
          <a:xfrm flipV="1">
            <a:off x="4758285" y="5187462"/>
            <a:ext cx="4451364" cy="6420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79818C8-A06B-468F-9919-256034548F2B}"/>
              </a:ext>
            </a:extLst>
          </p:cNvPr>
          <p:cNvCxnSpPr>
            <a:stCxn id="6" idx="5"/>
            <a:endCxn id="8" idx="0"/>
          </p:cNvCxnSpPr>
          <p:nvPr/>
        </p:nvCxnSpPr>
        <p:spPr>
          <a:xfrm rot="16200000" flipH="1">
            <a:off x="7562542" y="1781893"/>
            <a:ext cx="1293790" cy="20004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C326C32-2BE1-4010-8EAC-F96EE3377235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 rot="16200000" flipH="1">
            <a:off x="1693304" y="4480751"/>
            <a:ext cx="724266" cy="197317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D40D1B-D98F-4F46-AE4B-A72644ED069F}"/>
              </a:ext>
            </a:extLst>
          </p:cNvPr>
          <p:cNvSpPr txBox="1"/>
          <p:nvPr/>
        </p:nvSpPr>
        <p:spPr>
          <a:xfrm>
            <a:off x="4116644" y="35814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200KM</a:t>
            </a:r>
            <a:endParaRPr lang="es-PE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8BDDB-63B0-4D79-A493-866EADDEB318}"/>
              </a:ext>
            </a:extLst>
          </p:cNvPr>
          <p:cNvSpPr txBox="1"/>
          <p:nvPr/>
        </p:nvSpPr>
        <p:spPr>
          <a:xfrm>
            <a:off x="1584340" y="1693561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Lima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049BC-E793-4F63-9AB7-9B035EF06C4D}"/>
              </a:ext>
            </a:extLst>
          </p:cNvPr>
          <p:cNvSpPr txBox="1"/>
          <p:nvPr/>
        </p:nvSpPr>
        <p:spPr>
          <a:xfrm>
            <a:off x="6063058" y="133805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Junín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2DAB7-DED2-4ED6-A7A8-DAE24B44A8D7}"/>
              </a:ext>
            </a:extLst>
          </p:cNvPr>
          <p:cNvSpPr txBox="1"/>
          <p:nvPr/>
        </p:nvSpPr>
        <p:spPr>
          <a:xfrm flipH="1">
            <a:off x="3250533" y="5367809"/>
            <a:ext cx="5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Ica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BC2F94-15C9-4C99-A094-B528EC7B82E9}"/>
              </a:ext>
            </a:extLst>
          </p:cNvPr>
          <p:cNvSpPr txBox="1"/>
          <p:nvPr/>
        </p:nvSpPr>
        <p:spPr>
          <a:xfrm>
            <a:off x="8743498" y="4105646"/>
            <a:ext cx="13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Arequipa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BA74E0-BCB7-4C16-8D5D-45789950FB2C}"/>
              </a:ext>
            </a:extLst>
          </p:cNvPr>
          <p:cNvSpPr txBox="1"/>
          <p:nvPr/>
        </p:nvSpPr>
        <p:spPr>
          <a:xfrm>
            <a:off x="8993445" y="216734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150KM</a:t>
            </a:r>
            <a:endParaRPr lang="es-PE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A9559E-2916-48F1-8E25-AC2D140DF23F}"/>
              </a:ext>
            </a:extLst>
          </p:cNvPr>
          <p:cNvSpPr txBox="1"/>
          <p:nvPr/>
        </p:nvSpPr>
        <p:spPr>
          <a:xfrm>
            <a:off x="5924550" y="303474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300KM</a:t>
            </a:r>
            <a:endParaRPr lang="es-PE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0227-4B29-4D6B-BC50-3098FEA3C489}"/>
              </a:ext>
            </a:extLst>
          </p:cNvPr>
          <p:cNvSpPr txBox="1"/>
          <p:nvPr/>
        </p:nvSpPr>
        <p:spPr>
          <a:xfrm>
            <a:off x="466906" y="2568863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60KM</a:t>
            </a:r>
            <a:endParaRPr lang="es-PE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BC5BF2-9C33-4272-B1CC-3790397FE669}"/>
              </a:ext>
            </a:extLst>
          </p:cNvPr>
          <p:cNvSpPr txBox="1"/>
          <p:nvPr/>
        </p:nvSpPr>
        <p:spPr>
          <a:xfrm>
            <a:off x="1819543" y="530046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40KM</a:t>
            </a:r>
            <a:endParaRPr lang="es-PE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3344D-5971-4A7B-9636-AE1F8DBFBDDE}"/>
              </a:ext>
            </a:extLst>
          </p:cNvPr>
          <p:cNvSpPr txBox="1"/>
          <p:nvPr/>
        </p:nvSpPr>
        <p:spPr>
          <a:xfrm>
            <a:off x="2906028" y="3412598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70KM</a:t>
            </a:r>
            <a:endParaRPr lang="es-PE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622EB-C37B-4F6E-9995-D9C3CEB0FB15}"/>
              </a:ext>
            </a:extLst>
          </p:cNvPr>
          <p:cNvSpPr txBox="1"/>
          <p:nvPr/>
        </p:nvSpPr>
        <p:spPr>
          <a:xfrm>
            <a:off x="6929011" y="603878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100KM</a:t>
            </a:r>
            <a:endParaRPr lang="es-PE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DDA816-2A28-46B2-AB1D-614B2F87133C}"/>
              </a:ext>
            </a:extLst>
          </p:cNvPr>
          <p:cNvSpPr txBox="1"/>
          <p:nvPr/>
        </p:nvSpPr>
        <p:spPr>
          <a:xfrm>
            <a:off x="541151" y="3995144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Callao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61B-8B98-4499-B05A-91C82A26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0A3A-7CDE-415C-A234-E1A09B1B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982"/>
            <a:ext cx="10515600" cy="4351338"/>
          </a:xfrm>
        </p:spPr>
        <p:txBody>
          <a:bodyPr/>
          <a:lstStyle/>
          <a:p>
            <a:r>
              <a:rPr lang="es-PE" dirty="0"/>
              <a:t>Implementar una estructura de grafos en el cual se representen al menos 10  distritos de Lima, </a:t>
            </a:r>
            <a:r>
              <a:rPr lang="es-PE" b="0" i="0" dirty="0">
                <a:solidFill>
                  <a:srgbClr val="333333"/>
                </a:solidFill>
                <a:effectLst/>
                <a:latin typeface="Alegreya Sans"/>
              </a:rPr>
              <a:t> que se unirán con un conjunto de aristas con su distancia</a:t>
            </a:r>
            <a:r>
              <a:rPr lang="es-P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7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76C-C7B8-431C-9973-BB0F4443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F287E-4A57-4C55-A246-52817C827F68}"/>
              </a:ext>
            </a:extLst>
          </p:cNvPr>
          <p:cNvSpPr txBox="1"/>
          <p:nvPr/>
        </p:nvSpPr>
        <p:spPr>
          <a:xfrm>
            <a:off x="885092" y="1551692"/>
            <a:ext cx="9792286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PE" b="1" i="0" dirty="0">
                <a:solidFill>
                  <a:srgbClr val="333333"/>
                </a:solidFill>
                <a:effectLst/>
                <a:latin typeface="Roboto"/>
              </a:rPr>
              <a:t>¿Qué es una Matriz de Adyacencia?</a:t>
            </a:r>
            <a:endParaRPr lang="es-PE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lnSpc>
                <a:spcPct val="200000"/>
              </a:lnSpc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Es una matriz cuadrada de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n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filas x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n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columnas donde,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n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es la máxima cantidad de nodos que tiene el grafo. Es la forma más sencilla de representar un grafo, pero a la vez, requiere más espacio de memoria que otros métodos, por lo que requiere al menos</a:t>
            </a:r>
            <a:r>
              <a:rPr lang="es-PE" b="1" i="0" dirty="0">
                <a:solidFill>
                  <a:srgbClr val="333333"/>
                </a:solidFill>
                <a:effectLst/>
                <a:latin typeface="Roboto"/>
              </a:rPr>
              <a:t> n^2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bits de memoria.</a:t>
            </a:r>
          </a:p>
        </p:txBody>
      </p:sp>
    </p:spTree>
    <p:extLst>
      <p:ext uri="{BB962C8B-B14F-4D97-AF65-F5344CB8AC3E}">
        <p14:creationId xmlns:p14="http://schemas.microsoft.com/office/powerpoint/2010/main" val="37838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B85C56-A904-4A70-964C-14DD5CA8E578}"/>
              </a:ext>
            </a:extLst>
          </p:cNvPr>
          <p:cNvSpPr txBox="1"/>
          <p:nvPr/>
        </p:nvSpPr>
        <p:spPr>
          <a:xfrm>
            <a:off x="838200" y="1690688"/>
            <a:ext cx="9979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b="1" i="0" dirty="0">
                <a:solidFill>
                  <a:srgbClr val="333333"/>
                </a:solidFill>
                <a:effectLst/>
                <a:latin typeface="Roboto"/>
              </a:rPr>
              <a:t>¿Como construir una Matriz de Adyacencia?</a:t>
            </a:r>
          </a:p>
          <a:p>
            <a:pPr algn="l"/>
            <a:endParaRPr lang="es-PE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/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Para construir una matriz de adyacencia, debemos tomar en cuenta los siguientes aspectos:</a:t>
            </a:r>
          </a:p>
          <a:p>
            <a:pPr algn="l"/>
            <a:endParaRPr lang="es-PE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A cada elemento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(</a:t>
            </a:r>
            <a:r>
              <a:rPr lang="es-PE" b="0" i="1" dirty="0" err="1">
                <a:solidFill>
                  <a:srgbClr val="333333"/>
                </a:solidFill>
                <a:effectLst/>
                <a:latin typeface="Roboto"/>
              </a:rPr>
              <a:t>i,j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)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se suma 1, cuando exista una arista que una los vértices (nodos)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i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y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j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PE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Si una arista es un bucle, y el grafo es </a:t>
            </a:r>
            <a:r>
              <a:rPr lang="es-PE" b="0" i="1" u="sng" dirty="0">
                <a:solidFill>
                  <a:srgbClr val="333333"/>
                </a:solidFill>
                <a:effectLst/>
                <a:latin typeface="Roboto"/>
              </a:rPr>
              <a:t>no dirigido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, se suma 2 en ves de 1.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PE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Cada elemento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(</a:t>
            </a:r>
            <a:r>
              <a:rPr lang="es-PE" b="0" i="1" dirty="0" err="1">
                <a:solidFill>
                  <a:srgbClr val="333333"/>
                </a:solidFill>
                <a:effectLst/>
                <a:latin typeface="Roboto"/>
              </a:rPr>
              <a:t>i,j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)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valdrá 0, cuando no exista una arista que una los nodos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i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 y </a:t>
            </a:r>
            <a:r>
              <a:rPr lang="es-PE" b="0" i="1" dirty="0">
                <a:solidFill>
                  <a:srgbClr val="333333"/>
                </a:solidFill>
                <a:effectLst/>
                <a:latin typeface="Roboto"/>
              </a:rPr>
              <a:t>j</a:t>
            </a: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</p:spTree>
    <p:extLst>
      <p:ext uri="{BB962C8B-B14F-4D97-AF65-F5344CB8AC3E}">
        <p14:creationId xmlns:p14="http://schemas.microsoft.com/office/powerpoint/2010/main" val="26269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1CAB-B06B-41DF-9C62-4B1E640C5C19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no Dirigido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B8EA675D-92D7-40DE-80CB-A1A14683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3" y="2328204"/>
            <a:ext cx="4382233" cy="38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42C90-2BB4-4CFA-8536-E60657188E1B}"/>
              </a:ext>
            </a:extLst>
          </p:cNvPr>
          <p:cNvSpPr txBox="1"/>
          <p:nvPr/>
        </p:nvSpPr>
        <p:spPr>
          <a:xfrm>
            <a:off x="5521716" y="23282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Este grafo consta de 5 vértices (nodos), por tanto nuestra matriz de adyacencia será 5×5</a:t>
            </a:r>
            <a:endParaRPr lang="es-PE" dirty="0"/>
          </a:p>
        </p:txBody>
      </p:sp>
      <p:pic>
        <p:nvPicPr>
          <p:cNvPr id="1028" name="Picture 4" descr="matriz vacio">
            <a:extLst>
              <a:ext uri="{FF2B5EF4-FFF2-40B4-BE49-F238E27FC236}">
                <a16:creationId xmlns:a16="http://schemas.microsoft.com/office/drawing/2014/main" id="{EDC23E9D-B3B6-46B3-AE82-9963884C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38" y="31817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61C76-BB13-41C5-BA09-A6DFF8D83E49}"/>
              </a:ext>
            </a:extLst>
          </p:cNvPr>
          <p:cNvSpPr txBox="1"/>
          <p:nvPr/>
        </p:nvSpPr>
        <p:spPr>
          <a:xfrm>
            <a:off x="838200" y="261734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Completamos para la primera fila de la siguiente manera: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El nodo 1 no es un bucle, por tanto (1,1), vale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Vemos que del vértice 1 al vértice 2, salen dos aristas, por tanto para (1,2) sumamos +1 para cada arista, es decir, (1,2) vale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De 1 a 3 existe una arista, (1,3)=1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De 1 a 4 existe una arista, (1,4)=1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De 1 a 5 no existe ninguna arista, por tanto, (1,5)=0</a:t>
            </a:r>
          </a:p>
        </p:txBody>
      </p:sp>
      <p:pic>
        <p:nvPicPr>
          <p:cNvPr id="2050" name="Picture 2" descr="primera linea">
            <a:extLst>
              <a:ext uri="{FF2B5EF4-FFF2-40B4-BE49-F238E27FC236}">
                <a16:creationId xmlns:a16="http://schemas.microsoft.com/office/drawing/2014/main" id="{B676AC1D-267E-4D02-8704-E030B3FF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15" y="2067945"/>
            <a:ext cx="3638941" cy="36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7AB624-3E2A-441A-B5E2-99473BB61E3D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387546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pic>
        <p:nvPicPr>
          <p:cNvPr id="2050" name="Picture 2" descr="primera linea">
            <a:extLst>
              <a:ext uri="{FF2B5EF4-FFF2-40B4-BE49-F238E27FC236}">
                <a16:creationId xmlns:a16="http://schemas.microsoft.com/office/drawing/2014/main" id="{B676AC1D-267E-4D02-8704-E030B3FF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88" y="2546916"/>
            <a:ext cx="3638941" cy="36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jacency">
            <a:extLst>
              <a:ext uri="{FF2B5EF4-FFF2-40B4-BE49-F238E27FC236}">
                <a16:creationId xmlns:a16="http://schemas.microsoft.com/office/drawing/2014/main" id="{1A0A1325-3BE1-41ED-BD31-D1B797E3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79" y="2546917"/>
            <a:ext cx="3638940" cy="36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2DF81-7BFB-4411-94E4-39F7D06B3C86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60404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2DF81-7BFB-4411-94E4-39F7D06B3C86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no Dirigido</a:t>
            </a:r>
          </a:p>
        </p:txBody>
      </p:sp>
      <p:pic>
        <p:nvPicPr>
          <p:cNvPr id="5122" name="Picture 2" descr="Linea de código - Algoritmos de caminos cortos.">
            <a:extLst>
              <a:ext uri="{FF2B5EF4-FFF2-40B4-BE49-F238E27FC236}">
                <a16:creationId xmlns:a16="http://schemas.microsoft.com/office/drawing/2014/main" id="{10EAF552-0E12-430B-89BD-C26A710C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62" y="2272236"/>
            <a:ext cx="9058535" cy="38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E988D-D134-477F-A1C7-2C4CA0CE9453}"/>
              </a:ext>
            </a:extLst>
          </p:cNvPr>
          <p:cNvSpPr/>
          <p:nvPr/>
        </p:nvSpPr>
        <p:spPr>
          <a:xfrm>
            <a:off x="6697362" y="3076832"/>
            <a:ext cx="3509319" cy="268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3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riz de adyacencia en Curso de Matemáticas Discretas">
            <a:extLst>
              <a:ext uri="{FF2B5EF4-FFF2-40B4-BE49-F238E27FC236}">
                <a16:creationId xmlns:a16="http://schemas.microsoft.com/office/drawing/2014/main" id="{EC1908FE-8E08-422C-97AE-452C7EFCF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1" b="15389"/>
          <a:stretch/>
        </p:blipFill>
        <p:spPr bwMode="auto">
          <a:xfrm>
            <a:off x="697089" y="2355780"/>
            <a:ext cx="11171354" cy="35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2DF81-7BFB-4411-94E4-39F7D06B3C86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no Dirigido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E988D-D134-477F-A1C7-2C4CA0CE9453}"/>
              </a:ext>
            </a:extLst>
          </p:cNvPr>
          <p:cNvSpPr/>
          <p:nvPr/>
        </p:nvSpPr>
        <p:spPr>
          <a:xfrm>
            <a:off x="6852107" y="3119035"/>
            <a:ext cx="3726798" cy="2787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292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939974-3BFF-415E-92BA-09D1C5E3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Matriz de Adyacencia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1CAB-B06B-41DF-9C62-4B1E640C5C19}"/>
              </a:ext>
            </a:extLst>
          </p:cNvPr>
          <p:cNvSpPr txBox="1"/>
          <p:nvPr/>
        </p:nvSpPr>
        <p:spPr>
          <a:xfrm>
            <a:off x="900330" y="1606280"/>
            <a:ext cx="735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Ejemplo Matriz de Adyacencia Grafo Dirigido</a:t>
            </a:r>
          </a:p>
        </p:txBody>
      </p:sp>
      <p:pic>
        <p:nvPicPr>
          <p:cNvPr id="4098" name="Picture 2" descr="Adjacency matrix">
            <a:extLst>
              <a:ext uri="{FF2B5EF4-FFF2-40B4-BE49-F238E27FC236}">
                <a16:creationId xmlns:a16="http://schemas.microsoft.com/office/drawing/2014/main" id="{90B462DF-C730-4352-A5CF-2EB245E7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38" y="2786667"/>
            <a:ext cx="4351418" cy="370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BEFE4-EA9A-4332-9A7C-E72E78698729}"/>
              </a:ext>
            </a:extLst>
          </p:cNvPr>
          <p:cNvSpPr txBox="1"/>
          <p:nvPr/>
        </p:nvSpPr>
        <p:spPr>
          <a:xfrm>
            <a:off x="5776239" y="2186502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333333"/>
                </a:solidFill>
                <a:effectLst/>
                <a:latin typeface="Roboto"/>
              </a:rPr>
              <a:t>Para representar un grafo dirigido con una matriz de adyacencia se usan los mismos pasos de un grafo no dirigido, tomando en cuesta esta vez, la dirección de cada arista.</a:t>
            </a:r>
            <a:endParaRPr lang="es-PE" dirty="0"/>
          </a:p>
        </p:txBody>
      </p:sp>
      <p:pic>
        <p:nvPicPr>
          <p:cNvPr id="4100" name="Picture 4" descr="dirigido matriz">
            <a:extLst>
              <a:ext uri="{FF2B5EF4-FFF2-40B4-BE49-F238E27FC236}">
                <a16:creationId xmlns:a16="http://schemas.microsoft.com/office/drawing/2014/main" id="{B74F0BF7-05F1-42C6-A483-5E9CBC9A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62" y="34711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483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Alegreya Sans</vt:lpstr>
      <vt:lpstr>Arial</vt:lpstr>
      <vt:lpstr>Calibri</vt:lpstr>
      <vt:lpstr>Calibri Light</vt:lpstr>
      <vt:lpstr>Roboto</vt:lpstr>
      <vt:lpstr>Office Theme</vt:lpstr>
      <vt:lpstr>Grafos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Matriz de Adyacencia</vt:lpstr>
      <vt:lpstr>PowerPoint Presentation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DOCENTE - IVAN ROBLES FERNANDEZ</dc:creator>
  <cp:lastModifiedBy>DOCENTE - IVAN ROBLES FERNANDEZ</cp:lastModifiedBy>
  <cp:revision>25</cp:revision>
  <dcterms:created xsi:type="dcterms:W3CDTF">2020-07-01T12:17:12Z</dcterms:created>
  <dcterms:modified xsi:type="dcterms:W3CDTF">2020-11-28T14:54:12Z</dcterms:modified>
</cp:coreProperties>
</file>