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9"/>
  </p:notesMasterIdLst>
  <p:handoutMasterIdLst>
    <p:handoutMasterId r:id="rId40"/>
  </p:handoutMasterIdLst>
  <p:sldIdLst>
    <p:sldId id="257" r:id="rId2"/>
    <p:sldId id="276" r:id="rId3"/>
    <p:sldId id="277" r:id="rId4"/>
    <p:sldId id="279" r:id="rId5"/>
    <p:sldId id="280" r:id="rId6"/>
    <p:sldId id="290" r:id="rId7"/>
    <p:sldId id="278" r:id="rId8"/>
    <p:sldId id="291" r:id="rId9"/>
    <p:sldId id="281" r:id="rId10"/>
    <p:sldId id="285" r:id="rId11"/>
    <p:sldId id="286" r:id="rId12"/>
    <p:sldId id="287" r:id="rId13"/>
    <p:sldId id="289" r:id="rId14"/>
    <p:sldId id="292" r:id="rId15"/>
    <p:sldId id="288" r:id="rId16"/>
    <p:sldId id="282" r:id="rId17"/>
    <p:sldId id="283" r:id="rId18"/>
    <p:sldId id="284" r:id="rId19"/>
    <p:sldId id="294" r:id="rId20"/>
    <p:sldId id="256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58" r:id="rId33"/>
    <p:sldId id="270" r:id="rId34"/>
    <p:sldId id="271" r:id="rId35"/>
    <p:sldId id="272" r:id="rId36"/>
    <p:sldId id="273" r:id="rId37"/>
    <p:sldId id="274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295476"/>
    <a:srgbClr val="A7E444"/>
    <a:srgbClr val="800080"/>
    <a:srgbClr val="B2E75B"/>
    <a:srgbClr val="7CB81A"/>
    <a:srgbClr val="C94F29"/>
    <a:srgbClr val="FFFF66"/>
    <a:srgbClr val="FF7171"/>
    <a:srgbClr val="D8F3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7" autoAdjust="0"/>
  </p:normalViewPr>
  <p:slideViewPr>
    <p:cSldViewPr>
      <p:cViewPr varScale="1">
        <p:scale>
          <a:sx n="116" d="100"/>
          <a:sy n="116" d="100"/>
        </p:scale>
        <p:origin x="-11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A7F90-1927-410C-861D-D14DB31ACC57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8B072-6555-46EF-8FA4-E716185DF9D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658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8516B-17D0-428C-8DD2-1F1F81CD16CB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B5A7-61E6-4EE5-8C8C-B96F113BDC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4609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46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812-EC1C-4D40-90E8-5490403C6517}" type="datetime1">
              <a:rPr lang="ru-RU" smtClean="0"/>
              <a:pPr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3676-3669-484B-B297-ECF1CAEB6F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0F51-3A2B-44D4-93B4-5CF013F7ACCB}" type="datetime1">
              <a:rPr lang="ru-RU" smtClean="0"/>
              <a:pPr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3676-3669-484B-B297-ECF1CAEB6F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0FB-BA3C-4159-8366-EC7CA78082CE}" type="datetime1">
              <a:rPr lang="ru-RU" smtClean="0"/>
              <a:pPr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3676-3669-484B-B297-ECF1CAEB6F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99E1-4C2C-4B4D-A9F8-55C8263FDA5C}" type="datetime1">
              <a:rPr lang="ru-RU" smtClean="0"/>
              <a:pPr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3676-3669-484B-B297-ECF1CAEB6F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2A7E-5F09-4D40-8F68-A88C5949EBF1}" type="datetime1">
              <a:rPr lang="ru-RU" smtClean="0"/>
              <a:pPr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3676-3669-484B-B297-ECF1CAEB6F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BD54-7135-4CE9-BC1F-04550520596B}" type="datetime1">
              <a:rPr lang="ru-RU" smtClean="0"/>
              <a:pPr/>
              <a:t>11.09.2018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3676-3669-484B-B297-ECF1CAEB6F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D1D4-AE22-4700-BEFA-8307B1AEBF63}" type="datetime1">
              <a:rPr lang="ru-RU" smtClean="0"/>
              <a:pPr/>
              <a:t>11.09.2018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3676-3669-484B-B297-ECF1CAEB6F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664A-C133-4D8F-AAE0-C6EBE38024C5}" type="datetime1">
              <a:rPr lang="ru-RU" smtClean="0"/>
              <a:pPr/>
              <a:t>11.09.2018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3676-3669-484B-B297-ECF1CAEB6F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3EE8-4A1E-460C-BF74-90FD70F71E2C}" type="datetime1">
              <a:rPr lang="ru-RU" smtClean="0"/>
              <a:pPr/>
              <a:t>11.09.2018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3676-3669-484B-B297-ECF1CAEB6F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AEC1-D536-4B61-A5E3-2107D3AC6549}" type="datetime1">
              <a:rPr lang="ru-RU" smtClean="0"/>
              <a:pPr/>
              <a:t>11.09.2018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3676-3669-484B-B297-ECF1CAEB6F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7F6D-055C-4E05-BAF4-81AE06474539}" type="datetime1">
              <a:rPr lang="ru-RU" smtClean="0"/>
              <a:pPr/>
              <a:t>11.09.2018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3676-3669-484B-B297-ECF1CAEB6F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457D3-EBF6-4496-90A6-BEAB59B6EEFD}" type="datetime1">
              <a:rPr lang="ru-RU" smtClean="0"/>
              <a:pPr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3676-3669-484B-B297-ECF1CAEB6F5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24" y="1214422"/>
            <a:ext cx="4500594" cy="2643182"/>
          </a:xfrm>
        </p:spPr>
        <p:txBody>
          <a:bodyPr>
            <a:normAutofit/>
          </a:bodyPr>
          <a:lstStyle/>
          <a:p>
            <a:pPr algn="r">
              <a:lnSpc>
                <a:spcPct val="80000"/>
              </a:lnSpc>
            </a:pPr>
            <a:r>
              <a:rPr lang="ru-RU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ОБЗОР ШАГОВ ТИПИЧНОГО</a:t>
            </a:r>
            <a:br>
              <a:rPr lang="ru-RU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ПРИЛОЖЕНИЯ ПОД </a:t>
            </a:r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ru-RU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357422" y="214290"/>
            <a:ext cx="6572296" cy="9286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kumimoji="0" lang="ru-RU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ЧТО</a:t>
            </a:r>
            <a:r>
              <a:rPr kumimoji="0" lang="ru-RU" sz="4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ТАКОЕ </a:t>
            </a:r>
            <a:r>
              <a:rPr kumimoji="0" lang="en-US" sz="4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ANDROID ?</a:t>
            </a:r>
            <a:endParaRPr kumimoji="0" lang="ru-RU" sz="4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2857488" y="5786454"/>
            <a:ext cx="6112768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Учебный курс «Разработка Android-приложений для смартфонов на процессоре 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Intel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Atom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»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0" y="21429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9E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AndroidManifest.xml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rgbClr val="A9E4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14282" y="1857364"/>
            <a:ext cx="4357718" cy="4786346"/>
          </a:xfrm>
          <a:prstGeom prst="roundRect">
            <a:avLst>
              <a:gd name="adj" fmla="val 660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9242"/>
                </a:solidFill>
              </a:rPr>
              <a:t>&lt;manifest&gt;</a:t>
            </a:r>
          </a:p>
          <a:p>
            <a:pPr marL="441325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&lt;uses-permission /&gt;</a:t>
            </a:r>
          </a:p>
          <a:p>
            <a:pPr marL="441325"/>
            <a:r>
              <a:rPr lang="en-US" sz="2800" dirty="0" smtClean="0">
                <a:solidFill>
                  <a:srgbClr val="009242"/>
                </a:solidFill>
              </a:rPr>
              <a:t>&lt;uses-</a:t>
            </a:r>
            <a:r>
              <a:rPr lang="en-US" sz="2800" dirty="0" err="1" smtClean="0">
                <a:solidFill>
                  <a:srgbClr val="009242"/>
                </a:solidFill>
              </a:rPr>
              <a:t>sdk</a:t>
            </a:r>
            <a:r>
              <a:rPr lang="en-US" sz="2800" dirty="0" smtClean="0">
                <a:solidFill>
                  <a:srgbClr val="009242"/>
                </a:solidFill>
              </a:rPr>
              <a:t> /&gt;</a:t>
            </a:r>
          </a:p>
          <a:p>
            <a:pPr marL="441325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&lt;uses-configuration /&gt;</a:t>
            </a:r>
          </a:p>
          <a:p>
            <a:pPr marL="441325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&lt;uses-feature /&gt;</a:t>
            </a:r>
          </a:p>
          <a:p>
            <a:pPr marL="441325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&lt;supports-screens /&gt;</a:t>
            </a:r>
          </a:p>
          <a:p>
            <a:pPr marL="441325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&lt;compatible-screens /&gt;</a:t>
            </a:r>
          </a:p>
          <a:p>
            <a:pPr marL="441325"/>
            <a:r>
              <a:rPr lang="en-US" sz="2800" dirty="0" smtClean="0">
                <a:solidFill>
                  <a:srgbClr val="009242"/>
                </a:solidFill>
              </a:rPr>
              <a:t>&lt;application&gt;</a:t>
            </a:r>
          </a:p>
          <a:p>
            <a:pPr marL="1339850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</a:p>
          <a:p>
            <a:pPr marL="441325"/>
            <a:r>
              <a:rPr lang="en-US" sz="2800" dirty="0" smtClean="0">
                <a:solidFill>
                  <a:srgbClr val="009242"/>
                </a:solidFill>
              </a:rPr>
              <a:t>&lt;/application&gt;</a:t>
            </a:r>
          </a:p>
          <a:p>
            <a:r>
              <a:rPr lang="en-US" sz="2800" dirty="0" smtClean="0">
                <a:solidFill>
                  <a:srgbClr val="009242"/>
                </a:solidFill>
              </a:rPr>
              <a:t>&lt;/manifest&gt;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000628" y="1857364"/>
            <a:ext cx="3929090" cy="4786346"/>
          </a:xfrm>
          <a:prstGeom prst="roundRect">
            <a:avLst>
              <a:gd name="adj" fmla="val 6601"/>
            </a:avLst>
          </a:prstGeom>
          <a:solidFill>
            <a:srgbClr val="B2E75B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&lt;activity&gt;</a:t>
            </a:r>
          </a:p>
          <a:p>
            <a:pPr marL="441325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&lt;intent-filter&gt;</a:t>
            </a:r>
          </a:p>
          <a:p>
            <a:pPr marL="898525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&lt;action /&gt;</a:t>
            </a:r>
          </a:p>
          <a:p>
            <a:pPr marL="898525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&lt;category /&gt;</a:t>
            </a:r>
          </a:p>
          <a:p>
            <a:pPr marL="898525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&lt;data /&gt;</a:t>
            </a:r>
          </a:p>
          <a:p>
            <a:pPr marL="441325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&lt;/ intent-filter &gt;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&lt;activity&gt;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&lt;service /&gt;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&lt;receiver /&gt;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&lt;provider /&gt;</a:t>
            </a:r>
          </a:p>
        </p:txBody>
      </p:sp>
      <p:sp>
        <p:nvSpPr>
          <p:cNvPr id="15" name="Стрелка вправо 14"/>
          <p:cNvSpPr/>
          <p:nvPr/>
        </p:nvSpPr>
        <p:spPr>
          <a:xfrm>
            <a:off x="3214678" y="5286388"/>
            <a:ext cx="1000132" cy="495392"/>
          </a:xfrm>
          <a:prstGeom prst="rightArrow">
            <a:avLst/>
          </a:prstGeom>
          <a:solidFill>
            <a:srgbClr val="B2E7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827584" y="1268760"/>
            <a:ext cx="6696744" cy="5357826"/>
          </a:xfrm>
        </p:spPr>
        <p:txBody>
          <a:bodyPr>
            <a:noAutofit/>
          </a:bodyPr>
          <a:lstStyle/>
          <a:p>
            <a:pPr marL="1528763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res/			</a:t>
            </a:r>
            <a:r>
              <a:rPr lang="en-US" sz="3200" dirty="0" smtClean="0">
                <a:solidFill>
                  <a:srgbClr val="FFC000"/>
                </a:solidFill>
              </a:rPr>
              <a:t>assets/</a:t>
            </a:r>
          </a:p>
          <a:p>
            <a:pPr marL="1528763" indent="268288"/>
            <a:r>
              <a:rPr lang="en-US" sz="3200" dirty="0">
                <a:solidFill>
                  <a:srgbClr val="A7E444"/>
                </a:solidFill>
              </a:rPr>
              <a:t>values/</a:t>
            </a:r>
          </a:p>
          <a:p>
            <a:pPr marL="1528763" indent="268288"/>
            <a:r>
              <a:rPr lang="en-US" sz="3200" dirty="0" err="1">
                <a:solidFill>
                  <a:srgbClr val="A7E444"/>
                </a:solidFill>
              </a:rPr>
              <a:t>drawable</a:t>
            </a:r>
            <a:r>
              <a:rPr lang="en-US" sz="3200" dirty="0">
                <a:solidFill>
                  <a:srgbClr val="A7E444"/>
                </a:solidFill>
              </a:rPr>
              <a:t>/</a:t>
            </a:r>
          </a:p>
          <a:p>
            <a:pPr marL="1528763" indent="268288"/>
            <a:r>
              <a:rPr lang="en-US" sz="3200" dirty="0" smtClean="0">
                <a:solidFill>
                  <a:schemeClr val="bg1"/>
                </a:solidFill>
              </a:rPr>
              <a:t>color/</a:t>
            </a:r>
          </a:p>
          <a:p>
            <a:pPr marL="1528763" indent="268288"/>
            <a:r>
              <a:rPr lang="en-US" sz="3200" dirty="0" smtClean="0">
                <a:solidFill>
                  <a:srgbClr val="A7E444"/>
                </a:solidFill>
              </a:rPr>
              <a:t>layout/</a:t>
            </a:r>
          </a:p>
          <a:p>
            <a:pPr marL="1528763" indent="268288" defTabSz="882650"/>
            <a:r>
              <a:rPr lang="en-US" sz="3200" dirty="0" smtClean="0">
                <a:solidFill>
                  <a:schemeClr val="bg1"/>
                </a:solidFill>
              </a:rPr>
              <a:t>menu/</a:t>
            </a:r>
          </a:p>
          <a:p>
            <a:pPr marL="1528763" indent="268288"/>
            <a:r>
              <a:rPr lang="en-US" sz="3200" dirty="0" err="1">
                <a:solidFill>
                  <a:schemeClr val="bg1"/>
                </a:solidFill>
              </a:rPr>
              <a:t>anim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</a:p>
          <a:p>
            <a:pPr marL="1528763" indent="268288"/>
            <a:r>
              <a:rPr lang="en-US" sz="3200" dirty="0" smtClean="0">
                <a:solidFill>
                  <a:schemeClr val="bg1"/>
                </a:solidFill>
              </a:rPr>
              <a:t>xml/</a:t>
            </a:r>
          </a:p>
          <a:p>
            <a:pPr marL="1528763" indent="268288"/>
            <a:r>
              <a:rPr lang="en-US" sz="3200" dirty="0" smtClean="0">
                <a:solidFill>
                  <a:srgbClr val="FFC000"/>
                </a:solidFill>
              </a:rPr>
              <a:t>raw</a:t>
            </a:r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9E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Ресурсы приложения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56176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-2934" y="44624"/>
            <a:ext cx="9144000" cy="1214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9E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Доступ к ресурсам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57158" y="1428736"/>
            <a:ext cx="6072230" cy="1000132"/>
          </a:xfrm>
          <a:prstGeom prst="roundRect">
            <a:avLst>
              <a:gd name="adj" fmla="val 765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B050"/>
                </a:solidFill>
              </a:rPr>
              <a:t>&lt;resources&gt;</a:t>
            </a:r>
            <a:endParaRPr lang="ru-RU" dirty="0" smtClean="0">
              <a:solidFill>
                <a:srgbClr val="00B050"/>
              </a:solidFill>
            </a:endParaRPr>
          </a:p>
          <a:p>
            <a:pPr marL="361950"/>
            <a:r>
              <a:rPr lang="en-US" dirty="0" smtClean="0">
                <a:solidFill>
                  <a:srgbClr val="009242"/>
                </a:solidFill>
              </a:rPr>
              <a:t>&lt;string </a:t>
            </a:r>
            <a:r>
              <a:rPr lang="en-US" dirty="0" smtClean="0">
                <a:solidFill>
                  <a:srgbClr val="800080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"hello"</a:t>
            </a:r>
            <a:r>
              <a:rPr lang="en-US" i="1" dirty="0" smtClean="0">
                <a:solidFill>
                  <a:srgbClr val="00B050"/>
                </a:solidFill>
              </a:rPr>
              <a:t>&gt;</a:t>
            </a:r>
            <a:r>
              <a:rPr lang="en-US" i="1" dirty="0" smtClean="0">
                <a:solidFill>
                  <a:schemeClr val="tx1"/>
                </a:solidFill>
              </a:rPr>
              <a:t>Hello !!!</a:t>
            </a:r>
            <a:r>
              <a:rPr lang="en-US" i="1" dirty="0" smtClean="0">
                <a:solidFill>
                  <a:srgbClr val="00B050"/>
                </a:solidFill>
              </a:rPr>
              <a:t>&lt;/string&gt;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&lt;/resources&gt;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57158" y="2786058"/>
            <a:ext cx="6072230" cy="2000264"/>
          </a:xfrm>
          <a:prstGeom prst="roundRect">
            <a:avLst>
              <a:gd name="adj" fmla="val 765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800080"/>
                </a:solidFill>
              </a:rPr>
              <a:t>public final class </a:t>
            </a:r>
            <a:r>
              <a:rPr lang="en-US" dirty="0" smtClean="0">
                <a:solidFill>
                  <a:schemeClr val="tx1"/>
                </a:solidFill>
              </a:rPr>
              <a:t>R {</a:t>
            </a:r>
          </a:p>
          <a:p>
            <a:pPr marL="173038" indent="188913"/>
            <a:r>
              <a:rPr lang="en-US" dirty="0" smtClean="0">
                <a:solidFill>
                  <a:schemeClr val="tx1"/>
                </a:solidFill>
              </a:rPr>
              <a:t>public static final class string {</a:t>
            </a:r>
          </a:p>
          <a:p>
            <a:pPr marL="630238"/>
            <a:r>
              <a:rPr lang="en-US" dirty="0" smtClean="0">
                <a:solidFill>
                  <a:srgbClr val="00B050"/>
                </a:solidFill>
              </a:rPr>
              <a:t>//…</a:t>
            </a:r>
          </a:p>
          <a:p>
            <a:pPr marL="630238"/>
            <a:r>
              <a:rPr lang="en-US" b="1" dirty="0" smtClean="0">
                <a:solidFill>
                  <a:srgbClr val="800080"/>
                </a:solidFill>
              </a:rPr>
              <a:t>public static final </a:t>
            </a:r>
            <a:r>
              <a:rPr lang="en-US" b="1" dirty="0" err="1" smtClean="0">
                <a:solidFill>
                  <a:srgbClr val="800080"/>
                </a:solidFill>
              </a:rPr>
              <a:t>int</a:t>
            </a:r>
            <a:r>
              <a:rPr lang="en-US" b="1" dirty="0" smtClean="0">
                <a:solidFill>
                  <a:srgbClr val="800080"/>
                </a:solidFill>
              </a:rPr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hello</a:t>
            </a:r>
            <a:r>
              <a:rPr lang="en-US" i="1" dirty="0" smtClean="0">
                <a:solidFill>
                  <a:schemeClr val="tx1"/>
                </a:solidFill>
              </a:rPr>
              <a:t>=0x7f040001;</a:t>
            </a:r>
          </a:p>
          <a:p>
            <a:pPr marL="630238"/>
            <a:r>
              <a:rPr lang="en-US" dirty="0" smtClean="0">
                <a:solidFill>
                  <a:srgbClr val="00B050"/>
                </a:solidFill>
              </a:rPr>
              <a:t>//…</a:t>
            </a:r>
          </a:p>
          <a:p>
            <a:pPr marL="361950"/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000100" y="5143512"/>
            <a:ext cx="2143140" cy="1357322"/>
          </a:xfrm>
          <a:prstGeom prst="roundRect">
            <a:avLst>
              <a:gd name="adj" fmla="val 765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&lt;!– In XML: --&gt;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@string/hello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571868" y="5143512"/>
            <a:ext cx="2143140" cy="1357322"/>
          </a:xfrm>
          <a:prstGeom prst="roundRect">
            <a:avLst>
              <a:gd name="adj" fmla="val 765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//In code:</a:t>
            </a:r>
          </a:p>
          <a:p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R.string.hello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8" name="Прямая со стрелкой 17"/>
          <p:cNvCxnSpPr>
            <a:stCxn id="10" idx="2"/>
            <a:endCxn id="11" idx="0"/>
          </p:cNvCxnSpPr>
          <p:nvPr/>
        </p:nvCxnSpPr>
        <p:spPr>
          <a:xfrm rot="5400000">
            <a:off x="3214678" y="2607463"/>
            <a:ext cx="357190" cy="1588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5400000">
            <a:off x="1893869" y="4964123"/>
            <a:ext cx="357190" cy="1588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5400000">
            <a:off x="4465637" y="4964123"/>
            <a:ext cx="357190" cy="1588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43702" y="1428736"/>
            <a:ext cx="233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/res/values/strings.xml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3702" y="2786058"/>
            <a:ext cx="126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/gen/R.java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0" y="357166"/>
            <a:ext cx="9144000" cy="1214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9E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Пользовательский интерфейс</a:t>
            </a:r>
          </a:p>
        </p:txBody>
      </p:sp>
      <p:sp>
        <p:nvSpPr>
          <p:cNvPr id="12" name="Содержимое 2"/>
          <p:cNvSpPr>
            <a:spLocks noGrp="1"/>
          </p:cNvSpPr>
          <p:nvPr>
            <p:ph idx="1"/>
          </p:nvPr>
        </p:nvSpPr>
        <p:spPr>
          <a:xfrm>
            <a:off x="285720" y="1928802"/>
            <a:ext cx="8501122" cy="4214842"/>
          </a:xfrm>
        </p:spPr>
        <p:txBody>
          <a:bodyPr>
            <a:noAutofit/>
          </a:bodyPr>
          <a:lstStyle/>
          <a:p>
            <a:pPr marL="361950" indent="-361950"/>
            <a:r>
              <a:rPr lang="ru-RU" sz="3200" dirty="0" smtClean="0">
                <a:solidFill>
                  <a:schemeClr val="bg1"/>
                </a:solidFill>
              </a:rPr>
              <a:t>в режиме реального времени (программно)</a:t>
            </a:r>
          </a:p>
          <a:p>
            <a:pPr marL="361950" indent="-361950"/>
            <a:r>
              <a:rPr lang="ru-RU" sz="3200" dirty="0" smtClean="0">
                <a:solidFill>
                  <a:schemeClr val="bg1"/>
                </a:solidFill>
              </a:rPr>
              <a:t>в файле разметки (</a:t>
            </a:r>
            <a:r>
              <a:rPr lang="en-US" sz="3200" dirty="0" smtClean="0">
                <a:solidFill>
                  <a:schemeClr val="bg1"/>
                </a:solidFill>
              </a:rPr>
              <a:t>res/layout/main.xml</a:t>
            </a:r>
            <a:r>
              <a:rPr lang="ru-RU" sz="3200" dirty="0" smtClean="0">
                <a:solidFill>
                  <a:schemeClr val="bg1"/>
                </a:solidFill>
              </a:rPr>
              <a:t>) </a:t>
            </a:r>
          </a:p>
          <a:p>
            <a:pPr marL="361950" indent="-361950"/>
            <a:endParaRPr lang="ru-RU" sz="3200" dirty="0" smtClean="0">
              <a:solidFill>
                <a:schemeClr val="bg1"/>
              </a:solidFill>
            </a:endParaRPr>
          </a:p>
          <a:p>
            <a:pPr marL="361950" indent="-361950"/>
            <a:r>
              <a:rPr lang="en-US" sz="3200" dirty="0" smtClean="0">
                <a:solidFill>
                  <a:schemeClr val="bg1"/>
                </a:solidFill>
              </a:rPr>
              <a:t>ViewGroup</a:t>
            </a:r>
          </a:p>
          <a:p>
            <a:pPr marL="361950" indent="-361950"/>
            <a:r>
              <a:rPr lang="en-US" sz="3200" dirty="0" smtClean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714876" y="3500438"/>
            <a:ext cx="2071702" cy="571504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 algn="ctr"/>
            <a:r>
              <a:rPr lang="en-US" sz="3200" dirty="0" smtClean="0">
                <a:solidFill>
                  <a:schemeClr val="tx1"/>
                </a:solidFill>
              </a:rPr>
              <a:t>ViewGroup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143240" y="4500570"/>
            <a:ext cx="2071702" cy="571504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 algn="ctr"/>
            <a:r>
              <a:rPr lang="en-US" sz="3200" dirty="0" smtClean="0">
                <a:solidFill>
                  <a:schemeClr val="tx1"/>
                </a:solidFill>
              </a:rPr>
              <a:t>ViewGroup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5500694" y="4500570"/>
            <a:ext cx="1285884" cy="57150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 algn="ctr"/>
            <a:r>
              <a:rPr lang="en-US" sz="3200" dirty="0" smtClean="0">
                <a:solidFill>
                  <a:schemeClr val="bg1"/>
                </a:solidFill>
              </a:rPr>
              <a:t>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072330" y="4500570"/>
            <a:ext cx="1285884" cy="57150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 algn="ctr"/>
            <a:r>
              <a:rPr lang="en-US" sz="3200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571868" y="5500702"/>
            <a:ext cx="1285884" cy="57150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 algn="ctr"/>
            <a:r>
              <a:rPr lang="en-US" sz="3200" dirty="0" smtClean="0">
                <a:solidFill>
                  <a:schemeClr val="bg1"/>
                </a:solidFill>
              </a:rPr>
              <a:t>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143504" y="5500702"/>
            <a:ext cx="1285884" cy="57150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 algn="ctr"/>
            <a:r>
              <a:rPr lang="en-US" sz="3200">
                <a:solidFill>
                  <a:schemeClr val="bg1"/>
                </a:solidFill>
              </a:rPr>
              <a:t>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000232" y="5500702"/>
            <a:ext cx="1285884" cy="57150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 algn="ctr"/>
            <a:r>
              <a:rPr lang="en-US" sz="3200" dirty="0" smtClean="0">
                <a:solidFill>
                  <a:schemeClr val="bg1"/>
                </a:solidFill>
              </a:rPr>
              <a:t>View</a:t>
            </a:r>
          </a:p>
        </p:txBody>
      </p:sp>
      <p:cxnSp>
        <p:nvCxnSpPr>
          <p:cNvPr id="31" name="Соединительная линия уступом 30"/>
          <p:cNvCxnSpPr>
            <a:stCxn id="13" idx="2"/>
            <a:endCxn id="14" idx="0"/>
          </p:cNvCxnSpPr>
          <p:nvPr/>
        </p:nvCxnSpPr>
        <p:spPr>
          <a:xfrm rot="5400000">
            <a:off x="4750595" y="3500438"/>
            <a:ext cx="428628" cy="1571636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13" idx="2"/>
            <a:endCxn id="24" idx="0"/>
          </p:cNvCxnSpPr>
          <p:nvPr/>
        </p:nvCxnSpPr>
        <p:spPr>
          <a:xfrm rot="16200000" flipH="1">
            <a:off x="6518685" y="3303983"/>
            <a:ext cx="428628" cy="196454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17" idx="0"/>
          </p:cNvCxnSpPr>
          <p:nvPr/>
        </p:nvCxnSpPr>
        <p:spPr>
          <a:xfrm rot="5400000" flipH="1" flipV="1">
            <a:off x="6036479" y="4393413"/>
            <a:ext cx="21431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>
            <a:stCxn id="14" idx="2"/>
            <a:endCxn id="27" idx="0"/>
          </p:cNvCxnSpPr>
          <p:nvPr/>
        </p:nvCxnSpPr>
        <p:spPr>
          <a:xfrm rot="5400000">
            <a:off x="3196819" y="4518430"/>
            <a:ext cx="428628" cy="1535917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14" idx="2"/>
            <a:endCxn id="26" idx="0"/>
          </p:cNvCxnSpPr>
          <p:nvPr/>
        </p:nvCxnSpPr>
        <p:spPr>
          <a:xfrm rot="16200000" flipH="1">
            <a:off x="4768454" y="4482710"/>
            <a:ext cx="428628" cy="160735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25" idx="0"/>
          </p:cNvCxnSpPr>
          <p:nvPr/>
        </p:nvCxnSpPr>
        <p:spPr>
          <a:xfrm rot="5400000" flipH="1" flipV="1">
            <a:off x="4107653" y="5393545"/>
            <a:ext cx="21431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0" y="105273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Типы разметки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3059832" y="2564904"/>
            <a:ext cx="3240360" cy="2580318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FrameLayout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err="1" smtClean="0">
                <a:solidFill>
                  <a:schemeClr val="bg1"/>
                </a:solidFill>
              </a:rPr>
              <a:t>LinearLayout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err="1" smtClean="0">
                <a:solidFill>
                  <a:schemeClr val="bg1"/>
                </a:solidFill>
              </a:rPr>
              <a:t>TableLayout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err="1" smtClean="0">
                <a:solidFill>
                  <a:schemeClr val="bg1"/>
                </a:solidFill>
              </a:rPr>
              <a:t>RelativeLayout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3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0" y="0"/>
            <a:ext cx="9144000" cy="1357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9E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Пример файла</a:t>
            </a:r>
            <a:r>
              <a:rPr kumimoji="0" lang="ru-RU" sz="4400" b="1" i="0" u="none" strike="noStrike" kern="1200" cap="none" spc="0" normalizeH="0" noProof="0" dirty="0" smtClean="0">
                <a:ln>
                  <a:noFill/>
                </a:ln>
                <a:solidFill>
                  <a:srgbClr val="A9E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разметки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rgbClr val="A9E4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85720" y="1357298"/>
            <a:ext cx="8515410" cy="4730783"/>
          </a:xfrm>
          <a:prstGeom prst="roundRect">
            <a:avLst>
              <a:gd name="adj" fmla="val 459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9242"/>
                </a:solidFill>
              </a:rPr>
              <a:t>&lt;</a:t>
            </a:r>
            <a:r>
              <a:rPr lang="en-US" dirty="0" err="1" smtClean="0">
                <a:solidFill>
                  <a:srgbClr val="009242"/>
                </a:solidFill>
              </a:rPr>
              <a:t>RelativeLayout</a:t>
            </a:r>
            <a:r>
              <a:rPr lang="ru-RU" dirty="0" smtClean="0">
                <a:solidFill>
                  <a:srgbClr val="009242"/>
                </a:solidFill>
              </a:rPr>
              <a:t> </a:t>
            </a:r>
            <a:r>
              <a:rPr lang="en-US" dirty="0" err="1" smtClean="0">
                <a:solidFill>
                  <a:srgbClr val="800080"/>
                </a:solidFill>
              </a:rPr>
              <a:t>xmlns:android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i="1" dirty="0" smtClean="0">
                <a:solidFill>
                  <a:srgbClr val="0070C0"/>
                </a:solidFill>
              </a:rPr>
              <a:t>"http://schemas.android.com/apk/res/android"</a:t>
            </a:r>
          </a:p>
          <a:p>
            <a:r>
              <a:rPr lang="en-US" dirty="0" smtClean="0">
                <a:solidFill>
                  <a:srgbClr val="800080"/>
                </a:solidFill>
              </a:rPr>
              <a:t>    </a:t>
            </a:r>
            <a:r>
              <a:rPr lang="en-US" dirty="0" err="1" smtClean="0">
                <a:solidFill>
                  <a:srgbClr val="800080"/>
                </a:solidFill>
              </a:rPr>
              <a:t>xmlns:tools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i="1" dirty="0" smtClean="0">
                <a:solidFill>
                  <a:srgbClr val="0070C0"/>
                </a:solidFill>
              </a:rPr>
              <a:t>"http://schemas.android.com/tools"</a:t>
            </a:r>
          </a:p>
          <a:p>
            <a:r>
              <a:rPr lang="en-US" dirty="0" smtClean="0">
                <a:solidFill>
                  <a:srgbClr val="800080"/>
                </a:solidFill>
              </a:rPr>
              <a:t>    </a:t>
            </a:r>
            <a:r>
              <a:rPr lang="en-US" dirty="0" err="1" smtClean="0">
                <a:solidFill>
                  <a:srgbClr val="800080"/>
                </a:solidFill>
              </a:rPr>
              <a:t>android:layout_width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i="1" dirty="0" smtClean="0">
                <a:solidFill>
                  <a:srgbClr val="0070C0"/>
                </a:solidFill>
              </a:rPr>
              <a:t>"</a:t>
            </a:r>
            <a:r>
              <a:rPr lang="en-US" i="1" dirty="0" err="1" smtClean="0">
                <a:solidFill>
                  <a:srgbClr val="0070C0"/>
                </a:solidFill>
              </a:rPr>
              <a:t>match_parent</a:t>
            </a:r>
            <a:r>
              <a:rPr lang="en-US" i="1" dirty="0" smtClean="0">
                <a:solidFill>
                  <a:srgbClr val="0070C0"/>
                </a:solidFill>
              </a:rPr>
              <a:t>"</a:t>
            </a:r>
          </a:p>
          <a:p>
            <a:r>
              <a:rPr lang="en-US" dirty="0" smtClean="0">
                <a:solidFill>
                  <a:srgbClr val="800080"/>
                </a:solidFill>
              </a:rPr>
              <a:t>    </a:t>
            </a:r>
            <a:r>
              <a:rPr lang="en-US" dirty="0" err="1" smtClean="0">
                <a:solidFill>
                  <a:srgbClr val="800080"/>
                </a:solidFill>
              </a:rPr>
              <a:t>android:layout_height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i="1" dirty="0" smtClean="0">
                <a:solidFill>
                  <a:srgbClr val="0070C0"/>
                </a:solidFill>
              </a:rPr>
              <a:t>"</a:t>
            </a:r>
            <a:r>
              <a:rPr lang="en-US" i="1" dirty="0" err="1" smtClean="0">
                <a:solidFill>
                  <a:srgbClr val="0070C0"/>
                </a:solidFill>
              </a:rPr>
              <a:t>match_parent</a:t>
            </a:r>
            <a:r>
              <a:rPr lang="en-US" i="1" dirty="0" smtClean="0">
                <a:solidFill>
                  <a:srgbClr val="0070C0"/>
                </a:solidFill>
              </a:rPr>
              <a:t>"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rgbClr val="009242"/>
                </a:solidFill>
              </a:rPr>
              <a:t>&gt;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009242"/>
                </a:solidFill>
              </a:rPr>
              <a:t>    &lt;</a:t>
            </a:r>
            <a:r>
              <a:rPr lang="en-US" dirty="0" err="1" smtClean="0">
                <a:solidFill>
                  <a:srgbClr val="009242"/>
                </a:solidFill>
              </a:rPr>
              <a:t>TextView</a:t>
            </a:r>
            <a:endParaRPr lang="en-US" dirty="0" smtClean="0">
              <a:solidFill>
                <a:srgbClr val="009242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 err="1" smtClean="0">
                <a:solidFill>
                  <a:srgbClr val="800080"/>
                </a:solidFill>
              </a:rPr>
              <a:t>android:layout_width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i="1" dirty="0" smtClean="0">
                <a:solidFill>
                  <a:srgbClr val="0070C0"/>
                </a:solidFill>
              </a:rPr>
              <a:t>"</a:t>
            </a:r>
            <a:r>
              <a:rPr lang="en-US" i="1" dirty="0" err="1" smtClean="0">
                <a:solidFill>
                  <a:srgbClr val="0070C0"/>
                </a:solidFill>
              </a:rPr>
              <a:t>wrap_content</a:t>
            </a:r>
            <a:r>
              <a:rPr lang="en-US" i="1" dirty="0" smtClean="0">
                <a:solidFill>
                  <a:srgbClr val="0070C0"/>
                </a:solidFill>
              </a:rPr>
              <a:t>"</a:t>
            </a:r>
          </a:p>
          <a:p>
            <a:r>
              <a:rPr lang="en-US" dirty="0" smtClean="0">
                <a:solidFill>
                  <a:srgbClr val="800080"/>
                </a:solidFill>
              </a:rPr>
              <a:t>        </a:t>
            </a:r>
            <a:r>
              <a:rPr lang="en-US" dirty="0" err="1" smtClean="0">
                <a:solidFill>
                  <a:srgbClr val="800080"/>
                </a:solidFill>
              </a:rPr>
              <a:t>android:layout_height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i="1" dirty="0" smtClean="0">
                <a:solidFill>
                  <a:srgbClr val="0070C0"/>
                </a:solidFill>
              </a:rPr>
              <a:t>"</a:t>
            </a:r>
            <a:r>
              <a:rPr lang="en-US" i="1" dirty="0" err="1" smtClean="0">
                <a:solidFill>
                  <a:srgbClr val="0070C0"/>
                </a:solidFill>
              </a:rPr>
              <a:t>wrap_content</a:t>
            </a:r>
            <a:r>
              <a:rPr lang="en-US" i="1" dirty="0" smtClean="0">
                <a:solidFill>
                  <a:srgbClr val="0070C0"/>
                </a:solidFill>
              </a:rPr>
              <a:t>"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 err="1" smtClean="0">
                <a:solidFill>
                  <a:srgbClr val="800080"/>
                </a:solidFill>
              </a:rPr>
              <a:t>android:layout_centerHorizontal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i="1" dirty="0" smtClean="0">
                <a:solidFill>
                  <a:srgbClr val="0070C0"/>
                </a:solidFill>
              </a:rPr>
              <a:t>"true"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 err="1" smtClean="0">
                <a:solidFill>
                  <a:srgbClr val="800080"/>
                </a:solidFill>
              </a:rPr>
              <a:t>android:layout_centerVertical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i="1" dirty="0" smtClean="0">
                <a:solidFill>
                  <a:srgbClr val="0070C0"/>
                </a:solidFill>
              </a:rPr>
              <a:t>"true"</a:t>
            </a:r>
          </a:p>
          <a:p>
            <a:r>
              <a:rPr lang="en-US" dirty="0" smtClean="0">
                <a:solidFill>
                  <a:srgbClr val="800080"/>
                </a:solidFill>
              </a:rPr>
              <a:t>        </a:t>
            </a:r>
            <a:r>
              <a:rPr lang="en-US" dirty="0" err="1" smtClean="0">
                <a:solidFill>
                  <a:srgbClr val="800080"/>
                </a:solidFill>
              </a:rPr>
              <a:t>android:text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i="1" dirty="0" smtClean="0">
                <a:solidFill>
                  <a:srgbClr val="0070C0"/>
                </a:solidFill>
              </a:rPr>
              <a:t>"@string/</a:t>
            </a:r>
            <a:r>
              <a:rPr lang="en-US" i="1" dirty="0" err="1" smtClean="0">
                <a:solidFill>
                  <a:srgbClr val="0070C0"/>
                </a:solidFill>
              </a:rPr>
              <a:t>hello_world</a:t>
            </a:r>
            <a:r>
              <a:rPr lang="en-US" i="1" dirty="0" smtClean="0">
                <a:solidFill>
                  <a:srgbClr val="0070C0"/>
                </a:solidFill>
              </a:rPr>
              <a:t>"</a:t>
            </a:r>
          </a:p>
          <a:p>
            <a:r>
              <a:rPr lang="en-US" dirty="0" smtClean="0">
                <a:solidFill>
                  <a:srgbClr val="800080"/>
                </a:solidFill>
              </a:rPr>
              <a:t>        </a:t>
            </a:r>
            <a:r>
              <a:rPr lang="en-US" dirty="0" err="1" smtClean="0">
                <a:solidFill>
                  <a:srgbClr val="800080"/>
                </a:solidFill>
              </a:rPr>
              <a:t>tools:context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i="1" dirty="0" smtClean="0">
                <a:solidFill>
                  <a:srgbClr val="0070C0"/>
                </a:solidFill>
              </a:rPr>
              <a:t>".</a:t>
            </a:r>
            <a:r>
              <a:rPr lang="en-US" i="1" dirty="0" err="1" smtClean="0">
                <a:solidFill>
                  <a:srgbClr val="0070C0"/>
                </a:solidFill>
              </a:rPr>
              <a:t>MainActivity</a:t>
            </a:r>
            <a:r>
              <a:rPr lang="en-US" i="1" dirty="0" smtClean="0">
                <a:solidFill>
                  <a:srgbClr val="0070C0"/>
                </a:solidFill>
              </a:rPr>
              <a:t>" </a:t>
            </a:r>
            <a:r>
              <a:rPr lang="en-US" i="1" dirty="0" smtClean="0">
                <a:solidFill>
                  <a:srgbClr val="009242"/>
                </a:solidFill>
              </a:rPr>
              <a:t>/&gt;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009242"/>
                </a:solidFill>
              </a:rPr>
              <a:t>&lt;/</a:t>
            </a:r>
            <a:r>
              <a:rPr lang="en-US" dirty="0" err="1" smtClean="0">
                <a:solidFill>
                  <a:srgbClr val="009242"/>
                </a:solidFill>
              </a:rPr>
              <a:t>RelativeLayout</a:t>
            </a:r>
            <a:r>
              <a:rPr lang="en-US" dirty="0" smtClean="0">
                <a:solidFill>
                  <a:srgbClr val="009242"/>
                </a:solidFill>
              </a:rPr>
              <a:t>&gt;</a:t>
            </a:r>
          </a:p>
        </p:txBody>
      </p:sp>
      <p:pic>
        <p:nvPicPr>
          <p:cNvPr id="1026" name="Picture 2" descr="C:\Users\Colomna Tea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2357430"/>
            <a:ext cx="2619400" cy="41172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2071670" y="2428868"/>
            <a:ext cx="5072098" cy="4214842"/>
          </a:xfrm>
        </p:spPr>
        <p:txBody>
          <a:bodyPr>
            <a:noAutofit/>
          </a:bodyPr>
          <a:lstStyle/>
          <a:p>
            <a:pPr marL="361950" indent="-361950"/>
            <a:r>
              <a:rPr lang="en-US" sz="4400" dirty="0" smtClean="0">
                <a:solidFill>
                  <a:schemeClr val="bg1"/>
                </a:solidFill>
              </a:rPr>
              <a:t>Activities</a:t>
            </a:r>
          </a:p>
          <a:p>
            <a:pPr marL="361950" indent="-361950"/>
            <a:r>
              <a:rPr lang="en-US" sz="4400" dirty="0" smtClean="0">
                <a:solidFill>
                  <a:schemeClr val="bg1"/>
                </a:solidFill>
              </a:rPr>
              <a:t>Services</a:t>
            </a:r>
          </a:p>
          <a:p>
            <a:pPr marL="361950" indent="-361950"/>
            <a:r>
              <a:rPr lang="en-US" sz="4400" dirty="0" smtClean="0">
                <a:solidFill>
                  <a:schemeClr val="bg1"/>
                </a:solidFill>
              </a:rPr>
              <a:t>Broadcast receivers</a:t>
            </a:r>
          </a:p>
          <a:p>
            <a:pPr marL="361950" indent="-361950"/>
            <a:r>
              <a:rPr lang="en-US" sz="4400" dirty="0" smtClean="0">
                <a:solidFill>
                  <a:schemeClr val="bg1"/>
                </a:solidFill>
              </a:rPr>
              <a:t>Content providers</a:t>
            </a:r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0" y="57148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9E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Компоненты приложения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3500430" y="142852"/>
            <a:ext cx="2143140" cy="357190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 </a:t>
            </a:r>
            <a:r>
              <a:rPr lang="ru-RU" dirty="0" smtClean="0">
                <a:solidFill>
                  <a:schemeClr val="tx1"/>
                </a:solidFill>
              </a:rPr>
              <a:t>запускается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43306" y="714356"/>
            <a:ext cx="1857388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onCreate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643306" y="1285860"/>
            <a:ext cx="1857388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onStart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43306" y="1857364"/>
            <a:ext cx="1857388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onResume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500430" y="2428868"/>
            <a:ext cx="2143140" cy="357190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 </a:t>
            </a:r>
            <a:r>
              <a:rPr lang="ru-RU" dirty="0" smtClean="0">
                <a:solidFill>
                  <a:schemeClr val="tx1"/>
                </a:solidFill>
              </a:rPr>
              <a:t>работает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643306" y="3000372"/>
            <a:ext cx="1857388" cy="642942"/>
          </a:xfrm>
          <a:prstGeom prst="roundRect">
            <a:avLst/>
          </a:prstGeom>
          <a:solidFill>
            <a:srgbClr val="FFFF66"/>
          </a:solidFill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другое </a:t>
            </a:r>
            <a:r>
              <a:rPr lang="en-US" dirty="0" smtClean="0">
                <a:solidFill>
                  <a:schemeClr val="tx1"/>
                </a:solidFill>
              </a:rPr>
              <a:t>Activity </a:t>
            </a:r>
            <a:r>
              <a:rPr lang="ru-RU" dirty="0" smtClean="0">
                <a:solidFill>
                  <a:schemeClr val="tx1"/>
                </a:solidFill>
              </a:rPr>
              <a:t>выходит вперед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643306" y="3857628"/>
            <a:ext cx="1857388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onPause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643306" y="4429132"/>
            <a:ext cx="1857388" cy="642942"/>
          </a:xfrm>
          <a:prstGeom prst="roundRect">
            <a:avLst/>
          </a:prstGeom>
          <a:solidFill>
            <a:srgbClr val="FFFF66"/>
          </a:solidFill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 </a:t>
            </a:r>
            <a:r>
              <a:rPr lang="ru-RU" dirty="0" smtClean="0">
                <a:solidFill>
                  <a:schemeClr val="tx1"/>
                </a:solidFill>
              </a:rPr>
              <a:t>больше не видно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643306" y="5286388"/>
            <a:ext cx="1857388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onStop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643306" y="5857892"/>
            <a:ext cx="1857388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onDestroy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500430" y="6429396"/>
            <a:ext cx="2143140" cy="357190"/>
          </a:xfrm>
          <a:prstGeom prst="roundRect">
            <a:avLst/>
          </a:prstGeom>
          <a:solidFill>
            <a:srgbClr val="FF7171"/>
          </a:solidFill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r>
              <a:rPr lang="ru-RU" dirty="0" smtClean="0">
                <a:solidFill>
                  <a:schemeClr val="tx1"/>
                </a:solidFill>
              </a:rPr>
              <a:t> выключено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8" idx="2"/>
            <a:endCxn id="9" idx="0"/>
          </p:cNvCxnSpPr>
          <p:nvPr/>
        </p:nvCxnSpPr>
        <p:spPr>
          <a:xfrm rot="5400000">
            <a:off x="4464843" y="607199"/>
            <a:ext cx="214314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2"/>
            <a:endCxn id="10" idx="0"/>
          </p:cNvCxnSpPr>
          <p:nvPr/>
        </p:nvCxnSpPr>
        <p:spPr>
          <a:xfrm rot="5400000">
            <a:off x="4464843" y="1178703"/>
            <a:ext cx="214314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2"/>
            <a:endCxn id="11" idx="0"/>
          </p:cNvCxnSpPr>
          <p:nvPr/>
        </p:nvCxnSpPr>
        <p:spPr>
          <a:xfrm rot="5400000">
            <a:off x="4464843" y="1750207"/>
            <a:ext cx="214314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1" idx="2"/>
            <a:endCxn id="12" idx="0"/>
          </p:cNvCxnSpPr>
          <p:nvPr/>
        </p:nvCxnSpPr>
        <p:spPr>
          <a:xfrm rot="5400000">
            <a:off x="4464843" y="2321711"/>
            <a:ext cx="214314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3" idx="2"/>
            <a:endCxn id="14" idx="0"/>
          </p:cNvCxnSpPr>
          <p:nvPr/>
        </p:nvCxnSpPr>
        <p:spPr>
          <a:xfrm rot="5400000">
            <a:off x="4464843" y="3750471"/>
            <a:ext cx="214314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5" idx="2"/>
            <a:endCxn id="16" idx="0"/>
          </p:cNvCxnSpPr>
          <p:nvPr/>
        </p:nvCxnSpPr>
        <p:spPr>
          <a:xfrm rot="5400000">
            <a:off x="4464843" y="5179231"/>
            <a:ext cx="214314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6" idx="2"/>
            <a:endCxn id="17" idx="0"/>
          </p:cNvCxnSpPr>
          <p:nvPr/>
        </p:nvCxnSpPr>
        <p:spPr>
          <a:xfrm rot="5400000">
            <a:off x="4464843" y="5750735"/>
            <a:ext cx="214314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7" idx="2"/>
            <a:endCxn id="18" idx="0"/>
          </p:cNvCxnSpPr>
          <p:nvPr/>
        </p:nvCxnSpPr>
        <p:spPr>
          <a:xfrm rot="5400000">
            <a:off x="4464843" y="6322239"/>
            <a:ext cx="214314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14" idx="2"/>
            <a:endCxn id="15" idx="0"/>
          </p:cNvCxnSpPr>
          <p:nvPr/>
        </p:nvCxnSpPr>
        <p:spPr>
          <a:xfrm rot="5400000">
            <a:off x="4464843" y="4321975"/>
            <a:ext cx="21431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2" idx="2"/>
            <a:endCxn id="13" idx="0"/>
          </p:cNvCxnSpPr>
          <p:nvPr/>
        </p:nvCxnSpPr>
        <p:spPr>
          <a:xfrm rot="5400000">
            <a:off x="4464843" y="2893215"/>
            <a:ext cx="21431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Скругленный прямоугольник 38"/>
          <p:cNvSpPr/>
          <p:nvPr/>
        </p:nvSpPr>
        <p:spPr>
          <a:xfrm>
            <a:off x="785786" y="3714752"/>
            <a:ext cx="2286016" cy="642942"/>
          </a:xfrm>
          <a:prstGeom prst="roundRect">
            <a:avLst/>
          </a:prstGeom>
          <a:solidFill>
            <a:srgbClr val="FFFF66"/>
          </a:solidFill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другое приложение требует памяти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857224" y="2786058"/>
            <a:ext cx="2143140" cy="357190"/>
          </a:xfrm>
          <a:prstGeom prst="roundRect">
            <a:avLst/>
          </a:prstGeom>
          <a:solidFill>
            <a:srgbClr val="FF7171"/>
          </a:solidFill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процесс убит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785786" y="1285860"/>
            <a:ext cx="2286016" cy="928694"/>
          </a:xfrm>
          <a:prstGeom prst="roundRect">
            <a:avLst/>
          </a:prstGeom>
          <a:solidFill>
            <a:srgbClr val="FFFF66"/>
          </a:solidFill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пользователь возвращается  обратно к </a:t>
            </a:r>
            <a:r>
              <a:rPr lang="en-US" dirty="0" smtClean="0">
                <a:solidFill>
                  <a:schemeClr val="tx1"/>
                </a:solidFill>
              </a:rPr>
              <a:t>Activity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3" name="Прямая соединительная линия 42"/>
          <p:cNvCxnSpPr>
            <a:stCxn id="14" idx="1"/>
            <a:endCxn id="39" idx="3"/>
          </p:cNvCxnSpPr>
          <p:nvPr/>
        </p:nvCxnSpPr>
        <p:spPr>
          <a:xfrm rot="10800000">
            <a:off x="3071802" y="4036223"/>
            <a:ext cx="5715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9" idx="0"/>
            <a:endCxn id="40" idx="2"/>
          </p:cNvCxnSpPr>
          <p:nvPr/>
        </p:nvCxnSpPr>
        <p:spPr>
          <a:xfrm rot="5400000" flipH="1" flipV="1">
            <a:off x="1643042" y="3429000"/>
            <a:ext cx="571504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40" idx="0"/>
            <a:endCxn id="41" idx="2"/>
          </p:cNvCxnSpPr>
          <p:nvPr/>
        </p:nvCxnSpPr>
        <p:spPr>
          <a:xfrm rot="5400000" flipH="1" flipV="1">
            <a:off x="1643042" y="2500306"/>
            <a:ext cx="5715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41" idx="0"/>
            <a:endCxn id="9" idx="1"/>
          </p:cNvCxnSpPr>
          <p:nvPr/>
        </p:nvCxnSpPr>
        <p:spPr>
          <a:xfrm rot="5400000" flipH="1" flipV="1">
            <a:off x="2589596" y="232150"/>
            <a:ext cx="392909" cy="1714512"/>
          </a:xfrm>
          <a:prstGeom prst="bentConnector2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stCxn id="16" idx="1"/>
            <a:endCxn id="39" idx="2"/>
          </p:cNvCxnSpPr>
          <p:nvPr/>
        </p:nvCxnSpPr>
        <p:spPr>
          <a:xfrm rot="10800000">
            <a:off x="1928794" y="4357695"/>
            <a:ext cx="1714512" cy="1107289"/>
          </a:xfrm>
          <a:prstGeom prst="bentConnector2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Скругленный прямоугольник 51"/>
          <p:cNvSpPr/>
          <p:nvPr/>
        </p:nvSpPr>
        <p:spPr>
          <a:xfrm>
            <a:off x="5715008" y="3000372"/>
            <a:ext cx="2286016" cy="642942"/>
          </a:xfrm>
          <a:prstGeom prst="roundRect">
            <a:avLst/>
          </a:prstGeom>
          <a:solidFill>
            <a:srgbClr val="FFFF66"/>
          </a:solidFill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r>
              <a:rPr lang="ru-RU" dirty="0" smtClean="0">
                <a:solidFill>
                  <a:schemeClr val="tx1"/>
                </a:solidFill>
              </a:rPr>
              <a:t> переходит в фоновый режим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4" name="Shape 53"/>
          <p:cNvCxnSpPr>
            <a:stCxn id="14" idx="3"/>
            <a:endCxn id="52" idx="2"/>
          </p:cNvCxnSpPr>
          <p:nvPr/>
        </p:nvCxnSpPr>
        <p:spPr>
          <a:xfrm flipV="1">
            <a:off x="5500694" y="3643314"/>
            <a:ext cx="1357322" cy="392909"/>
          </a:xfrm>
          <a:prstGeom prst="bentConnector2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52" idx="0"/>
            <a:endCxn id="11" idx="3"/>
          </p:cNvCxnSpPr>
          <p:nvPr/>
        </p:nvCxnSpPr>
        <p:spPr>
          <a:xfrm rot="16200000" flipV="1">
            <a:off x="5697149" y="1839505"/>
            <a:ext cx="964413" cy="1357322"/>
          </a:xfrm>
          <a:prstGeom prst="bentConnector2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Скругленный прямоугольник 60"/>
          <p:cNvSpPr/>
          <p:nvPr/>
        </p:nvSpPr>
        <p:spPr>
          <a:xfrm>
            <a:off x="6643702" y="5143512"/>
            <a:ext cx="2286016" cy="642942"/>
          </a:xfrm>
          <a:prstGeom prst="roundRect">
            <a:avLst/>
          </a:prstGeom>
          <a:solidFill>
            <a:srgbClr val="FFFF66"/>
          </a:solidFill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r>
              <a:rPr lang="ru-RU" dirty="0" smtClean="0">
                <a:solidFill>
                  <a:schemeClr val="tx1"/>
                </a:solidFill>
              </a:rPr>
              <a:t> переходит в фоновый режим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6786578" y="1285860"/>
            <a:ext cx="1857388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onRestart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0" name="Соединительная линия уступом 69"/>
          <p:cNvCxnSpPr>
            <a:stCxn id="16" idx="3"/>
            <a:endCxn id="61" idx="1"/>
          </p:cNvCxnSpPr>
          <p:nvPr/>
        </p:nvCxnSpPr>
        <p:spPr>
          <a:xfrm>
            <a:off x="5500694" y="5464983"/>
            <a:ext cx="1143008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 rot="5400000" flipH="1" flipV="1">
            <a:off x="6537339" y="3392487"/>
            <a:ext cx="3500462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1"/>
            <a:endCxn id="10" idx="3"/>
          </p:cNvCxnSpPr>
          <p:nvPr/>
        </p:nvCxnSpPr>
        <p:spPr>
          <a:xfrm rot="10800000">
            <a:off x="5500694" y="1464455"/>
            <a:ext cx="1285884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Заголовок 2"/>
          <p:cNvSpPr txBox="1">
            <a:spLocks/>
          </p:cNvSpPr>
          <p:nvPr/>
        </p:nvSpPr>
        <p:spPr>
          <a:xfrm>
            <a:off x="142844" y="0"/>
            <a:ext cx="2000232" cy="785793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Activity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0" y="642918"/>
            <a:ext cx="9144000" cy="100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dirty="0" smtClean="0">
                <a:solidFill>
                  <a:srgbClr val="A9E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Типы 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9E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процессов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00034" y="4572008"/>
            <a:ext cx="5143536" cy="1071570"/>
          </a:xfrm>
          <a:prstGeom prst="roundRect">
            <a:avLst/>
          </a:prstGeom>
          <a:solidFill>
            <a:srgbClr val="7CB81A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Процесс, который не видно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00034" y="3357562"/>
            <a:ext cx="5143536" cy="1071570"/>
          </a:xfrm>
          <a:prstGeom prst="roundRect">
            <a:avLst/>
          </a:prstGeom>
          <a:solidFill>
            <a:srgbClr val="9FE23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Процесс, который виден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00034" y="2143116"/>
            <a:ext cx="5143536" cy="1071570"/>
          </a:xfrm>
          <a:prstGeom prst="roundRect">
            <a:avLst/>
          </a:prstGeom>
          <a:solidFill>
            <a:srgbClr val="B2E75B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Процесс, который отображается на экране 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8" y="2428868"/>
            <a:ext cx="3168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высокий приоритет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5008" y="3643314"/>
            <a:ext cx="323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большой приоритет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5008" y="4857760"/>
            <a:ext cx="2954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низкий приоритет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-22293" y="0"/>
            <a:ext cx="9144000" cy="1340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Виджеты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3131365" y="1196752"/>
            <a:ext cx="2836684" cy="5283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TextView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Button</a:t>
            </a:r>
          </a:p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CheckBox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RadioButton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ToggleButton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Switch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Spinner</a:t>
            </a:r>
          </a:p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ProgressBar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RatingBar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09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0" y="285728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9E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Что такое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9E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Android?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rgbClr val="A9E4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28596" y="1928802"/>
            <a:ext cx="6758006" cy="3043246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свободная мобильная платформа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первый выпуск в сентябре 2008-го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развитием платформы занимается </a:t>
            </a:r>
            <a:r>
              <a:rPr lang="en-US" sz="3200" dirty="0" smtClean="0">
                <a:solidFill>
                  <a:schemeClr val="bg1"/>
                </a:solidFill>
              </a:rPr>
              <a:t>Open Handset Alliance</a:t>
            </a:r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лидирует на рынке смартфонов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Users\Colomna Tea\Desktop\androi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4000504"/>
            <a:ext cx="2619378" cy="26193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428596" y="0"/>
            <a:ext cx="7772400" cy="1470025"/>
          </a:xfrm>
        </p:spPr>
        <p:txBody>
          <a:bodyPr/>
          <a:lstStyle/>
          <a:p>
            <a:pPr algn="l"/>
            <a:r>
              <a:rPr lang="ru-RU" b="1" dirty="0" smtClean="0"/>
              <a:t>Настройка эмулятора</a:t>
            </a:r>
            <a:endParaRPr lang="ru-RU" b="1" dirty="0"/>
          </a:p>
        </p:txBody>
      </p:sp>
      <p:pic>
        <p:nvPicPr>
          <p:cNvPr id="1027" name="Picture 3" descr="C:\Users\Colomna Tea\Desktop\Android\2\Emulator setup x86\1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0034" y="1500447"/>
            <a:ext cx="5697537" cy="3734840"/>
          </a:xfrm>
          <a:prstGeom prst="rect">
            <a:avLst/>
          </a:prstGeom>
          <a:noFill/>
          <a:effectLst>
            <a:glow rad="228600">
              <a:schemeClr val="accent5">
                <a:lumMod val="75000"/>
                <a:alpha val="40000"/>
              </a:schemeClr>
            </a:glow>
          </a:effectLst>
        </p:spPr>
      </p:pic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28596" y="5500702"/>
            <a:ext cx="8143932" cy="78581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 помощью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Virtual Devices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(AVD) Manager 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создаем виртуальное устройство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00496" y="4500570"/>
            <a:ext cx="2143140" cy="285752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428596" y="0"/>
            <a:ext cx="7772400" cy="1470025"/>
          </a:xfrm>
        </p:spPr>
        <p:txBody>
          <a:bodyPr/>
          <a:lstStyle/>
          <a:p>
            <a:pPr algn="l"/>
            <a:r>
              <a:rPr lang="ru-RU" b="1" dirty="0" smtClean="0"/>
              <a:t>Настройка эмулятора</a:t>
            </a:r>
            <a:endParaRPr lang="ru-RU" b="1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357686" y="5429264"/>
            <a:ext cx="3643338" cy="1285884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Выбираем платформу</a:t>
            </a:r>
          </a:p>
          <a:p>
            <a:pPr algn="l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Intel Atom x86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3" descr="C:\Users\Colomna Tea\Desktop\Android\2\Emulator setup x86\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85859"/>
            <a:ext cx="3571900" cy="5160163"/>
          </a:xfrm>
          <a:prstGeom prst="rect">
            <a:avLst/>
          </a:prstGeom>
          <a:noFill/>
          <a:effectLst>
            <a:glow rad="101600">
              <a:schemeClr val="accent5">
                <a:lumMod val="75000"/>
                <a:alpha val="60000"/>
              </a:schemeClr>
            </a:glow>
          </a:effectLst>
        </p:spPr>
      </p:pic>
      <p:sp>
        <p:nvSpPr>
          <p:cNvPr id="8" name="Скругленный прямоугольник 7"/>
          <p:cNvSpPr/>
          <p:nvPr/>
        </p:nvSpPr>
        <p:spPr>
          <a:xfrm>
            <a:off x="500034" y="1785926"/>
            <a:ext cx="3571900" cy="285752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428596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SDK “Hello,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World!”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C:\Users\Colomna Tea\Desktop\Android\2\SDK Hello World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1215509"/>
            <a:ext cx="4893109" cy="4930307"/>
          </a:xfrm>
          <a:prstGeom prst="rect">
            <a:avLst/>
          </a:prstGeom>
          <a:noFill/>
        </p:spPr>
      </p:pic>
      <p:sp>
        <p:nvSpPr>
          <p:cNvPr id="4" name="Подзаголовок 1"/>
          <p:cNvSpPr txBox="1">
            <a:spLocks/>
          </p:cNvSpPr>
          <p:nvPr/>
        </p:nvSpPr>
        <p:spPr>
          <a:xfrm>
            <a:off x="4286248" y="6215058"/>
            <a:ext cx="4500594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Создаем </a:t>
            </a:r>
            <a:r>
              <a:rPr lang="ru-RU" sz="2800" dirty="0" smtClean="0">
                <a:solidFill>
                  <a:schemeClr val="bg1"/>
                </a:solidFill>
              </a:rPr>
              <a:t>новый проект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643702" y="1785926"/>
            <a:ext cx="1857388" cy="285752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000496" y="1571612"/>
            <a:ext cx="2643206" cy="285752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428596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SDK “Hello,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World!”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Подзаголовок 1"/>
          <p:cNvSpPr txBox="1">
            <a:spLocks/>
          </p:cNvSpPr>
          <p:nvPr/>
        </p:nvSpPr>
        <p:spPr>
          <a:xfrm>
            <a:off x="428596" y="6215058"/>
            <a:ext cx="8501090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Создаем </a:t>
            </a:r>
            <a:r>
              <a:rPr lang="ru-RU" sz="2800" dirty="0" smtClean="0">
                <a:solidFill>
                  <a:schemeClr val="bg1"/>
                </a:solidFill>
              </a:rPr>
              <a:t>новый проект (</a:t>
            </a:r>
            <a:r>
              <a:rPr lang="en-US" sz="2800" dirty="0" smtClean="0">
                <a:solidFill>
                  <a:schemeClr val="bg1"/>
                </a:solidFill>
              </a:rPr>
              <a:t>Android Application Project</a:t>
            </a:r>
            <a:r>
              <a:rPr lang="ru-RU" sz="2800" dirty="0" smtClean="0">
                <a:solidFill>
                  <a:schemeClr val="bg1"/>
                </a:solidFill>
              </a:rPr>
              <a:t>)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 descr="C:\Users\Colomna Tea\Desktop\Android\2\SDK Hello World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357298"/>
            <a:ext cx="5002213" cy="4764088"/>
          </a:xfrm>
          <a:prstGeom prst="rect">
            <a:avLst/>
          </a:prstGeom>
          <a:noFill/>
        </p:spPr>
      </p:pic>
      <p:sp>
        <p:nvSpPr>
          <p:cNvPr id="8" name="Скругленный прямоугольник 7"/>
          <p:cNvSpPr/>
          <p:nvPr/>
        </p:nvSpPr>
        <p:spPr>
          <a:xfrm>
            <a:off x="4286248" y="3643314"/>
            <a:ext cx="1643074" cy="285752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428596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SDK “Hello,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World!”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Подзаголовок 1"/>
          <p:cNvSpPr txBox="1">
            <a:spLocks/>
          </p:cNvSpPr>
          <p:nvPr/>
        </p:nvSpPr>
        <p:spPr>
          <a:xfrm>
            <a:off x="0" y="5643578"/>
            <a:ext cx="8858280" cy="1214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Называем проект и выбираем платформу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Create custom icon –</a:t>
            </a:r>
            <a:r>
              <a:rPr lang="ru-RU" sz="2800" dirty="0" smtClean="0">
                <a:solidFill>
                  <a:schemeClr val="bg1"/>
                </a:solidFill>
              </a:rPr>
              <a:t> рисует иконку приложения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 descr="C:\Users\Colomna Tea\Desktop\Android\2\SDK Hello World\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1214422"/>
            <a:ext cx="5922465" cy="4357718"/>
          </a:xfrm>
          <a:prstGeom prst="rect">
            <a:avLst/>
          </a:prstGeom>
          <a:noFill/>
        </p:spPr>
      </p:pic>
      <p:sp>
        <p:nvSpPr>
          <p:cNvPr id="10" name="Скругленный прямоугольник 9"/>
          <p:cNvSpPr/>
          <p:nvPr/>
        </p:nvSpPr>
        <p:spPr>
          <a:xfrm>
            <a:off x="4357686" y="3071810"/>
            <a:ext cx="3714776" cy="285752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000364" y="3786190"/>
            <a:ext cx="214314" cy="21431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428596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SDK “Hello,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World!”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Подзаголовок 1"/>
          <p:cNvSpPr txBox="1">
            <a:spLocks/>
          </p:cNvSpPr>
          <p:nvPr/>
        </p:nvSpPr>
        <p:spPr>
          <a:xfrm>
            <a:off x="0" y="5643578"/>
            <a:ext cx="9144000" cy="1214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Создаем пустое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Activity</a:t>
            </a: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можем дать ему какое-нибудь название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 descr="C:\Users\Colomna Tea\Desktop\Android\2\SDK Hello World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4214842" cy="3909051"/>
          </a:xfrm>
          <a:prstGeom prst="rect">
            <a:avLst/>
          </a:prstGeom>
          <a:noFill/>
        </p:spPr>
      </p:pic>
      <p:pic>
        <p:nvPicPr>
          <p:cNvPr id="6147" name="Picture 3" descr="C:\Users\Colomna Tea\Desktop\Android\2\SDK Hello World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428736"/>
            <a:ext cx="4202134" cy="3897264"/>
          </a:xfrm>
          <a:prstGeom prst="rect">
            <a:avLst/>
          </a:prstGeom>
          <a:noFill/>
        </p:spPr>
      </p:pic>
      <p:sp>
        <p:nvSpPr>
          <p:cNvPr id="12" name="Скругленный прямоугольник 11"/>
          <p:cNvSpPr/>
          <p:nvPr/>
        </p:nvSpPr>
        <p:spPr>
          <a:xfrm>
            <a:off x="4857752" y="2285992"/>
            <a:ext cx="2428892" cy="214314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85720" y="2071678"/>
            <a:ext cx="714380" cy="214314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429520" y="5000636"/>
            <a:ext cx="642942" cy="214314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428596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SDK “Hello,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World!”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Подзаголовок 1"/>
          <p:cNvSpPr txBox="1">
            <a:spLocks/>
          </p:cNvSpPr>
          <p:nvPr/>
        </p:nvSpPr>
        <p:spPr>
          <a:xfrm>
            <a:off x="0" y="6000768"/>
            <a:ext cx="9144000" cy="71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Появилось окно с проектом, можно запускать приложение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0" name="Picture 2" descr="C:\Users\Colomna Tea\Desktop\Android\2\SDK Hello World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85860"/>
            <a:ext cx="7902251" cy="4445016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3428992" y="1571612"/>
            <a:ext cx="357190" cy="357190"/>
          </a:xfrm>
          <a:prstGeom prst="ellipse">
            <a:avLst/>
          </a:prstGeom>
          <a:noFill/>
          <a:ln w="76200">
            <a:solidFill>
              <a:srgbClr val="295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428596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SDK “Hello,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World!”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Подзаголовок 1"/>
          <p:cNvSpPr txBox="1">
            <a:spLocks/>
          </p:cNvSpPr>
          <p:nvPr/>
        </p:nvSpPr>
        <p:spPr>
          <a:xfrm>
            <a:off x="0" y="5857892"/>
            <a:ext cx="8858280" cy="1214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Eclipse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попросит</a:t>
            </a: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выбрать эмулятор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 descr="C:\Users\Colomna Tea\Desktop\Android\2\SDK Hello World\Untit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1500174"/>
            <a:ext cx="5837712" cy="4000528"/>
          </a:xfrm>
          <a:prstGeom prst="rect">
            <a:avLst/>
          </a:prstGeom>
          <a:noFill/>
        </p:spPr>
      </p:pic>
      <p:sp>
        <p:nvSpPr>
          <p:cNvPr id="8" name="Скругленный прямоугольник 7"/>
          <p:cNvSpPr/>
          <p:nvPr/>
        </p:nvSpPr>
        <p:spPr>
          <a:xfrm>
            <a:off x="3286116" y="3429000"/>
            <a:ext cx="4714908" cy="214314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072330" y="4929198"/>
            <a:ext cx="776294" cy="214314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428596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SDK “Hello,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World!”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 descr="C:\Users\Colomna Tea\Desktop\Android\2\SDK Hello World\Untitled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5903" y="1357298"/>
            <a:ext cx="5798016" cy="5277154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428596" y="0"/>
            <a:ext cx="8215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N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DK “Hello,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World!”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C:\Users\Colomna Tea\Desktop\Android\2\SDK Hello World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428736"/>
            <a:ext cx="4893109" cy="4930307"/>
          </a:xfrm>
          <a:prstGeom prst="rect">
            <a:avLst/>
          </a:prstGeom>
          <a:noFill/>
        </p:spPr>
      </p:pic>
      <p:sp>
        <p:nvSpPr>
          <p:cNvPr id="5" name="Подзаголовок 1"/>
          <p:cNvSpPr txBox="1">
            <a:spLocks/>
          </p:cNvSpPr>
          <p:nvPr/>
        </p:nvSpPr>
        <p:spPr>
          <a:xfrm>
            <a:off x="5429224" y="5500702"/>
            <a:ext cx="3714776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Начало как в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SDK: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создаем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новый проект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8596" y="1785926"/>
            <a:ext cx="2643206" cy="285752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071802" y="2000240"/>
            <a:ext cx="1857388" cy="285752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0" y="21429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dirty="0" smtClean="0">
                <a:solidFill>
                  <a:srgbClr val="A9E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Версии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9E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9E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Android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rgbClr val="A9E4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28596" y="1340768"/>
            <a:ext cx="6758006" cy="5017190"/>
          </a:xfrm>
        </p:spPr>
        <p:txBody>
          <a:bodyPr>
            <a:normAutofit fontScale="77500" lnSpcReduction="20000"/>
          </a:bodyPr>
          <a:lstStyle/>
          <a:p>
            <a:pPr marL="536575" indent="-536575">
              <a:buNone/>
            </a:pPr>
            <a:r>
              <a:rPr lang="en-US" sz="2000" dirty="0">
                <a:solidFill>
                  <a:schemeClr val="bg1"/>
                </a:solidFill>
              </a:rPr>
              <a:t>9.0	Pie</a:t>
            </a:r>
          </a:p>
          <a:p>
            <a:pPr marL="536575" indent="-536575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8.1</a:t>
            </a:r>
            <a:r>
              <a:rPr lang="en-US" sz="2000" dirty="0">
                <a:solidFill>
                  <a:schemeClr val="bg1"/>
                </a:solidFill>
              </a:rPr>
              <a:t>	Oreo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36575" indent="-536575">
              <a:buNone/>
            </a:pPr>
            <a:r>
              <a:rPr lang="en-US" sz="2000" dirty="0">
                <a:solidFill>
                  <a:schemeClr val="bg1"/>
                </a:solidFill>
              </a:rPr>
              <a:t>8.0	Oreo</a:t>
            </a:r>
          </a:p>
          <a:p>
            <a:pPr marL="536575" indent="-536575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7.1</a:t>
            </a:r>
            <a:r>
              <a:rPr lang="en-US" sz="2000" dirty="0">
                <a:solidFill>
                  <a:schemeClr val="bg1"/>
                </a:solidFill>
              </a:rPr>
              <a:t>	Nougat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36575" indent="-536575">
              <a:buNone/>
            </a:pPr>
            <a:r>
              <a:rPr lang="en-US" sz="2000" dirty="0">
                <a:solidFill>
                  <a:schemeClr val="bg1"/>
                </a:solidFill>
              </a:rPr>
              <a:t>7.0	Nougat</a:t>
            </a:r>
          </a:p>
          <a:p>
            <a:pPr marL="536575" indent="-536575">
              <a:buNone/>
            </a:pPr>
            <a:r>
              <a:rPr lang="en-US" sz="2000" dirty="0">
                <a:solidFill>
                  <a:schemeClr val="bg1"/>
                </a:solidFill>
              </a:rPr>
              <a:t>6.0	Marshmallow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36575" indent="-536575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5.1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Lollipop</a:t>
            </a:r>
            <a:endParaRPr lang="en-US" sz="2000" dirty="0">
              <a:solidFill>
                <a:schemeClr val="bg1"/>
              </a:solidFill>
            </a:endParaRPr>
          </a:p>
          <a:p>
            <a:pPr marL="536575" indent="-536575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5.0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Lollipop</a:t>
            </a:r>
            <a:endParaRPr lang="en-US" sz="2000" dirty="0">
              <a:solidFill>
                <a:schemeClr val="bg1"/>
              </a:solidFill>
            </a:endParaRPr>
          </a:p>
          <a:p>
            <a:pPr marL="536575" indent="-536575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4.4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KitKat</a:t>
            </a:r>
          </a:p>
          <a:p>
            <a:pPr marL="536575" indent="-536575">
              <a:buNone/>
            </a:pPr>
            <a:r>
              <a:rPr lang="en-US" sz="2000" dirty="0">
                <a:solidFill>
                  <a:schemeClr val="bg1"/>
                </a:solidFill>
              </a:rPr>
              <a:t>4.3	</a:t>
            </a:r>
            <a:r>
              <a:rPr lang="en-US" sz="2000" dirty="0" smtClean="0">
                <a:solidFill>
                  <a:schemeClr val="bg1"/>
                </a:solidFill>
              </a:rPr>
              <a:t>Jelly </a:t>
            </a:r>
            <a:r>
              <a:rPr lang="en-US" sz="2000" dirty="0">
                <a:solidFill>
                  <a:schemeClr val="bg1"/>
                </a:solidFill>
              </a:rPr>
              <a:t>Bean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36575" indent="-536575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4.1</a:t>
            </a:r>
            <a:r>
              <a:rPr lang="ru-RU" sz="2000" dirty="0" smtClean="0">
                <a:solidFill>
                  <a:schemeClr val="bg1"/>
                </a:solidFill>
              </a:rPr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Jelly Bean</a:t>
            </a:r>
          </a:p>
          <a:p>
            <a:pPr marL="536575" indent="-536575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4.0 </a:t>
            </a:r>
            <a:r>
              <a:rPr lang="ru-RU" sz="2000" dirty="0" smtClean="0">
                <a:solidFill>
                  <a:schemeClr val="bg1"/>
                </a:solidFill>
              </a:rPr>
              <a:t>     </a:t>
            </a:r>
            <a:r>
              <a:rPr lang="en-US" sz="2000" dirty="0" smtClean="0">
                <a:solidFill>
                  <a:schemeClr val="bg1"/>
                </a:solidFill>
              </a:rPr>
              <a:t>Ice Cream Sandwich</a:t>
            </a:r>
          </a:p>
          <a:p>
            <a:pPr marL="536575" indent="-536575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3.x.x </a:t>
            </a:r>
            <a:r>
              <a:rPr lang="ru-RU" sz="2000" dirty="0" smtClean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Honey Comb</a:t>
            </a:r>
          </a:p>
          <a:p>
            <a:pPr marL="536575" indent="-536575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2.3.x </a:t>
            </a:r>
            <a:r>
              <a:rPr lang="ru-RU" sz="2000" dirty="0" smtClean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Gingerbread</a:t>
            </a:r>
          </a:p>
          <a:p>
            <a:pPr marL="536575" indent="-536575">
              <a:buNone/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2.2 </a:t>
            </a:r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Froyo</a:t>
            </a:r>
          </a:p>
          <a:p>
            <a:pPr marL="536575" indent="-536575">
              <a:buNone/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2.1</a:t>
            </a:r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Eclair</a:t>
            </a:r>
          </a:p>
          <a:p>
            <a:pPr marL="536575" indent="-536575">
              <a:buNone/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1.6 </a:t>
            </a:r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Donut</a:t>
            </a:r>
          </a:p>
          <a:p>
            <a:pPr marL="536575" indent="-536575">
              <a:buNone/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1.5 </a:t>
            </a:r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Cupcake</a:t>
            </a:r>
          </a:p>
          <a:p>
            <a:pPr marL="536575" indent="-536575">
              <a:buNone/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1.1 </a:t>
            </a:r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Banana Bread</a:t>
            </a:r>
          </a:p>
          <a:p>
            <a:pPr marL="536575" indent="-536575">
              <a:buNone/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1.0 </a:t>
            </a:r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Apple Pie</a:t>
            </a:r>
          </a:p>
        </p:txBody>
      </p:sp>
      <p:pic>
        <p:nvPicPr>
          <p:cNvPr id="2053" name="Picture 5" descr="C:\Users\Colomna Tea\Desktop\g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3000372"/>
            <a:ext cx="4286280" cy="3214710"/>
          </a:xfrm>
          <a:prstGeom prst="rect">
            <a:avLst/>
          </a:prstGeom>
          <a:noFill/>
          <a:ln>
            <a:noFill/>
          </a:ln>
          <a:effectLst>
            <a:glow rad="228600">
              <a:schemeClr val="tx2">
                <a:lumMod val="60000"/>
                <a:lumOff val="40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428596" y="0"/>
            <a:ext cx="8215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N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DK “Hello,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World!”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Подзаголовок 1"/>
          <p:cNvSpPr txBox="1">
            <a:spLocks/>
          </p:cNvSpPr>
          <p:nvPr/>
        </p:nvSpPr>
        <p:spPr>
          <a:xfrm>
            <a:off x="0" y="5286388"/>
            <a:ext cx="9144000" cy="200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</a:t>
            </a: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установленном пакете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 NDK</a:t>
            </a: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содержится папка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Samples”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 примерами. Попробуем запустить приложение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“Hello, World!”,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воспользовавшись ей.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2" name="Picture 2" descr="C:\Users\Colomna Tea\Desktop\Android\2\NDK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214422"/>
            <a:ext cx="4094051" cy="3890975"/>
          </a:xfrm>
          <a:prstGeom prst="rect">
            <a:avLst/>
          </a:prstGeom>
          <a:noFill/>
        </p:spPr>
      </p:pic>
      <p:sp>
        <p:nvSpPr>
          <p:cNvPr id="8" name="Скругленный прямоугольник 7"/>
          <p:cNvSpPr/>
          <p:nvPr/>
        </p:nvSpPr>
        <p:spPr>
          <a:xfrm>
            <a:off x="1142976" y="3214686"/>
            <a:ext cx="1714512" cy="214314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428596" y="0"/>
            <a:ext cx="8215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N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DK “Hello,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World!”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Подзаголовок 1"/>
          <p:cNvSpPr txBox="1">
            <a:spLocks/>
          </p:cNvSpPr>
          <p:nvPr/>
        </p:nvSpPr>
        <p:spPr>
          <a:xfrm>
            <a:off x="0" y="5715016"/>
            <a:ext cx="9144000" cy="15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Укажем путь до папки с нужным нам примером и скопируем проект в среду разработки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6" name="Picture 2" descr="C:\Users\Colomna Tea\Desktop\Android\2\NDK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5" y="1142984"/>
            <a:ext cx="4786346" cy="4540269"/>
          </a:xfrm>
          <a:prstGeom prst="rect">
            <a:avLst/>
          </a:prstGeom>
          <a:noFill/>
        </p:spPr>
      </p:pic>
      <p:sp>
        <p:nvSpPr>
          <p:cNvPr id="7" name="Скругленный прямоугольник 6"/>
          <p:cNvSpPr/>
          <p:nvPr/>
        </p:nvSpPr>
        <p:spPr>
          <a:xfrm>
            <a:off x="1428728" y="2071678"/>
            <a:ext cx="3000396" cy="285752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71472" y="3571876"/>
            <a:ext cx="285752" cy="28575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E1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 txBox="1">
            <a:spLocks/>
          </p:cNvSpPr>
          <p:nvPr/>
        </p:nvSpPr>
        <p:spPr>
          <a:xfrm>
            <a:off x="428596" y="0"/>
            <a:ext cx="8215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N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DK “Hello,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World!”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Подзаголовок 1"/>
          <p:cNvSpPr txBox="1">
            <a:spLocks/>
          </p:cNvSpPr>
          <p:nvPr/>
        </p:nvSpPr>
        <p:spPr>
          <a:xfrm>
            <a:off x="0" y="1142984"/>
            <a:ext cx="9144000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1813"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Теперь проект необходимо скомпилировать.</a:t>
            </a:r>
          </a:p>
          <a:p>
            <a:pPr marL="531813" marR="0" lvl="0" indent="-354013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Запуска</a:t>
            </a:r>
            <a:r>
              <a:rPr lang="ru-RU" sz="28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ем командную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строку и переходим в папку созданного проекта</a:t>
            </a:r>
          </a:p>
          <a:p>
            <a:pPr marL="531813" marR="0" lvl="0" indent="-354013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2" name="Picture 4" descr="C:\Users\Colomna Tea\Desktop\Android\2\NDK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786058"/>
            <a:ext cx="7661609" cy="1153766"/>
          </a:xfrm>
          <a:prstGeom prst="rect">
            <a:avLst/>
          </a:prstGeom>
          <a:noFill/>
        </p:spPr>
      </p:pic>
      <p:sp>
        <p:nvSpPr>
          <p:cNvPr id="14" name="Подзаголовок 1"/>
          <p:cNvSpPr txBox="1">
            <a:spLocks/>
          </p:cNvSpPr>
          <p:nvPr/>
        </p:nvSpPr>
        <p:spPr>
          <a:xfrm>
            <a:off x="0" y="4143380"/>
            <a:ext cx="9144000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1813" marR="0" lvl="0" indent="-354013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</a:t>
            </a:r>
            <a:r>
              <a:rPr lang="ru-RU" sz="28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з-под данной папки запускаем </a:t>
            </a:r>
            <a:r>
              <a:rPr lang="en-US" sz="28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android</a:t>
            </a:r>
            <a:r>
              <a:rPr lang="ru-RU" sz="28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n-US" sz="28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bat</a:t>
            </a:r>
            <a:endParaRPr lang="ru-RU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31813" marR="0" lvl="0" indent="-354013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Picture 5" descr="C:\Users\Colomna Tea\Desktop\Android\2\NDK\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857760"/>
            <a:ext cx="7715304" cy="1617480"/>
          </a:xfrm>
          <a:prstGeom prst="rect">
            <a:avLst/>
          </a:prstGeom>
          <a:noFill/>
        </p:spPr>
      </p:pic>
      <p:sp>
        <p:nvSpPr>
          <p:cNvPr id="16" name="Скругленный прямоугольник 15"/>
          <p:cNvSpPr/>
          <p:nvPr/>
        </p:nvSpPr>
        <p:spPr>
          <a:xfrm>
            <a:off x="2643174" y="3500438"/>
            <a:ext cx="4071966" cy="28575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85786" y="5857892"/>
            <a:ext cx="7358114" cy="500066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E1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 txBox="1">
            <a:spLocks/>
          </p:cNvSpPr>
          <p:nvPr/>
        </p:nvSpPr>
        <p:spPr>
          <a:xfrm>
            <a:off x="428596" y="0"/>
            <a:ext cx="8215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N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DK “Hello,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World!”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Подзаголовок 1"/>
          <p:cNvSpPr txBox="1">
            <a:spLocks/>
          </p:cNvSpPr>
          <p:nvPr/>
        </p:nvSpPr>
        <p:spPr>
          <a:xfrm>
            <a:off x="0" y="1214422"/>
            <a:ext cx="9144000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1813" marR="0" lvl="0" indent="-354013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8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Переходим в папку исходного кода</a:t>
            </a:r>
            <a:endParaRPr lang="ru-RU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31813" marR="0" lvl="0" indent="-354013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Подзаголовок 1"/>
          <p:cNvSpPr txBox="1">
            <a:spLocks/>
          </p:cNvSpPr>
          <p:nvPr/>
        </p:nvSpPr>
        <p:spPr>
          <a:xfrm>
            <a:off x="0" y="4786322"/>
            <a:ext cx="9144000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1813" marR="0" lvl="0" indent="-354013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8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Компилируем с параметром </a:t>
            </a:r>
            <a:r>
              <a:rPr lang="en-US" sz="28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APP_ABI :=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x86</a:t>
            </a:r>
            <a:endParaRPr lang="ru-RU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31813" marR="0" lvl="0" indent="-354013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0" name="Picture 2" descr="C:\Users\Colomna Tea\Desktop\Android\2\NDK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286" y="1857364"/>
            <a:ext cx="7424678" cy="2786082"/>
          </a:xfrm>
          <a:prstGeom prst="rect">
            <a:avLst/>
          </a:prstGeom>
          <a:noFill/>
        </p:spPr>
      </p:pic>
      <p:pic>
        <p:nvPicPr>
          <p:cNvPr id="12291" name="Picture 3" descr="C:\Users\Colomna Tea\Desktop\Android\2\NDK\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500702"/>
            <a:ext cx="7429552" cy="987194"/>
          </a:xfrm>
          <a:prstGeom prst="rect">
            <a:avLst/>
          </a:prstGeom>
          <a:noFill/>
        </p:spPr>
      </p:pic>
      <p:sp>
        <p:nvSpPr>
          <p:cNvPr id="9" name="Скругленный прямоугольник 8"/>
          <p:cNvSpPr/>
          <p:nvPr/>
        </p:nvSpPr>
        <p:spPr>
          <a:xfrm>
            <a:off x="785786" y="4143380"/>
            <a:ext cx="7143800" cy="35719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000496" y="5857892"/>
            <a:ext cx="3857652" cy="35719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E1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 txBox="1">
            <a:spLocks/>
          </p:cNvSpPr>
          <p:nvPr/>
        </p:nvSpPr>
        <p:spPr>
          <a:xfrm>
            <a:off x="428596" y="0"/>
            <a:ext cx="8215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N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DK “Hello,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World!”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Подзаголовок 1"/>
          <p:cNvSpPr txBox="1">
            <a:spLocks/>
          </p:cNvSpPr>
          <p:nvPr/>
        </p:nvSpPr>
        <p:spPr>
          <a:xfrm>
            <a:off x="0" y="1071546"/>
            <a:ext cx="9144000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0850"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800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Что должно получиться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после компиляции:</a:t>
            </a:r>
          </a:p>
          <a:p>
            <a:pPr marL="531813" marR="0" lvl="0" indent="-354013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317" name="Picture 5" descr="C:\Users\Colomna Tea\Desktop\Android\2\NDK\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85926"/>
            <a:ext cx="6749465" cy="4786322"/>
          </a:xfrm>
          <a:prstGeom prst="rect">
            <a:avLst/>
          </a:prstGeom>
          <a:noFill/>
        </p:spPr>
      </p:pic>
      <p:pic>
        <p:nvPicPr>
          <p:cNvPr id="13318" name="Picture 6" descr="C:\Users\Colomna Tea\Desktop\g_fullxfull.3249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909921"/>
            <a:ext cx="2575390" cy="3662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428596" y="0"/>
            <a:ext cx="8215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N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DK “Hello,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World!”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Подзаголовок 1"/>
          <p:cNvSpPr txBox="1">
            <a:spLocks/>
          </p:cNvSpPr>
          <p:nvPr/>
        </p:nvSpPr>
        <p:spPr>
          <a:xfrm>
            <a:off x="0" y="5643578"/>
            <a:ext cx="9144000" cy="15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Теперь следует обновить проект, и можно запускать</a:t>
            </a:r>
          </a:p>
          <a:p>
            <a:pPr marL="342900" marR="0" lvl="0" indent="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 том же эмуляторе, что и предыдущий проект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339" name="Picture 3" descr="C:\Users\Colomna Tea\Desktop\Android\2\NDK\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14422"/>
            <a:ext cx="4143404" cy="4348862"/>
          </a:xfrm>
          <a:prstGeom prst="rect">
            <a:avLst/>
          </a:prstGeom>
          <a:noFill/>
        </p:spPr>
      </p:pic>
      <p:sp>
        <p:nvSpPr>
          <p:cNvPr id="10" name="Скругленный прямоугольник 9"/>
          <p:cNvSpPr/>
          <p:nvPr/>
        </p:nvSpPr>
        <p:spPr>
          <a:xfrm>
            <a:off x="1357290" y="5000636"/>
            <a:ext cx="2428892" cy="214314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428596" y="0"/>
            <a:ext cx="8215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N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DK “Hello,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World!”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2" name="Picture 2" descr="C:\Users\Colomna Tea\Desktop\Android\2\NDK\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285860"/>
            <a:ext cx="5759689" cy="5143536"/>
          </a:xfrm>
          <a:prstGeom prst="rect">
            <a:avLst/>
          </a:prstGeom>
          <a:noFill/>
          <a:effectLst>
            <a:glow rad="228600">
              <a:schemeClr val="accent5">
                <a:lumMod val="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0" y="285728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785786" y="1928802"/>
            <a:ext cx="7500990" cy="42862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Объектно-ориентированный язык программирования</a:t>
            </a:r>
            <a:endParaRPr lang="en-US" sz="32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Приложения компилируются в байт-код </a:t>
            </a:r>
            <a:r>
              <a:rPr lang="ru-RU" sz="3200" dirty="0" smtClean="0">
                <a:solidFill>
                  <a:srgbClr val="FFC000"/>
                </a:solidFill>
              </a:rPr>
              <a:t>Виртуальная машина </a:t>
            </a:r>
            <a:r>
              <a:rPr lang="en-US" sz="3200" dirty="0" smtClean="0">
                <a:solidFill>
                  <a:srgbClr val="FFC000"/>
                </a:solidFill>
              </a:rPr>
              <a:t>Java</a:t>
            </a:r>
          </a:p>
          <a:p>
            <a:pPr lvl="1"/>
            <a:r>
              <a:rPr lang="ru-RU" sz="3200" dirty="0" smtClean="0">
                <a:solidFill>
                  <a:schemeClr val="bg1"/>
                </a:solidFill>
              </a:rPr>
              <a:t>Независимость от архитектуры</a:t>
            </a:r>
          </a:p>
          <a:p>
            <a:pPr lvl="1"/>
            <a:r>
              <a:rPr lang="ru-RU" sz="3200" dirty="0" smtClean="0">
                <a:solidFill>
                  <a:schemeClr val="bg1"/>
                </a:solidFill>
              </a:rPr>
              <a:t>Безопасность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0" y="21429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Инструментарий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28596" y="5143512"/>
            <a:ext cx="4071966" cy="10715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Android SDK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28596" y="3500438"/>
            <a:ext cx="4071966" cy="15001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Android Studio</a:t>
            </a:r>
            <a:endParaRPr lang="en-US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4643438" y="5143512"/>
            <a:ext cx="4071966" cy="10715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Android NDK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643042" y="4286256"/>
            <a:ext cx="1571637" cy="5715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ADT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428596" y="1857364"/>
            <a:ext cx="4071966" cy="15001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 Development Kit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1714480" y="2571744"/>
            <a:ext cx="1571637" cy="6429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JRE</a:t>
            </a:r>
          </a:p>
        </p:txBody>
      </p:sp>
      <p:pic>
        <p:nvPicPr>
          <p:cNvPr id="3076" name="Picture 4" descr="C:\Users\Анна\Desktop\WORK\machinarium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831715"/>
            <a:ext cx="3168922" cy="316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0" y="4740"/>
            <a:ext cx="9144000" cy="1408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9E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Android SDK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rgbClr val="A9E4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Анна\Desktop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18" y="1412776"/>
            <a:ext cx="7172647" cy="512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6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0" y="21429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9E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Архитектура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9E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Android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rgbClr val="A9E4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57626" y="5500702"/>
            <a:ext cx="4071966" cy="1071570"/>
          </a:xfrm>
          <a:prstGeom prst="roundRect">
            <a:avLst/>
          </a:prstGeom>
          <a:solidFill>
            <a:srgbClr val="65961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Linux Kernel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57626" y="4286256"/>
            <a:ext cx="4071966" cy="1071570"/>
          </a:xfrm>
          <a:prstGeom prst="roundRect">
            <a:avLst/>
          </a:prstGeom>
          <a:solidFill>
            <a:srgbClr val="7CB81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Libraries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57626" y="3071810"/>
            <a:ext cx="4071966" cy="1071570"/>
          </a:xfrm>
          <a:prstGeom prst="roundRect">
            <a:avLst/>
          </a:prstGeom>
          <a:solidFill>
            <a:srgbClr val="9FE23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 Framework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57626" y="1857364"/>
            <a:ext cx="4071966" cy="1071570"/>
          </a:xfrm>
          <a:prstGeom prst="roundRect">
            <a:avLst/>
          </a:prstGeom>
          <a:solidFill>
            <a:srgbClr val="B2E75B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Applications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572000" y="3076791"/>
            <a:ext cx="4249612" cy="1071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</a:rPr>
              <a:t>Dalvik</a:t>
            </a:r>
            <a:r>
              <a:rPr lang="en-US" sz="3200" b="1" dirty="0" smtClean="0">
                <a:solidFill>
                  <a:schemeClr val="tx1"/>
                </a:solidFill>
              </a:rPr>
              <a:t> Virtual Machine</a:t>
            </a:r>
          </a:p>
        </p:txBody>
      </p:sp>
      <p:pic>
        <p:nvPicPr>
          <p:cNvPr id="2050" name="Picture 2" descr="C:\Users\Анна\Desktop\187131c4dc69e08e6be20252136e807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891" y="4353184"/>
            <a:ext cx="2124806" cy="22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0" y="285728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7E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Java-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7E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интерфейсы</a:t>
            </a:r>
            <a:r>
              <a:rPr kumimoji="0" lang="ru-RU" sz="4400" b="1" i="0" u="none" strike="noStrike" kern="1200" cap="none" spc="0" normalizeH="0" noProof="0" dirty="0" smtClean="0">
                <a:ln>
                  <a:noFill/>
                </a:ln>
                <a:solidFill>
                  <a:srgbClr val="A7E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для </a:t>
            </a:r>
            <a:r>
              <a:rPr lang="en-US" sz="4400" b="1" dirty="0">
                <a:solidFill>
                  <a:srgbClr val="A7E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ru-RU" sz="4400" b="1" dirty="0">
              <a:solidFill>
                <a:srgbClr val="A7E4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785786" y="1928802"/>
            <a:ext cx="7500990" cy="4286280"/>
          </a:xfrm>
        </p:spPr>
        <p:txBody>
          <a:bodyPr numCol="2">
            <a:normAutofit lnSpcReduction="10000"/>
          </a:bodyPr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rgbClr val="FFC000"/>
                </a:solidFill>
              </a:rPr>
              <a:t>android.view</a:t>
            </a:r>
            <a:endParaRPr lang="en-US" sz="32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android.graphics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200" dirty="0" err="1" smtClean="0">
                <a:solidFill>
                  <a:srgbClr val="FFC000"/>
                </a:solidFill>
              </a:rPr>
              <a:t>android.opengl</a:t>
            </a:r>
            <a:endParaRPr lang="en-US" sz="32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android.net</a:t>
            </a:r>
          </a:p>
          <a:p>
            <a:pPr marL="0" indent="0" algn="ctr">
              <a:buNone/>
            </a:pPr>
            <a:r>
              <a:rPr lang="en-US" sz="3200" dirty="0" err="1" smtClean="0">
                <a:solidFill>
                  <a:srgbClr val="FFC000"/>
                </a:solidFill>
              </a:rPr>
              <a:t>android.bluetooth</a:t>
            </a:r>
            <a:endParaRPr lang="en-US" sz="32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android.telephony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200" dirty="0" err="1" smtClean="0">
                <a:solidFill>
                  <a:srgbClr val="FFC000"/>
                </a:solidFill>
              </a:rPr>
              <a:t>android.hardware</a:t>
            </a:r>
            <a:endParaRPr lang="en-US" sz="32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US" sz="3200" dirty="0" err="1">
                <a:solidFill>
                  <a:schemeClr val="bg1"/>
                </a:solidFill>
              </a:rPr>
              <a:t>android.media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200" dirty="0" err="1" smtClean="0">
                <a:solidFill>
                  <a:srgbClr val="FFC000"/>
                </a:solidFill>
              </a:rPr>
              <a:t>android.widget</a:t>
            </a:r>
            <a:endParaRPr lang="en-US" sz="32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android.amination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200" dirty="0" err="1" smtClean="0">
                <a:solidFill>
                  <a:srgbClr val="FFC000"/>
                </a:solidFill>
              </a:rPr>
              <a:t>android.gesture</a:t>
            </a:r>
            <a:endParaRPr lang="en-US" sz="32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US" sz="3200" dirty="0" err="1">
                <a:solidFill>
                  <a:schemeClr val="bg1"/>
                </a:solidFill>
              </a:rPr>
              <a:t>android.webkit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200" dirty="0" err="1" smtClean="0">
                <a:solidFill>
                  <a:srgbClr val="FFC000"/>
                </a:solidFill>
              </a:rPr>
              <a:t>android.nfc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android.app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</a:rPr>
              <a:t>android.location</a:t>
            </a:r>
            <a:endParaRPr lang="en-US" sz="32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android.database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0" y="1"/>
            <a:ext cx="9144000" cy="1142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dirty="0" smtClean="0">
                <a:solidFill>
                  <a:srgbClr val="A9E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Структура проекта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solidFill>
                <a:srgbClr val="A9E4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786314" y="2000240"/>
            <a:ext cx="4143404" cy="3857652"/>
          </a:xfrm>
        </p:spPr>
        <p:txBody>
          <a:bodyPr>
            <a:normAutofit/>
          </a:bodyPr>
          <a:lstStyle/>
          <a:p>
            <a:pPr marL="361950" indent="-361950"/>
            <a:r>
              <a:rPr lang="en-US" sz="3200" dirty="0" smtClean="0">
                <a:solidFill>
                  <a:schemeClr val="bg1"/>
                </a:solidFill>
              </a:rPr>
              <a:t>src/</a:t>
            </a:r>
          </a:p>
          <a:p>
            <a:pPr marL="361950" indent="-361950"/>
            <a:r>
              <a:rPr lang="en-US" sz="3200" dirty="0" smtClean="0">
                <a:solidFill>
                  <a:schemeClr val="bg1"/>
                </a:solidFill>
              </a:rPr>
              <a:t>res/</a:t>
            </a:r>
          </a:p>
          <a:p>
            <a:pPr marL="993775" lvl="1" indent="-363538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drawable/</a:t>
            </a:r>
          </a:p>
          <a:p>
            <a:pPr marL="993775" lvl="1" indent="-363538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layout/</a:t>
            </a:r>
          </a:p>
          <a:p>
            <a:pPr marL="993775" lvl="1" indent="-363538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values/</a:t>
            </a:r>
          </a:p>
          <a:p>
            <a:pPr marL="361950" lvl="1" indent="-3619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gen/</a:t>
            </a:r>
          </a:p>
          <a:p>
            <a:pPr marL="361950" lvl="1" indent="-3619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AndroidManifest.xml</a:t>
            </a:r>
          </a:p>
        </p:txBody>
      </p:sp>
      <p:pic>
        <p:nvPicPr>
          <p:cNvPr id="4098" name="Picture 2" descr="C:\Users\Colomna Tea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14422"/>
            <a:ext cx="3449317" cy="5429288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Words>686</Words>
  <Application>Microsoft Office PowerPoint</Application>
  <PresentationFormat>Экран (4:3)</PresentationFormat>
  <Paragraphs>237</Paragraphs>
  <Slides>37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ОБЗОР ШАГОВ ТИПИЧНОГО ПРИЛОЖЕНИЯ ПОД ANDROID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Настройка эмулятора</vt:lpstr>
      <vt:lpstr>Настройка эмулятора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шагов типичного приложения под Android</dc:title>
  <dc:creator>Colomna Tea</dc:creator>
  <cp:lastModifiedBy>Тихомиров Владимир Александрович</cp:lastModifiedBy>
  <cp:revision>144</cp:revision>
  <dcterms:created xsi:type="dcterms:W3CDTF">2012-08-23T05:25:33Z</dcterms:created>
  <dcterms:modified xsi:type="dcterms:W3CDTF">2018-09-11T02:19:57Z</dcterms:modified>
</cp:coreProperties>
</file>