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s/slide5.xml" ContentType="application/vnd.openxmlformats-officedocument.presentationml.slide+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994" r:id="rId1"/>
  </p:sldMasterIdLst>
  <p:sldIdLst>
    <p:sldId id="256" r:id="rId2"/>
    <p:sldId id="257" r:id="rId3"/>
    <p:sldId id="258" r:id="rId4"/>
    <p:sldId id="263" r:id="rId5"/>
    <p:sldId id="259" r:id="rId6"/>
    <p:sldId id="260"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7225" autoAdjust="0"/>
    <p:restoredTop sz="94660"/>
  </p:normalViewPr>
  <p:slideViewPr>
    <p:cSldViewPr snapToGrid="0" snapToObjects="1">
      <p:cViewPr>
        <p:scale>
          <a:sx n="100" d="100"/>
          <a:sy n="100" d="100"/>
        </p:scale>
        <p:origin x="-520"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6388" y="739588"/>
            <a:ext cx="8513762" cy="2729753"/>
          </a:xfrm>
        </p:spPr>
        <p:txBody>
          <a:bodyPr>
            <a:noAutofit/>
          </a:bodyPr>
          <a:lstStyle>
            <a:lvl1pPr algn="l">
              <a:lnSpc>
                <a:spcPts val="10800"/>
              </a:lnSpc>
              <a:defRPr sz="10000" b="1" spc="-250" baseline="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306388" y="3505200"/>
            <a:ext cx="4683050" cy="1344706"/>
          </a:xfrm>
        </p:spPr>
        <p:txBody>
          <a:bodyPr anchor="b" anchorCtr="0">
            <a:normAutofit/>
          </a:bodyPr>
          <a:lstStyle>
            <a:lvl1pPr marL="0" indent="0" algn="l">
              <a:buNone/>
              <a:defRPr sz="44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275294"/>
            <a:ext cx="1600200" cy="365125"/>
          </a:xfrm>
        </p:spPr>
        <p:txBody>
          <a:bodyPr/>
          <a:lstStyle>
            <a:lvl1pPr>
              <a:defRPr sz="1100">
                <a:solidFill>
                  <a:schemeClr val="tx2"/>
                </a:solidFill>
              </a:defRPr>
            </a:lvl1pPr>
          </a:lstStyle>
          <a:p>
            <a:fld id="{440DB42C-15C5-9D44-9D18-3E3DA354FA7E}" type="datetimeFigureOut">
              <a:rPr lang="en-US" smtClean="0"/>
              <a:pPr/>
              <a:t>11/28/12</a:t>
            </a:fld>
            <a:endParaRPr lang="en-US"/>
          </a:p>
        </p:txBody>
      </p:sp>
      <p:sp>
        <p:nvSpPr>
          <p:cNvPr id="5" name="Footer Placeholder 4"/>
          <p:cNvSpPr>
            <a:spLocks noGrp="1"/>
          </p:cNvSpPr>
          <p:nvPr>
            <p:ph type="ftr" sz="quarter" idx="11"/>
          </p:nvPr>
        </p:nvSpPr>
        <p:spPr>
          <a:xfrm>
            <a:off x="2209800" y="6275294"/>
            <a:ext cx="5638800" cy="365125"/>
          </a:xfrm>
        </p:spPr>
        <p:txBody>
          <a:bodyPr/>
          <a:lstStyle>
            <a:lvl1pPr algn="l">
              <a:defRPr sz="1100">
                <a:solidFill>
                  <a:schemeClr val="tx2"/>
                </a:solidFill>
              </a:defRPr>
            </a:lvl1pPr>
          </a:lstStyle>
          <a:p>
            <a:endParaRPr lang="en-US"/>
          </a:p>
        </p:txBody>
      </p:sp>
      <p:sp>
        <p:nvSpPr>
          <p:cNvPr id="6" name="Slide Number Placeholder 5"/>
          <p:cNvSpPr>
            <a:spLocks noGrp="1"/>
          </p:cNvSpPr>
          <p:nvPr>
            <p:ph type="sldNum" sz="quarter" idx="12"/>
          </p:nvPr>
        </p:nvSpPr>
        <p:spPr>
          <a:xfrm>
            <a:off x="8077200" y="6275294"/>
            <a:ext cx="609600" cy="365125"/>
          </a:xfrm>
        </p:spPr>
        <p:txBody>
          <a:bodyPr/>
          <a:lstStyle>
            <a:lvl1pPr>
              <a:defRPr sz="1400">
                <a:solidFill>
                  <a:schemeClr val="tx2"/>
                </a:solidFill>
              </a:defRPr>
            </a:lvl1pPr>
          </a:lstStyle>
          <a:p>
            <a:fld id="{4F59604A-DDD4-4BE5-9F0F-C50D317D165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1823" y="1227427"/>
            <a:ext cx="3657600" cy="566738"/>
          </a:xfrm>
        </p:spPr>
        <p:txBody>
          <a:bodyPr anchor="b">
            <a:noAutofit/>
          </a:bodyPr>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rot="194096">
            <a:off x="4845353" y="975801"/>
            <a:ext cx="3496570" cy="4747249"/>
          </a:xfrm>
          <a:prstGeom prst="rect">
            <a:avLst/>
          </a:prstGeom>
          <a:noFill/>
          <a:ln w="177800" cap="sq">
            <a:solidFill>
              <a:schemeClr val="tx1"/>
            </a:solidFill>
            <a:miter lim="800000"/>
          </a:ln>
          <a:effectLst>
            <a:outerShdw blurRad="50800" dist="38100" dir="2700000" algn="tl" rotWithShape="0">
              <a:prstClr val="black">
                <a:alpha val="4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31823" y="1799793"/>
            <a:ext cx="3657600" cy="3991408"/>
          </a:xfrm>
        </p:spPr>
        <p:txBody>
          <a:bodyPr>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0DB42C-15C5-9D44-9D18-3E3DA354FA7E}" type="datetimeFigureOut">
              <a:rPr lang="en-US" smtClean="0"/>
              <a:pPr/>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DE700-3F71-C845-A8EE-DF8B0DC877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32011" y="4329953"/>
            <a:ext cx="7907151" cy="927847"/>
          </a:xfrm>
        </p:spPr>
        <p:txBody>
          <a:bodyPr anchor="b" anchorCtr="0">
            <a:noAutofit/>
          </a:bodyPr>
          <a:lstStyle>
            <a:lvl1pPr algn="l">
              <a:defRPr sz="3600"/>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440DB42C-15C5-9D44-9D18-3E3DA354FA7E}" type="datetimeFigureOut">
              <a:rPr lang="en-US" smtClean="0"/>
              <a:pPr/>
              <a:t>11/28/12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DE700-3F71-C845-A8EE-DF8B0DC877B2}" type="slidenum">
              <a:rPr lang="en-US" smtClean="0"/>
              <a:pPr/>
              <a:t>‹#›</a:t>
            </a:fld>
            <a:endParaRPr lang="en-US"/>
          </a:p>
        </p:txBody>
      </p:sp>
      <p:sp>
        <p:nvSpPr>
          <p:cNvPr id="7" name="Text Placeholder 6"/>
          <p:cNvSpPr>
            <a:spLocks noGrp="1"/>
          </p:cNvSpPr>
          <p:nvPr>
            <p:ph type="body" sz="quarter" idx="13"/>
          </p:nvPr>
        </p:nvSpPr>
        <p:spPr>
          <a:xfrm>
            <a:off x="634196" y="5257800"/>
            <a:ext cx="7904950" cy="990600"/>
          </a:xfrm>
        </p:spPr>
        <p:txBody>
          <a:bodyPr>
            <a:normAutofit/>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Picture Placeholder 2"/>
          <p:cNvSpPr>
            <a:spLocks noGrp="1"/>
          </p:cNvSpPr>
          <p:nvPr>
            <p:ph type="pic" idx="1"/>
          </p:nvPr>
        </p:nvSpPr>
        <p:spPr>
          <a:xfrm rot="319004">
            <a:off x="2075968" y="741009"/>
            <a:ext cx="4914362" cy="3240064"/>
          </a:xfrm>
          <a:prstGeom prst="rect">
            <a:avLst/>
          </a:prstGeom>
          <a:noFill/>
          <a:ln w="177800" cap="sq">
            <a:solidFill>
              <a:schemeClr val="tx1"/>
            </a:solidFill>
            <a:miter lim="800000"/>
          </a:ln>
          <a:effectLst>
            <a:outerShdw blurRad="50800" dist="38100" dir="2700000" algn="tl" rotWithShape="0">
              <a:prstClr val="black">
                <a:alpha val="4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sp>
        <p:nvSpPr>
          <p:cNvPr id="9" name="Picture Placeholder 2"/>
          <p:cNvSpPr>
            <a:spLocks noGrp="1"/>
          </p:cNvSpPr>
          <p:nvPr>
            <p:ph type="pic" idx="14"/>
          </p:nvPr>
        </p:nvSpPr>
        <p:spPr>
          <a:xfrm rot="21346724">
            <a:off x="436037" y="494284"/>
            <a:ext cx="4663440" cy="3030003"/>
          </a:xfrm>
          <a:prstGeom prst="rect">
            <a:avLst/>
          </a:prstGeom>
          <a:noFill/>
          <a:ln w="177800" cap="sq">
            <a:solidFill>
              <a:schemeClr val="tx1"/>
            </a:solidFill>
            <a:miter lim="800000"/>
          </a:ln>
          <a:effectLst>
            <a:outerShdw blurRad="50800" dist="38100" dir="2700000" algn="tl" rotWithShape="0">
              <a:prstClr val="black">
                <a:alpha val="4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632011" y="4329953"/>
            <a:ext cx="7907151" cy="927847"/>
          </a:xfrm>
        </p:spPr>
        <p:txBody>
          <a:bodyPr anchor="b" anchorCtr="0">
            <a:noAutofit/>
          </a:bodyPr>
          <a:lstStyle>
            <a:lvl1pPr algn="l">
              <a:defRPr sz="3600"/>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440DB42C-15C5-9D44-9D18-3E3DA354FA7E}" type="datetimeFigureOut">
              <a:rPr lang="en-US" smtClean="0"/>
              <a:pPr/>
              <a:t>11/28/12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DE700-3F71-C845-A8EE-DF8B0DC877B2}" type="slidenum">
              <a:rPr lang="en-US" smtClean="0"/>
              <a:pPr/>
              <a:t>‹#›</a:t>
            </a:fld>
            <a:endParaRPr lang="en-US"/>
          </a:p>
        </p:txBody>
      </p:sp>
      <p:sp>
        <p:nvSpPr>
          <p:cNvPr id="7" name="Text Placeholder 6"/>
          <p:cNvSpPr>
            <a:spLocks noGrp="1"/>
          </p:cNvSpPr>
          <p:nvPr>
            <p:ph type="body" sz="quarter" idx="13"/>
          </p:nvPr>
        </p:nvSpPr>
        <p:spPr>
          <a:xfrm>
            <a:off x="634196" y="5257800"/>
            <a:ext cx="7904950" cy="990600"/>
          </a:xfrm>
        </p:spPr>
        <p:txBody>
          <a:bodyPr>
            <a:normAutofit/>
          </a:bodyPr>
          <a:lstStyle>
            <a:lvl1pPr marL="0" indent="0">
              <a:buNone/>
              <a:defRPr sz="1800"/>
            </a:lvl1pPr>
            <a:lvl2pPr marL="0" indent="0">
              <a:buNone/>
              <a:defRPr sz="1800"/>
            </a:lvl2pPr>
            <a:lvl3pPr marL="0" indent="0">
              <a:buNone/>
              <a:defRPr sz="1800"/>
            </a:lvl3pPr>
            <a:lvl4pPr marL="0" indent="0">
              <a:buNone/>
              <a:defRPr sz="1800"/>
            </a:lvl4pPr>
            <a:lvl5pPr marL="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Picture Placeholder 2"/>
          <p:cNvSpPr>
            <a:spLocks noGrp="1"/>
          </p:cNvSpPr>
          <p:nvPr>
            <p:ph type="pic" idx="1"/>
          </p:nvPr>
        </p:nvSpPr>
        <p:spPr>
          <a:xfrm rot="152337">
            <a:off x="4118577" y="735553"/>
            <a:ext cx="4663440" cy="3030003"/>
          </a:xfrm>
          <a:prstGeom prst="rect">
            <a:avLst/>
          </a:prstGeom>
          <a:noFill/>
          <a:ln w="177800" cap="sq">
            <a:solidFill>
              <a:schemeClr val="tx1"/>
            </a:solidFill>
            <a:miter lim="800000"/>
          </a:ln>
          <a:effectLst>
            <a:outerShdw blurRad="50800" dist="38100" dir="2700000" algn="tl" rotWithShape="0">
              <a:prstClr val="black">
                <a:alpha val="4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normAutofit/>
          </a:bodyPr>
          <a:lstStyle>
            <a:lvl1pPr>
              <a:spcBef>
                <a:spcPts val="20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40DB42C-15C5-9D44-9D18-3E3DA354FA7E}" type="datetimeFigureOut">
              <a:rPr lang="en-US" smtClean="0"/>
              <a:pPr/>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E700-3F71-C845-A8EE-DF8B0DC877B2}"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72400" y="685801"/>
            <a:ext cx="757518" cy="5440680"/>
          </a:xfrm>
        </p:spPr>
        <p:txBody>
          <a:bodyPr vert="eaVert">
            <a:noAutofit/>
          </a:bodyPr>
          <a:lstStyle/>
          <a:p>
            <a:r>
              <a:rPr lang="en-US" smtClean="0"/>
              <a:t>Click to edit Master title style</a:t>
            </a:r>
            <a:endParaRPr/>
          </a:p>
        </p:txBody>
      </p:sp>
      <p:sp>
        <p:nvSpPr>
          <p:cNvPr id="3" name="Vertical Text Placeholder 2"/>
          <p:cNvSpPr>
            <a:spLocks noGrp="1"/>
          </p:cNvSpPr>
          <p:nvPr>
            <p:ph type="body" orient="vert" idx="1"/>
          </p:nvPr>
        </p:nvSpPr>
        <p:spPr>
          <a:xfrm>
            <a:off x="631825" y="685801"/>
            <a:ext cx="6561137" cy="5440680"/>
          </a:xfrm>
        </p:spPr>
        <p:txBody>
          <a:bodyPr vert="eaVe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40DB42C-15C5-9D44-9D18-3E3DA354FA7E}" type="datetimeFigureOut">
              <a:rPr lang="en-US" smtClean="0"/>
              <a:pPr/>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E700-3F71-C845-A8EE-DF8B0DC877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lvl1pPr>
              <a:spcBef>
                <a:spcPts val="2200"/>
              </a:spcBef>
              <a:defRPr/>
            </a:lvl1pPr>
            <a:lvl2pPr>
              <a:spcBef>
                <a:spcPts val="600"/>
              </a:spcBef>
              <a:defRPr/>
            </a:lvl2pPr>
            <a:lvl3pPr>
              <a:spcBef>
                <a:spcPts val="600"/>
              </a:spcBef>
              <a:defRPr/>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40DB42C-15C5-9D44-9D18-3E3DA354FA7E}" type="datetimeFigureOut">
              <a:rPr lang="en-US" smtClean="0"/>
              <a:pPr/>
              <a:t>11/28/12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E700-3F71-C845-A8EE-DF8B0DC877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151" y="4822206"/>
            <a:ext cx="8511989" cy="1446975"/>
          </a:xfrm>
        </p:spPr>
        <p:txBody>
          <a:bodyPr lIns="0" tIns="0" rIns="0" bIns="0" anchor="t">
            <a:noAutofit/>
          </a:bodyPr>
          <a:lstStyle>
            <a:lvl1pPr algn="l">
              <a:lnSpc>
                <a:spcPts val="13800"/>
              </a:lnSpc>
              <a:defRPr sz="13500" b="1" cap="none" spc="-250" baseline="0">
                <a:solidFill>
                  <a:schemeClr val="tx2"/>
                </a:solidFill>
              </a:defRPr>
            </a:lvl1pPr>
          </a:lstStyle>
          <a:p>
            <a:r>
              <a:rPr lang="en-US" smtClean="0"/>
              <a:t>Click to edit Master title style</a:t>
            </a:r>
            <a:endParaRPr/>
          </a:p>
        </p:txBody>
      </p:sp>
      <p:sp>
        <p:nvSpPr>
          <p:cNvPr id="3" name="Text Placeholder 2"/>
          <p:cNvSpPr>
            <a:spLocks noGrp="1"/>
          </p:cNvSpPr>
          <p:nvPr>
            <p:ph type="body" idx="1"/>
          </p:nvPr>
        </p:nvSpPr>
        <p:spPr>
          <a:xfrm>
            <a:off x="384874" y="3525980"/>
            <a:ext cx="8355714" cy="1270752"/>
          </a:xfrm>
        </p:spPr>
        <p:txBody>
          <a:bodyPr lIns="0" tIns="0" rIns="0" bIns="0" anchor="b">
            <a:normAutofit/>
          </a:bodyPr>
          <a:lstStyle>
            <a:lvl1pPr marL="0" indent="0" algn="l">
              <a:buNone/>
              <a:defRPr sz="4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02151" y="4822206"/>
            <a:ext cx="8511989" cy="1446975"/>
          </a:xfrm>
        </p:spPr>
        <p:txBody>
          <a:bodyPr lIns="0" tIns="0" rIns="0" bIns="0" anchor="t">
            <a:noAutofit/>
          </a:bodyPr>
          <a:lstStyle>
            <a:lvl1pPr algn="l">
              <a:lnSpc>
                <a:spcPts val="13800"/>
              </a:lnSpc>
              <a:defRPr sz="13500" b="1" cap="none" spc="-250" baseline="0">
                <a:solidFill>
                  <a:schemeClr val="tx2"/>
                </a:solidFill>
              </a:defRPr>
            </a:lvl1pPr>
          </a:lstStyle>
          <a:p>
            <a:r>
              <a:rPr lang="en-US" smtClean="0"/>
              <a:t>Click to edit Master title style</a:t>
            </a:r>
            <a:endParaRPr/>
          </a:p>
        </p:txBody>
      </p:sp>
      <p:sp>
        <p:nvSpPr>
          <p:cNvPr id="3" name="Text Placeholder 2"/>
          <p:cNvSpPr>
            <a:spLocks noGrp="1"/>
          </p:cNvSpPr>
          <p:nvPr>
            <p:ph type="body" idx="1"/>
          </p:nvPr>
        </p:nvSpPr>
        <p:spPr>
          <a:xfrm>
            <a:off x="384874" y="3525980"/>
            <a:ext cx="4428426" cy="1270752"/>
          </a:xfrm>
        </p:spPr>
        <p:txBody>
          <a:bodyPr lIns="0" tIns="0" rIns="0" bIns="0" anchor="b">
            <a:normAutofit/>
          </a:bodyPr>
          <a:lstStyle>
            <a:lvl1pPr marL="0" indent="0" algn="l">
              <a:buNone/>
              <a:defRPr sz="4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Picture Placeholder 2"/>
          <p:cNvSpPr>
            <a:spLocks noGrp="1"/>
          </p:cNvSpPr>
          <p:nvPr>
            <p:ph type="pic" idx="13"/>
          </p:nvPr>
        </p:nvSpPr>
        <p:spPr>
          <a:xfrm rot="21263043">
            <a:off x="5231118" y="261015"/>
            <a:ext cx="3433660" cy="4204035"/>
          </a:xfrm>
          <a:prstGeom prst="rect">
            <a:avLst/>
          </a:prstGeom>
          <a:noFill/>
          <a:ln w="177800" cap="sq">
            <a:solidFill>
              <a:schemeClr val="tx1"/>
            </a:solidFill>
            <a:miter lim="800000"/>
          </a:ln>
          <a:effectLst>
            <a:outerShdw blurRad="50800" dist="38100" dir="2700000" algn="tl" rotWithShape="0">
              <a:prstClr val="black">
                <a:alpha val="4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a:p>
        </p:txBody>
      </p:sp>
      <p:sp>
        <p:nvSpPr>
          <p:cNvPr id="3" name="Content Placeholder 2"/>
          <p:cNvSpPr>
            <a:spLocks noGrp="1"/>
          </p:cNvSpPr>
          <p:nvPr>
            <p:ph sz="half" idx="1"/>
          </p:nvPr>
        </p:nvSpPr>
        <p:spPr>
          <a:xfrm>
            <a:off x="632012" y="2057400"/>
            <a:ext cx="3863788" cy="4068763"/>
          </a:xfrm>
        </p:spPr>
        <p:txBody>
          <a:bodyPr>
            <a:normAutofit/>
          </a:bodyPr>
          <a:lstStyle>
            <a:lvl1pPr>
              <a:spcBef>
                <a:spcPts val="2000"/>
              </a:spcBef>
              <a:defRPr sz="2000"/>
            </a:lvl1pPr>
            <a:lvl2pPr>
              <a:spcBef>
                <a:spcPts val="600"/>
              </a:spcBef>
              <a:defRPr sz="1800"/>
            </a:lvl2pPr>
            <a:lvl3pPr>
              <a:spcBef>
                <a:spcPts val="600"/>
              </a:spcBef>
              <a:defRPr sz="1800"/>
            </a:lvl3pPr>
            <a:lvl4pPr>
              <a:spcBef>
                <a:spcPts val="600"/>
              </a:spcBef>
              <a:defRPr sz="1800"/>
            </a:lvl4pPr>
            <a:lvl5pPr>
              <a:spcBef>
                <a:spcPts val="600"/>
              </a:spcBef>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61646" y="2057400"/>
            <a:ext cx="3867912" cy="4068763"/>
          </a:xfrm>
        </p:spPr>
        <p:txBody>
          <a:bodyPr>
            <a:normAutofit/>
          </a:bodyPr>
          <a:lstStyle>
            <a:lvl1pPr>
              <a:spcBef>
                <a:spcPts val="2000"/>
              </a:spcBef>
              <a:defRPr sz="2000"/>
            </a:lvl1pPr>
            <a:lvl2pPr>
              <a:spcBef>
                <a:spcPts val="600"/>
              </a:spcBef>
              <a:defRPr sz="1800"/>
            </a:lvl2pPr>
            <a:lvl3pPr>
              <a:spcBef>
                <a:spcPts val="600"/>
              </a:spcBef>
              <a:defRPr sz="1800"/>
            </a:lvl3pPr>
            <a:lvl4pPr>
              <a:spcBef>
                <a:spcPts val="600"/>
              </a:spcBef>
              <a:defRPr sz="1800"/>
            </a:lvl4pPr>
            <a:lvl5pPr>
              <a:spcBef>
                <a:spcPts val="600"/>
              </a:spcBef>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40DB42C-15C5-9D44-9D18-3E3DA354FA7E}" type="datetimeFigureOut">
              <a:rPr lang="en-US" smtClean="0"/>
              <a:pPr/>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DE700-3F71-C845-A8EE-DF8B0DC877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775" y="582706"/>
            <a:ext cx="7918450" cy="788894"/>
          </a:xfrm>
        </p:spPr>
        <p:txBody>
          <a:bodyPr>
            <a:noAutofit/>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5545" y="1546412"/>
            <a:ext cx="3867912" cy="464950"/>
          </a:xfrm>
        </p:spPr>
        <p:txBody>
          <a:bodyPr anchor="b">
            <a:noAutofit/>
          </a:bodyPr>
          <a:lstStyle>
            <a:lvl1pPr marL="0" indent="0" algn="ctr">
              <a:buNone/>
              <a:defRPr sz="2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936" y="2147887"/>
            <a:ext cx="3867912" cy="3951288"/>
          </a:xfrm>
        </p:spPr>
        <p:txBody>
          <a:bodyPr>
            <a:normAutofit/>
          </a:bodyPr>
          <a:lstStyle>
            <a:lvl1pPr>
              <a:spcBef>
                <a:spcPts val="2000"/>
              </a:spcBef>
              <a:defRPr sz="2000"/>
            </a:lvl1pPr>
            <a:lvl2pPr>
              <a:spcBef>
                <a:spcPts val="600"/>
              </a:spcBef>
              <a:defRPr sz="1800"/>
            </a:lvl2pPr>
            <a:lvl3pPr>
              <a:spcBef>
                <a:spcPts val="600"/>
              </a:spcBef>
              <a:defRPr sz="1800"/>
            </a:lvl3pPr>
            <a:lvl4pPr>
              <a:spcBef>
                <a:spcPts val="600"/>
              </a:spcBef>
              <a:defRPr sz="1800"/>
            </a:lvl4pPr>
            <a:lvl5pPr>
              <a:spcBef>
                <a:spcPts val="600"/>
              </a:spcBef>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63313" y="1545018"/>
            <a:ext cx="3867912" cy="466344"/>
          </a:xfrm>
        </p:spPr>
        <p:txBody>
          <a:bodyPr anchor="b">
            <a:noAutofit/>
          </a:bodyPr>
          <a:lstStyle>
            <a:lvl1pPr marL="0" indent="0" algn="ctr">
              <a:buNone/>
              <a:defRPr sz="26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313" y="2147887"/>
            <a:ext cx="3867912" cy="3951288"/>
          </a:xfrm>
        </p:spPr>
        <p:txBody>
          <a:bodyPr>
            <a:normAutofit/>
          </a:bodyPr>
          <a:lstStyle>
            <a:lvl1pPr>
              <a:spcBef>
                <a:spcPts val="2000"/>
              </a:spcBef>
              <a:defRPr sz="2000"/>
            </a:lvl1pPr>
            <a:lvl2pPr>
              <a:spcBef>
                <a:spcPts val="600"/>
              </a:spcBef>
              <a:defRPr sz="1800"/>
            </a:lvl2pPr>
            <a:lvl3pPr>
              <a:spcBef>
                <a:spcPts val="600"/>
              </a:spcBef>
              <a:defRPr sz="1800"/>
            </a:lvl3pPr>
            <a:lvl4pPr>
              <a:spcBef>
                <a:spcPts val="600"/>
              </a:spcBef>
              <a:defRPr sz="1800"/>
            </a:lvl4pPr>
            <a:lvl5pPr>
              <a:spcBef>
                <a:spcPts val="600"/>
              </a:spcBef>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40DB42C-15C5-9D44-9D18-3E3DA354FA7E}" type="datetimeFigureOut">
              <a:rPr lang="en-US" smtClean="0"/>
              <a:pPr/>
              <a:t>11/28/12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DE700-3F71-C845-A8EE-DF8B0DC877B2}" type="slidenum">
              <a:rPr lang="en-US" smtClean="0"/>
              <a:pPr/>
              <a:t>‹#›</a:t>
            </a:fld>
            <a:endParaRPr lang="en-US"/>
          </a:p>
        </p:txBody>
      </p:sp>
      <p:sp>
        <p:nvSpPr>
          <p:cNvPr id="12" name="Rectangle 11"/>
          <p:cNvSpPr/>
          <p:nvPr/>
        </p:nvSpPr>
        <p:spPr>
          <a:xfrm flipH="1">
            <a:off x="4574241" y="1694516"/>
            <a:ext cx="18288" cy="4389120"/>
          </a:xfrm>
          <a:prstGeom prst="rect">
            <a:avLst/>
          </a:prstGeom>
          <a:gradFill flip="none" rotWithShape="1">
            <a:gsLst>
              <a:gs pos="0">
                <a:schemeClr val="tx2">
                  <a:lumMod val="75000"/>
                </a:schemeClr>
              </a:gs>
              <a:gs pos="100000">
                <a:schemeClr val="tx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flipH="1">
            <a:off x="4574241" y="1694516"/>
            <a:ext cx="18288" cy="4389120"/>
          </a:xfrm>
          <a:prstGeom prst="rect">
            <a:avLst/>
          </a:prstGeom>
          <a:gradFill flip="none" rotWithShape="1">
            <a:gsLst>
              <a:gs pos="0">
                <a:schemeClr val="tx2">
                  <a:lumMod val="75000"/>
                </a:schemeClr>
              </a:gs>
              <a:gs pos="100000">
                <a:schemeClr val="tx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4574241" y="1694516"/>
            <a:ext cx="18288" cy="4389120"/>
          </a:xfrm>
          <a:prstGeom prst="rect">
            <a:avLst/>
          </a:prstGeom>
          <a:gradFill flip="none" rotWithShape="1">
            <a:gsLst>
              <a:gs pos="0">
                <a:schemeClr val="tx2">
                  <a:lumMod val="75000"/>
                </a:schemeClr>
              </a:gs>
              <a:gs pos="100000">
                <a:schemeClr val="tx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flipH="1">
            <a:off x="4574241" y="1694516"/>
            <a:ext cx="18288" cy="4389120"/>
          </a:xfrm>
          <a:prstGeom prst="rect">
            <a:avLst/>
          </a:prstGeom>
          <a:gradFill flip="none" rotWithShape="1">
            <a:gsLst>
              <a:gs pos="0">
                <a:schemeClr val="tx2">
                  <a:lumMod val="75000"/>
                </a:schemeClr>
              </a:gs>
              <a:gs pos="100000">
                <a:schemeClr val="tx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40DB42C-15C5-9D44-9D18-3E3DA354FA7E}" type="datetimeFigureOut">
              <a:rPr lang="en-US" smtClean="0"/>
              <a:pPr/>
              <a:t>11/28/12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DE700-3F71-C845-A8EE-DF8B0DC877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DB42C-15C5-9D44-9D18-3E3DA354FA7E}" type="datetimeFigureOut">
              <a:rPr lang="en-US" smtClean="0"/>
              <a:pPr/>
              <a:t>11/28/12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DE700-3F71-C845-A8EE-DF8B0DC877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1825" y="1720103"/>
            <a:ext cx="3657600" cy="1162050"/>
          </a:xfrm>
        </p:spPr>
        <p:txBody>
          <a:bodyPr anchor="b">
            <a:noAutofit/>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2650" y="658906"/>
            <a:ext cx="3819338" cy="5467258"/>
          </a:xfrm>
        </p:spPr>
        <p:txBody>
          <a:bodyPr>
            <a:normAutofit/>
          </a:bodyPr>
          <a:lstStyle>
            <a:lvl1pPr>
              <a:spcBef>
                <a:spcPts val="2000"/>
              </a:spcBef>
              <a:defRPr sz="2000"/>
            </a:lvl1pPr>
            <a:lvl2pPr>
              <a:spcBef>
                <a:spcPts val="600"/>
              </a:spcBef>
              <a:defRPr sz="1800"/>
            </a:lvl2pPr>
            <a:lvl3pPr>
              <a:spcBef>
                <a:spcPts val="600"/>
              </a:spcBef>
              <a:defRPr sz="1800"/>
            </a:lvl3pPr>
            <a:lvl4pPr>
              <a:spcBef>
                <a:spcPts val="600"/>
              </a:spcBef>
              <a:defRPr sz="1800"/>
            </a:lvl4pPr>
            <a:lvl5pPr>
              <a:spcBef>
                <a:spcPts val="600"/>
              </a:spcBef>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31825" y="2877671"/>
            <a:ext cx="3657600" cy="2339788"/>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0DB42C-15C5-9D44-9D18-3E3DA354FA7E}" type="datetimeFigureOut">
              <a:rPr lang="en-US" smtClean="0"/>
              <a:pPr/>
              <a:t>11/28/12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29E33-B620-47F9-BB04-8846C2A5AFC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775" y="582706"/>
            <a:ext cx="7918450" cy="788894"/>
          </a:xfrm>
          <a:prstGeom prst="rect">
            <a:avLst/>
          </a:prstGeom>
        </p:spPr>
        <p:txBody>
          <a:bodyPr vert="horz" lIns="91440" tIns="45720" rIns="91440" bIns="45720" rtlCol="0" anchor="t" anchorCtr="0">
            <a:normAutofit/>
          </a:bodyPr>
          <a:lstStyle/>
          <a:p>
            <a:r>
              <a:rPr lang="en-US" smtClean="0"/>
              <a:t>Click to edit Master title style</a:t>
            </a:r>
            <a:endParaRPr/>
          </a:p>
        </p:txBody>
      </p:sp>
      <p:sp>
        <p:nvSpPr>
          <p:cNvPr id="3" name="Text Placeholder 2"/>
          <p:cNvSpPr>
            <a:spLocks noGrp="1"/>
          </p:cNvSpPr>
          <p:nvPr>
            <p:ph type="body" idx="1"/>
          </p:nvPr>
        </p:nvSpPr>
        <p:spPr>
          <a:xfrm>
            <a:off x="988358" y="2044700"/>
            <a:ext cx="7167284" cy="40814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457200" y="6275294"/>
            <a:ext cx="1600200" cy="365125"/>
          </a:xfrm>
          <a:prstGeom prst="rect">
            <a:avLst/>
          </a:prstGeom>
        </p:spPr>
        <p:txBody>
          <a:bodyPr vert="horz" lIns="91440" tIns="45720" rIns="91440" bIns="45720" rtlCol="0" anchor="ctr"/>
          <a:lstStyle>
            <a:lvl1pPr algn="l">
              <a:defRPr sz="1100">
                <a:solidFill>
                  <a:schemeClr val="tx2"/>
                </a:solidFill>
              </a:defRPr>
            </a:lvl1pPr>
          </a:lstStyle>
          <a:p>
            <a:fld id="{440DB42C-15C5-9D44-9D18-3E3DA354FA7E}" type="datetimeFigureOut">
              <a:rPr lang="en-US" smtClean="0"/>
              <a:pPr/>
              <a:t>11/28/12</a:t>
            </a:fld>
            <a:endParaRPr lang="en-US"/>
          </a:p>
        </p:txBody>
      </p:sp>
      <p:sp>
        <p:nvSpPr>
          <p:cNvPr id="5" name="Footer Placeholder 4"/>
          <p:cNvSpPr>
            <a:spLocks noGrp="1"/>
          </p:cNvSpPr>
          <p:nvPr>
            <p:ph type="ftr" sz="quarter" idx="3"/>
          </p:nvPr>
        </p:nvSpPr>
        <p:spPr>
          <a:xfrm>
            <a:off x="2205318" y="6275294"/>
            <a:ext cx="5643282"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8077200" y="6275294"/>
            <a:ext cx="609600" cy="365125"/>
          </a:xfrm>
          <a:prstGeom prst="rect">
            <a:avLst/>
          </a:prstGeom>
        </p:spPr>
        <p:txBody>
          <a:bodyPr vert="horz" lIns="91440" tIns="45720" rIns="91440" bIns="45720" rtlCol="0" anchor="ctr"/>
          <a:lstStyle>
            <a:lvl1pPr algn="r">
              <a:defRPr sz="1400">
                <a:solidFill>
                  <a:schemeClr val="tx2"/>
                </a:solidFill>
              </a:defRPr>
            </a:lvl1pPr>
          </a:lstStyle>
          <a:p>
            <a:fld id="{224DE700-3F71-C845-A8EE-DF8B0DC877B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95" r:id="rId1"/>
    <p:sldLayoutId id="2147483996" r:id="rId2"/>
    <p:sldLayoutId id="2147483997" r:id="rId3"/>
    <p:sldLayoutId id="2147483998" r:id="rId4"/>
    <p:sldLayoutId id="2147483999" r:id="rId5"/>
    <p:sldLayoutId id="2147484000" r:id="rId6"/>
    <p:sldLayoutId id="2147484001" r:id="rId7"/>
    <p:sldLayoutId id="2147484002" r:id="rId8"/>
    <p:sldLayoutId id="2147484003" r:id="rId9"/>
    <p:sldLayoutId id="2147484004" r:id="rId10"/>
    <p:sldLayoutId id="2147484005" r:id="rId11"/>
    <p:sldLayoutId id="2147484006" r:id="rId12"/>
    <p:sldLayoutId id="2147484007" r:id="rId13"/>
    <p:sldLayoutId id="2147484008" r:id="rId14"/>
  </p:sldLayoutIdLst>
  <p:txStyles>
    <p:titleStyle>
      <a:lvl1pPr algn="ctr" defTabSz="914400" rtl="0" eaLnBrk="1" latinLnBrk="0" hangingPunct="1">
        <a:spcBef>
          <a:spcPct val="0"/>
        </a:spcBef>
        <a:buNone/>
        <a:defRPr sz="4200" kern="1200">
          <a:solidFill>
            <a:schemeClr val="accent1"/>
          </a:solidFill>
          <a:latin typeface="+mj-lt"/>
          <a:ea typeface="+mj-ea"/>
          <a:cs typeface="+mj-cs"/>
        </a:defRPr>
      </a:lvl1pPr>
    </p:titleStyle>
    <p:bodyStyle>
      <a:lvl1pPr marL="342900" indent="-342900" algn="l" defTabSz="914400" rtl="0" eaLnBrk="1" latinLnBrk="0" hangingPunct="1">
        <a:spcBef>
          <a:spcPct val="20000"/>
        </a:spcBef>
        <a:buClr>
          <a:schemeClr val="bg2"/>
        </a:buClr>
        <a:buSzPct val="90000"/>
        <a:buFont typeface="Wingdings 2" pitchFamily="18" charset="2"/>
        <a:buChar char="Ü"/>
        <a:defRPr sz="2200" kern="1200">
          <a:solidFill>
            <a:schemeClr val="tx1"/>
          </a:solidFill>
          <a:latin typeface="+mn-lt"/>
          <a:ea typeface="+mn-ea"/>
          <a:cs typeface="+mn-cs"/>
        </a:defRPr>
      </a:lvl1pPr>
      <a:lvl2pPr marL="685800" indent="-336550" algn="l" defTabSz="914400" rtl="0" eaLnBrk="1" latinLnBrk="0" hangingPunct="1">
        <a:spcBef>
          <a:spcPct val="20000"/>
        </a:spcBef>
        <a:buClr>
          <a:schemeClr val="bg2">
            <a:lumMod val="60000"/>
            <a:lumOff val="40000"/>
          </a:schemeClr>
        </a:buClr>
        <a:buSzPct val="90000"/>
        <a:buFont typeface="Wingdings 2" pitchFamily="18" charset="2"/>
        <a:buChar char="Ü"/>
        <a:defRPr sz="2000" kern="1200">
          <a:solidFill>
            <a:schemeClr val="tx1"/>
          </a:solidFill>
          <a:latin typeface="+mn-lt"/>
          <a:ea typeface="+mn-ea"/>
          <a:cs typeface="+mn-cs"/>
        </a:defRPr>
      </a:lvl2pPr>
      <a:lvl3pPr marL="1035050" indent="-349250" algn="l" defTabSz="914400" rtl="0" eaLnBrk="1" latinLnBrk="0" hangingPunct="1">
        <a:spcBef>
          <a:spcPct val="20000"/>
        </a:spcBef>
        <a:buClr>
          <a:schemeClr val="bg2"/>
        </a:buClr>
        <a:buSzPct val="90000"/>
        <a:buFont typeface="Wingdings 2" pitchFamily="18" charset="2"/>
        <a:buChar char="Ü"/>
        <a:defRPr sz="1800" kern="1200">
          <a:solidFill>
            <a:schemeClr val="tx1"/>
          </a:solidFill>
          <a:latin typeface="+mn-lt"/>
          <a:ea typeface="+mn-ea"/>
          <a:cs typeface="+mn-cs"/>
        </a:defRPr>
      </a:lvl3pPr>
      <a:lvl4pPr marL="1371600" indent="-336550" algn="l" defTabSz="914400" rtl="0" eaLnBrk="1" latinLnBrk="0" hangingPunct="1">
        <a:spcBef>
          <a:spcPct val="20000"/>
        </a:spcBef>
        <a:buClr>
          <a:schemeClr val="bg2">
            <a:lumMod val="60000"/>
            <a:lumOff val="40000"/>
          </a:schemeClr>
        </a:buClr>
        <a:buSzPct val="90000"/>
        <a:buFont typeface="Wingdings 2" pitchFamily="18" charset="2"/>
        <a:buChar char="Ü"/>
        <a:defRPr sz="1800" kern="1200">
          <a:solidFill>
            <a:schemeClr val="tx1"/>
          </a:solidFill>
          <a:latin typeface="+mn-lt"/>
          <a:ea typeface="+mn-ea"/>
          <a:cs typeface="+mn-cs"/>
        </a:defRPr>
      </a:lvl4pPr>
      <a:lvl5pPr marL="1720850" indent="-349250" algn="l" defTabSz="914400" rtl="0" eaLnBrk="1" latinLnBrk="0" hangingPunct="1">
        <a:spcBef>
          <a:spcPct val="20000"/>
        </a:spcBef>
        <a:buClr>
          <a:schemeClr val="bg2"/>
        </a:buClr>
        <a:buSzPct val="90000"/>
        <a:buFont typeface="Wingdings 2" pitchFamily="18" charset="2"/>
        <a:buChar char="Ü"/>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AVL Trees</a:t>
            </a:r>
            <a:endParaRPr lang="en-US" dirty="0"/>
          </a:p>
        </p:txBody>
      </p:sp>
      <p:sp>
        <p:nvSpPr>
          <p:cNvPr id="3" name="Subtitle 2"/>
          <p:cNvSpPr>
            <a:spLocks noGrp="1"/>
          </p:cNvSpPr>
          <p:nvPr>
            <p:ph type="subTitle" idx="1"/>
          </p:nvPr>
        </p:nvSpPr>
        <p:spPr/>
        <p:txBody>
          <a:bodyPr>
            <a:normAutofit/>
          </a:bodyPr>
          <a:lstStyle/>
          <a:p>
            <a:r>
              <a:rPr lang="en-US" dirty="0" smtClean="0"/>
              <a:t>Balancing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AVL Tree</a:t>
            </a:r>
            <a:endParaRPr lang="en-US" dirty="0"/>
          </a:p>
        </p:txBody>
      </p:sp>
      <p:sp>
        <p:nvSpPr>
          <p:cNvPr id="6" name="TextBox 5"/>
          <p:cNvSpPr txBox="1"/>
          <p:nvPr/>
        </p:nvSpPr>
        <p:spPr>
          <a:xfrm>
            <a:off x="685800" y="1559515"/>
            <a:ext cx="7770813" cy="3139321"/>
          </a:xfrm>
          <a:prstGeom prst="rect">
            <a:avLst/>
          </a:prstGeom>
          <a:noFill/>
        </p:spPr>
        <p:txBody>
          <a:bodyPr wrap="square" rtlCol="0">
            <a:spAutoFit/>
          </a:bodyPr>
          <a:lstStyle/>
          <a:p>
            <a:r>
              <a:rPr lang="en-US" dirty="0" smtClean="0">
                <a:solidFill>
                  <a:schemeClr val="bg1"/>
                </a:solidFill>
              </a:rPr>
              <a:t>An AVL tree is a balanced binary search tree. What does it mean for a tree to be balanced? It means that for every node in the tree, the height of its children differs by no</a:t>
            </a:r>
            <a:r>
              <a:rPr lang="en-US" dirty="0" smtClean="0">
                <a:solidFill>
                  <a:schemeClr val="bg1"/>
                </a:solidFill>
              </a:rPr>
              <a:t> more than </a:t>
            </a:r>
            <a:r>
              <a:rPr lang="en-US" dirty="0" smtClean="0">
                <a:solidFill>
                  <a:schemeClr val="bg1"/>
                </a:solidFill>
              </a:rPr>
              <a:t>1</a:t>
            </a:r>
            <a:r>
              <a:rPr lang="en-US" dirty="0" smtClean="0">
                <a:solidFill>
                  <a:schemeClr val="bg1"/>
                </a:solidFill>
              </a:rPr>
              <a:t>. The white number below each node represents the height of that node in the tree. The tree below is currently balanced.</a:t>
            </a:r>
            <a:endParaRPr lang="en-US" dirty="0" smtClean="0">
              <a:solidFill>
                <a:schemeClr val="bg1"/>
              </a:solidFill>
            </a:endParaRPr>
          </a:p>
          <a:p>
            <a:endParaRPr lang="en-US" dirty="0" smtClean="0">
              <a:solidFill>
                <a:schemeClr val="bg1"/>
              </a:solidFill>
            </a:endParaRPr>
          </a:p>
          <a:p>
            <a:r>
              <a:rPr lang="en-US" dirty="0" smtClean="0">
                <a:solidFill>
                  <a:schemeClr val="bg1"/>
                </a:solidFill>
              </a:rPr>
              <a:t>The height is computed in the following manner:</a:t>
            </a:r>
            <a:endParaRPr lang="en-US" dirty="0" smtClean="0">
              <a:solidFill>
                <a:schemeClr val="bg1"/>
              </a:solidFill>
            </a:endParaRPr>
          </a:p>
          <a:p>
            <a:pPr lvl="1">
              <a:buFont typeface="Arial"/>
              <a:buChar char="•"/>
            </a:pPr>
            <a:r>
              <a:rPr lang="en-US" dirty="0" smtClean="0">
                <a:solidFill>
                  <a:schemeClr val="bg1"/>
                </a:solidFill>
              </a:rPr>
              <a:t>	</a:t>
            </a:r>
            <a:r>
              <a:rPr lang="en-US" dirty="0" smtClean="0">
                <a:solidFill>
                  <a:schemeClr val="bg1"/>
                </a:solidFill>
              </a:rPr>
              <a:t>A </a:t>
            </a:r>
            <a:r>
              <a:rPr lang="en-US" dirty="0" smtClean="0">
                <a:solidFill>
                  <a:schemeClr val="bg1"/>
                </a:solidFill>
              </a:rPr>
              <a:t>NULL child has a height of -</a:t>
            </a:r>
            <a:r>
              <a:rPr lang="en-US" dirty="0" smtClean="0">
                <a:solidFill>
                  <a:schemeClr val="bg1"/>
                </a:solidFill>
              </a:rPr>
              <a:t>1</a:t>
            </a:r>
          </a:p>
          <a:p>
            <a:pPr lvl="1">
              <a:buFont typeface="Arial"/>
              <a:buChar char="•"/>
            </a:pPr>
            <a:r>
              <a:rPr lang="en-US" dirty="0" smtClean="0">
                <a:solidFill>
                  <a:schemeClr val="bg1"/>
                </a:solidFill>
              </a:rPr>
              <a:t>	</a:t>
            </a:r>
            <a:r>
              <a:rPr lang="en-US" dirty="0" smtClean="0">
                <a:solidFill>
                  <a:schemeClr val="bg1"/>
                </a:solidFill>
              </a:rPr>
              <a:t>A </a:t>
            </a:r>
            <a:r>
              <a:rPr lang="en-US" dirty="0" smtClean="0">
                <a:solidFill>
                  <a:schemeClr val="bg1"/>
                </a:solidFill>
              </a:rPr>
              <a:t>leaf</a:t>
            </a:r>
            <a:r>
              <a:rPr lang="en-US" dirty="0" smtClean="0">
                <a:solidFill>
                  <a:schemeClr val="bg1"/>
                </a:solidFill>
              </a:rPr>
              <a:t> node has </a:t>
            </a:r>
            <a:r>
              <a:rPr lang="en-US" dirty="0" smtClean="0">
                <a:solidFill>
                  <a:schemeClr val="bg1"/>
                </a:solidFill>
              </a:rPr>
              <a:t>a height of </a:t>
            </a:r>
            <a:r>
              <a:rPr lang="en-US" dirty="0" smtClean="0">
                <a:solidFill>
                  <a:schemeClr val="bg1"/>
                </a:solidFill>
              </a:rPr>
              <a:t>0</a:t>
            </a:r>
          </a:p>
          <a:p>
            <a:pPr lvl="1">
              <a:buFont typeface="Arial"/>
              <a:buChar char="•"/>
            </a:pPr>
            <a:r>
              <a:rPr lang="en-US" dirty="0" smtClean="0">
                <a:solidFill>
                  <a:schemeClr val="bg1"/>
                </a:solidFill>
              </a:rPr>
              <a:t>	</a:t>
            </a:r>
            <a:r>
              <a:rPr lang="en-US" dirty="0" smtClean="0">
                <a:solidFill>
                  <a:schemeClr val="bg1"/>
                </a:solidFill>
              </a:rPr>
              <a:t>The </a:t>
            </a:r>
            <a:r>
              <a:rPr lang="en-US" dirty="0" smtClean="0">
                <a:solidFill>
                  <a:schemeClr val="bg1"/>
                </a:solidFill>
              </a:rPr>
              <a:t>height of each node is equal to the </a:t>
            </a:r>
            <a:r>
              <a:rPr lang="en-US" dirty="0" smtClean="0">
                <a:solidFill>
                  <a:schemeClr val="bg1"/>
                </a:solidFill>
              </a:rPr>
              <a:t>maximum </a:t>
            </a:r>
            <a:r>
              <a:rPr lang="en-US" dirty="0" smtClean="0">
                <a:solidFill>
                  <a:schemeClr val="bg1"/>
                </a:solidFill>
              </a:rPr>
              <a:t>of the</a:t>
            </a:r>
            <a:r>
              <a:rPr lang="en-US" dirty="0" smtClean="0">
                <a:solidFill>
                  <a:schemeClr val="bg1"/>
                </a:solidFill>
              </a:rPr>
              <a:t> </a:t>
            </a:r>
          </a:p>
          <a:p>
            <a:pPr lvl="1"/>
            <a:r>
              <a:rPr lang="en-US" dirty="0" smtClean="0">
                <a:solidFill>
                  <a:schemeClr val="bg1"/>
                </a:solidFill>
              </a:rPr>
              <a:t>	</a:t>
            </a:r>
            <a:r>
              <a:rPr lang="en-US" dirty="0" smtClean="0">
                <a:solidFill>
                  <a:schemeClr val="bg1"/>
                </a:solidFill>
              </a:rPr>
              <a:t>heights of </a:t>
            </a:r>
            <a:r>
              <a:rPr lang="en-US" dirty="0" smtClean="0">
                <a:solidFill>
                  <a:schemeClr val="bg1"/>
                </a:solidFill>
              </a:rPr>
              <a:t>its children plus </a:t>
            </a:r>
            <a:r>
              <a:rPr lang="en-US" dirty="0" smtClean="0">
                <a:solidFill>
                  <a:schemeClr val="bg1"/>
                </a:solidFill>
              </a:rPr>
              <a:t>1 </a:t>
            </a:r>
          </a:p>
        </p:txBody>
      </p:sp>
      <p:pic>
        <p:nvPicPr>
          <p:cNvPr id="7" name="Picture 6" descr="Screen shot 2012-11-28 at 2.18.21 PM.png"/>
          <p:cNvPicPr>
            <a:picLocks noChangeAspect="1"/>
          </p:cNvPicPr>
          <p:nvPr/>
        </p:nvPicPr>
        <p:blipFill>
          <a:blip r:embed="rId2"/>
          <a:stretch>
            <a:fillRect/>
          </a:stretch>
        </p:blipFill>
        <p:spPr>
          <a:xfrm>
            <a:off x="1645834" y="4374560"/>
            <a:ext cx="5334000" cy="2540000"/>
          </a:xfrm>
          <a:prstGeom prst="rect">
            <a:avLst/>
          </a:prstGeom>
        </p:spPr>
      </p:pic>
      <p:sp>
        <p:nvSpPr>
          <p:cNvPr id="8" name="TextBox 7"/>
          <p:cNvSpPr txBox="1"/>
          <p:nvPr/>
        </p:nvSpPr>
        <p:spPr>
          <a:xfrm>
            <a:off x="3081219" y="568368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9" name="TextBox 8"/>
          <p:cNvSpPr txBox="1"/>
          <p:nvPr/>
        </p:nvSpPr>
        <p:spPr>
          <a:xfrm>
            <a:off x="3544630" y="5958394"/>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0" name="TextBox 9"/>
          <p:cNvSpPr txBox="1"/>
          <p:nvPr/>
        </p:nvSpPr>
        <p:spPr>
          <a:xfrm>
            <a:off x="4555410" y="597135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1" name="TextBox 10"/>
          <p:cNvSpPr txBox="1"/>
          <p:nvPr/>
        </p:nvSpPr>
        <p:spPr>
          <a:xfrm>
            <a:off x="5099677" y="599309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2" name="TextBox 11"/>
          <p:cNvSpPr txBox="1"/>
          <p:nvPr/>
        </p:nvSpPr>
        <p:spPr>
          <a:xfrm>
            <a:off x="5838324" y="628385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3" name="TextBox 12"/>
          <p:cNvSpPr txBox="1"/>
          <p:nvPr/>
        </p:nvSpPr>
        <p:spPr>
          <a:xfrm>
            <a:off x="3259537" y="5309493"/>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4" name="TextBox 13"/>
          <p:cNvSpPr txBox="1"/>
          <p:nvPr/>
        </p:nvSpPr>
        <p:spPr>
          <a:xfrm>
            <a:off x="3823242" y="5674906"/>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5" name="TextBox 14"/>
          <p:cNvSpPr txBox="1"/>
          <p:nvPr/>
        </p:nvSpPr>
        <p:spPr>
          <a:xfrm>
            <a:off x="4309194" y="5636032"/>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6" name="TextBox 15"/>
          <p:cNvSpPr txBox="1"/>
          <p:nvPr/>
        </p:nvSpPr>
        <p:spPr>
          <a:xfrm>
            <a:off x="5605067" y="6000364"/>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7" name="TextBox 16"/>
          <p:cNvSpPr txBox="1"/>
          <p:nvPr/>
        </p:nvSpPr>
        <p:spPr>
          <a:xfrm>
            <a:off x="5345892" y="5636032"/>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8" name="TextBox 17"/>
          <p:cNvSpPr txBox="1"/>
          <p:nvPr/>
        </p:nvSpPr>
        <p:spPr>
          <a:xfrm>
            <a:off x="4788667" y="5313670"/>
            <a:ext cx="246216" cy="400110"/>
          </a:xfrm>
          <a:prstGeom prst="rect">
            <a:avLst/>
          </a:prstGeom>
          <a:noFill/>
        </p:spPr>
        <p:txBody>
          <a:bodyPr wrap="square" rtlCol="0">
            <a:spAutoFit/>
          </a:bodyPr>
          <a:lstStyle/>
          <a:p>
            <a:r>
              <a:rPr lang="en-US" sz="1000" b="1" dirty="0" smtClean="0">
                <a:solidFill>
                  <a:schemeClr val="bg1"/>
                </a:solidFill>
              </a:rPr>
              <a:t>3</a:t>
            </a:r>
          </a:p>
        </p:txBody>
      </p:sp>
      <p:sp>
        <p:nvSpPr>
          <p:cNvPr id="19" name="TextBox 18"/>
          <p:cNvSpPr txBox="1"/>
          <p:nvPr/>
        </p:nvSpPr>
        <p:spPr>
          <a:xfrm>
            <a:off x="4062978" y="5035867"/>
            <a:ext cx="246216" cy="400110"/>
          </a:xfrm>
          <a:prstGeom prst="rect">
            <a:avLst/>
          </a:prstGeom>
          <a:noFill/>
        </p:spPr>
        <p:txBody>
          <a:bodyPr wrap="square" rtlCol="0">
            <a:spAutoFit/>
          </a:bodyPr>
          <a:lstStyle/>
          <a:p>
            <a:r>
              <a:rPr lang="en-US" sz="1000" b="1" dirty="0" smtClean="0">
                <a:solidFill>
                  <a:schemeClr val="bg1"/>
                </a:solidFill>
              </a:rPr>
              <a:t>4</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Imbalances</a:t>
            </a:r>
            <a:endParaRPr lang="en-US" dirty="0"/>
          </a:p>
        </p:txBody>
      </p:sp>
      <p:sp>
        <p:nvSpPr>
          <p:cNvPr id="3" name="TextBox 2"/>
          <p:cNvSpPr txBox="1"/>
          <p:nvPr/>
        </p:nvSpPr>
        <p:spPr>
          <a:xfrm>
            <a:off x="685800" y="1371600"/>
            <a:ext cx="7770813" cy="2585323"/>
          </a:xfrm>
          <a:prstGeom prst="rect">
            <a:avLst/>
          </a:prstGeom>
          <a:noFill/>
        </p:spPr>
        <p:txBody>
          <a:bodyPr wrap="square" rtlCol="0">
            <a:spAutoFit/>
          </a:bodyPr>
          <a:lstStyle/>
          <a:p>
            <a:r>
              <a:rPr lang="en-US" dirty="0" smtClean="0">
                <a:solidFill>
                  <a:schemeClr val="bg1"/>
                </a:solidFill>
              </a:rPr>
              <a:t>Adding to and removing from an AVL tree can create imbalances between nodes.  Correcting these imbalances is what makes an AVL tree more efficient.  These corrections are often called rotations in that they appear to rotate a parent downward and a child upward.</a:t>
            </a:r>
          </a:p>
          <a:p>
            <a:endParaRPr lang="en-US" dirty="0" smtClean="0">
              <a:solidFill>
                <a:schemeClr val="bg1"/>
              </a:solidFill>
            </a:endParaRPr>
          </a:p>
          <a:p>
            <a:r>
              <a:rPr lang="en-US" dirty="0" smtClean="0">
                <a:solidFill>
                  <a:schemeClr val="bg1"/>
                </a:solidFill>
              </a:rPr>
              <a:t>In the example below, node 1 is unbalanced.  By “rotating” nodes 1 and 3 counter-clockwise, or by bringing node 1 downward and node 3 upward, the tree becomes balanced in all nodes.</a:t>
            </a:r>
            <a:endParaRPr lang="en-US" dirty="0" smtClean="0">
              <a:solidFill>
                <a:schemeClr val="bg1"/>
              </a:solidFill>
            </a:endParaRPr>
          </a:p>
        </p:txBody>
      </p:sp>
      <p:pic>
        <p:nvPicPr>
          <p:cNvPr id="57" name="Picture 56" descr="Screen shot 2012-11-28 at 2.11.16 PM.png"/>
          <p:cNvPicPr>
            <a:picLocks noChangeAspect="1"/>
          </p:cNvPicPr>
          <p:nvPr/>
        </p:nvPicPr>
        <p:blipFill>
          <a:blip r:embed="rId2"/>
          <a:stretch>
            <a:fillRect/>
          </a:stretch>
        </p:blipFill>
        <p:spPr>
          <a:xfrm>
            <a:off x="4677365" y="4460632"/>
            <a:ext cx="2540000" cy="1397000"/>
          </a:xfrm>
          <a:prstGeom prst="rect">
            <a:avLst/>
          </a:prstGeom>
        </p:spPr>
      </p:pic>
      <p:pic>
        <p:nvPicPr>
          <p:cNvPr id="59" name="Picture 58" descr="Screen shot 2012-11-28 at 2.10.55 PM.png"/>
          <p:cNvPicPr>
            <a:picLocks noChangeAspect="1"/>
          </p:cNvPicPr>
          <p:nvPr/>
        </p:nvPicPr>
        <p:blipFill>
          <a:blip r:embed="rId3"/>
          <a:stretch>
            <a:fillRect/>
          </a:stretch>
        </p:blipFill>
        <p:spPr>
          <a:xfrm>
            <a:off x="1516771" y="4460632"/>
            <a:ext cx="2540000" cy="1397000"/>
          </a:xfrm>
          <a:prstGeom prst="rect">
            <a:avLst/>
          </a:prstGeom>
        </p:spPr>
      </p:pic>
      <p:sp>
        <p:nvSpPr>
          <p:cNvPr id="61" name="TextBox 60"/>
          <p:cNvSpPr txBox="1"/>
          <p:nvPr/>
        </p:nvSpPr>
        <p:spPr>
          <a:xfrm>
            <a:off x="1913527" y="4122078"/>
            <a:ext cx="2103460" cy="338554"/>
          </a:xfrm>
          <a:prstGeom prst="rect">
            <a:avLst/>
          </a:prstGeom>
          <a:noFill/>
        </p:spPr>
        <p:txBody>
          <a:bodyPr wrap="none" rtlCol="0">
            <a:spAutoFit/>
          </a:bodyPr>
          <a:lstStyle/>
          <a:p>
            <a:r>
              <a:rPr lang="en-US" sz="1600" dirty="0" smtClean="0">
                <a:solidFill>
                  <a:srgbClr val="FFFFFF"/>
                </a:solidFill>
              </a:rPr>
              <a:t>Before rebalancing</a:t>
            </a:r>
            <a:endParaRPr lang="en-US" sz="1600" dirty="0">
              <a:solidFill>
                <a:srgbClr val="FFFFFF"/>
              </a:solidFill>
            </a:endParaRPr>
          </a:p>
        </p:txBody>
      </p:sp>
      <p:sp>
        <p:nvSpPr>
          <p:cNvPr id="62" name="TextBox 61"/>
          <p:cNvSpPr txBox="1"/>
          <p:nvPr/>
        </p:nvSpPr>
        <p:spPr>
          <a:xfrm>
            <a:off x="4677365" y="4122078"/>
            <a:ext cx="1940054" cy="338554"/>
          </a:xfrm>
          <a:prstGeom prst="rect">
            <a:avLst/>
          </a:prstGeom>
          <a:noFill/>
        </p:spPr>
        <p:txBody>
          <a:bodyPr wrap="none" rtlCol="0">
            <a:spAutoFit/>
          </a:bodyPr>
          <a:lstStyle/>
          <a:p>
            <a:r>
              <a:rPr lang="en-US" sz="1600" dirty="0" smtClean="0">
                <a:solidFill>
                  <a:srgbClr val="FFFFFF"/>
                </a:solidFill>
              </a:rPr>
              <a:t>After rebalancing</a:t>
            </a:r>
            <a:endParaRPr lang="en-US" sz="1600" dirty="0">
              <a:solidFill>
                <a:srgbClr val="FFFFFF"/>
              </a:solidFill>
            </a:endParaRPr>
          </a:p>
        </p:txBody>
      </p:sp>
      <p:sp>
        <p:nvSpPr>
          <p:cNvPr id="68" name="TextBox 67"/>
          <p:cNvSpPr txBox="1"/>
          <p:nvPr/>
        </p:nvSpPr>
        <p:spPr>
          <a:xfrm>
            <a:off x="3514863" y="5640026"/>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69" name="TextBox 68"/>
          <p:cNvSpPr txBox="1"/>
          <p:nvPr/>
        </p:nvSpPr>
        <p:spPr>
          <a:xfrm>
            <a:off x="2744722" y="530056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70" name="TextBox 69"/>
          <p:cNvSpPr txBox="1"/>
          <p:nvPr/>
        </p:nvSpPr>
        <p:spPr>
          <a:xfrm>
            <a:off x="2229320" y="500888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71" name="TextBox 70"/>
          <p:cNvSpPr txBox="1"/>
          <p:nvPr/>
        </p:nvSpPr>
        <p:spPr>
          <a:xfrm>
            <a:off x="3284135" y="5316051"/>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72" name="TextBox 71"/>
          <p:cNvSpPr txBox="1"/>
          <p:nvPr/>
        </p:nvSpPr>
        <p:spPr>
          <a:xfrm>
            <a:off x="3089755" y="5045223"/>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73" name="TextBox 72"/>
          <p:cNvSpPr txBox="1"/>
          <p:nvPr/>
        </p:nvSpPr>
        <p:spPr>
          <a:xfrm>
            <a:off x="2571307" y="4721248"/>
            <a:ext cx="246216" cy="400110"/>
          </a:xfrm>
          <a:prstGeom prst="rect">
            <a:avLst/>
          </a:prstGeom>
          <a:noFill/>
        </p:spPr>
        <p:txBody>
          <a:bodyPr wrap="square" rtlCol="0">
            <a:spAutoFit/>
          </a:bodyPr>
          <a:lstStyle/>
          <a:p>
            <a:r>
              <a:rPr lang="en-US" sz="1000" b="1" dirty="0" smtClean="0">
                <a:solidFill>
                  <a:schemeClr val="bg1"/>
                </a:solidFill>
              </a:rPr>
              <a:t>3</a:t>
            </a:r>
          </a:p>
        </p:txBody>
      </p:sp>
      <p:sp>
        <p:nvSpPr>
          <p:cNvPr id="74" name="TextBox 73"/>
          <p:cNvSpPr txBox="1"/>
          <p:nvPr/>
        </p:nvSpPr>
        <p:spPr>
          <a:xfrm>
            <a:off x="4907244" y="530056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75" name="TextBox 74"/>
          <p:cNvSpPr txBox="1"/>
          <p:nvPr/>
        </p:nvSpPr>
        <p:spPr>
          <a:xfrm>
            <a:off x="5431120" y="531605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76" name="TextBox 75"/>
          <p:cNvSpPr txBox="1"/>
          <p:nvPr/>
        </p:nvSpPr>
        <p:spPr>
          <a:xfrm>
            <a:off x="6163390" y="531605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77" name="TextBox 76"/>
          <p:cNvSpPr txBox="1"/>
          <p:nvPr/>
        </p:nvSpPr>
        <p:spPr>
          <a:xfrm>
            <a:off x="5917174" y="4977901"/>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78" name="TextBox 77"/>
          <p:cNvSpPr txBox="1"/>
          <p:nvPr/>
        </p:nvSpPr>
        <p:spPr>
          <a:xfrm>
            <a:off x="5219748" y="5028701"/>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79" name="TextBox 78"/>
          <p:cNvSpPr txBox="1"/>
          <p:nvPr/>
        </p:nvSpPr>
        <p:spPr>
          <a:xfrm>
            <a:off x="5714218" y="4709601"/>
            <a:ext cx="246216" cy="400110"/>
          </a:xfrm>
          <a:prstGeom prst="rect">
            <a:avLst/>
          </a:prstGeom>
          <a:noFill/>
        </p:spPr>
        <p:txBody>
          <a:bodyPr wrap="square" rtlCol="0">
            <a:spAutoFit/>
          </a:bodyPr>
          <a:lstStyle/>
          <a:p>
            <a:r>
              <a:rPr lang="en-US" sz="1000" b="1" dirty="0" smtClean="0">
                <a:solidFill>
                  <a:schemeClr val="bg1"/>
                </a:solidFill>
              </a:rPr>
              <a:t>2</a:t>
            </a:r>
          </a:p>
        </p:txBody>
      </p:sp>
      <p:cxnSp>
        <p:nvCxnSpPr>
          <p:cNvPr id="89" name="Straight Arrow Connector 88"/>
          <p:cNvCxnSpPr/>
          <p:nvPr/>
        </p:nvCxnSpPr>
        <p:spPr>
          <a:xfrm>
            <a:off x="4056771" y="4793618"/>
            <a:ext cx="6381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4" descr="Screen shot 2012-11-28 at 1.53.11 PM.png"/>
          <p:cNvPicPr>
            <a:picLocks noChangeAspect="1"/>
          </p:cNvPicPr>
          <p:nvPr/>
        </p:nvPicPr>
        <p:blipFill>
          <a:blip r:embed="rId2"/>
          <a:stretch>
            <a:fillRect/>
          </a:stretch>
        </p:blipFill>
        <p:spPr>
          <a:xfrm>
            <a:off x="0" y="3988416"/>
            <a:ext cx="2159000" cy="1079500"/>
          </a:xfrm>
          <a:prstGeom prst="rect">
            <a:avLst/>
          </a:prstGeom>
        </p:spPr>
      </p:pic>
      <p:sp>
        <p:nvSpPr>
          <p:cNvPr id="2" name="Title 1"/>
          <p:cNvSpPr>
            <a:spLocks noGrp="1"/>
          </p:cNvSpPr>
          <p:nvPr>
            <p:ph type="title"/>
          </p:nvPr>
        </p:nvSpPr>
        <p:spPr/>
        <p:txBody>
          <a:bodyPr/>
          <a:lstStyle/>
          <a:p>
            <a:r>
              <a:rPr lang="en-US" dirty="0" smtClean="0"/>
              <a:t>Unbalanced </a:t>
            </a:r>
            <a:r>
              <a:rPr lang="en-US" dirty="0" smtClean="0"/>
              <a:t>Trees</a:t>
            </a:r>
            <a:endParaRPr lang="en-US" dirty="0"/>
          </a:p>
        </p:txBody>
      </p:sp>
      <p:sp>
        <p:nvSpPr>
          <p:cNvPr id="3" name="TextBox 2"/>
          <p:cNvSpPr txBox="1"/>
          <p:nvPr/>
        </p:nvSpPr>
        <p:spPr>
          <a:xfrm>
            <a:off x="685800" y="1371600"/>
            <a:ext cx="7770813" cy="2308324"/>
          </a:xfrm>
          <a:prstGeom prst="rect">
            <a:avLst/>
          </a:prstGeom>
          <a:noFill/>
        </p:spPr>
        <p:txBody>
          <a:bodyPr wrap="square" rtlCol="0">
            <a:spAutoFit/>
          </a:bodyPr>
          <a:lstStyle/>
          <a:p>
            <a:r>
              <a:rPr lang="en-US" dirty="0" smtClean="0">
                <a:solidFill>
                  <a:schemeClr val="bg1"/>
                </a:solidFill>
              </a:rPr>
              <a:t>Adding</a:t>
            </a:r>
            <a:r>
              <a:rPr lang="en-US" dirty="0" smtClean="0">
                <a:solidFill>
                  <a:schemeClr val="bg1"/>
                </a:solidFill>
              </a:rPr>
              <a:t> to and </a:t>
            </a:r>
            <a:r>
              <a:rPr lang="en-US" dirty="0" smtClean="0">
                <a:solidFill>
                  <a:schemeClr val="bg1"/>
                </a:solidFill>
              </a:rPr>
              <a:t>removing from an AVL tree can result in four kinds of</a:t>
            </a:r>
            <a:r>
              <a:rPr lang="en-US" dirty="0" smtClean="0">
                <a:solidFill>
                  <a:schemeClr val="bg1"/>
                </a:solidFill>
              </a:rPr>
              <a:t> </a:t>
            </a:r>
            <a:r>
              <a:rPr lang="en-US" dirty="0" smtClean="0">
                <a:solidFill>
                  <a:schemeClr val="bg1"/>
                </a:solidFill>
              </a:rPr>
              <a:t>un</a:t>
            </a:r>
            <a:r>
              <a:rPr lang="en-US" dirty="0" smtClean="0">
                <a:solidFill>
                  <a:schemeClr val="bg1"/>
                </a:solidFill>
              </a:rPr>
              <a:t>balanced </a:t>
            </a:r>
            <a:r>
              <a:rPr lang="en-US" dirty="0" smtClean="0">
                <a:solidFill>
                  <a:schemeClr val="bg1"/>
                </a:solidFill>
              </a:rPr>
              <a:t>trees. You can determine the kind of</a:t>
            </a:r>
            <a:r>
              <a:rPr lang="en-US" dirty="0" smtClean="0">
                <a:solidFill>
                  <a:schemeClr val="bg1"/>
                </a:solidFill>
              </a:rPr>
              <a:t> rebalancing </a:t>
            </a:r>
            <a:r>
              <a:rPr lang="en-US" dirty="0" smtClean="0">
                <a:solidFill>
                  <a:schemeClr val="bg1"/>
                </a:solidFill>
              </a:rPr>
              <a:t>you must use by following along the path of</a:t>
            </a:r>
            <a:r>
              <a:rPr lang="en-US" dirty="0" smtClean="0">
                <a:solidFill>
                  <a:schemeClr val="bg1"/>
                </a:solidFill>
              </a:rPr>
              <a:t> the heavier </a:t>
            </a:r>
            <a:r>
              <a:rPr lang="en-US" dirty="0" smtClean="0">
                <a:solidFill>
                  <a:schemeClr val="bg1"/>
                </a:solidFill>
              </a:rPr>
              <a:t>child.</a:t>
            </a:r>
            <a:r>
              <a:rPr lang="en-US" dirty="0" smtClean="0">
                <a:solidFill>
                  <a:schemeClr val="bg1"/>
                </a:solidFill>
              </a:rPr>
              <a:t> </a:t>
            </a:r>
          </a:p>
          <a:p>
            <a:endParaRPr lang="en-US" dirty="0" smtClean="0">
              <a:solidFill>
                <a:schemeClr val="bg1"/>
              </a:solidFill>
            </a:endParaRPr>
          </a:p>
          <a:p>
            <a:r>
              <a:rPr lang="en-US" dirty="0" smtClean="0">
                <a:solidFill>
                  <a:schemeClr val="bg1"/>
                </a:solidFill>
              </a:rPr>
              <a:t>Consider </a:t>
            </a:r>
            <a:r>
              <a:rPr lang="en-US" dirty="0" smtClean="0">
                <a:solidFill>
                  <a:schemeClr val="bg1"/>
                </a:solidFill>
              </a:rPr>
              <a:t>the first case. Node 0’s two children have heights -1 and 1, so we move right to node </a:t>
            </a:r>
            <a:r>
              <a:rPr lang="en-US" dirty="0" smtClean="0">
                <a:solidFill>
                  <a:schemeClr val="bg1"/>
                </a:solidFill>
              </a:rPr>
              <a:t>1 (height 1). Node 1’s children have heights -1 and 0, so we move right to node 2 (height 0), </a:t>
            </a:r>
            <a:r>
              <a:rPr lang="en-US" dirty="0" smtClean="0">
                <a:solidFill>
                  <a:schemeClr val="bg1"/>
                </a:solidFill>
              </a:rPr>
              <a:t>giving us a right – right</a:t>
            </a:r>
            <a:r>
              <a:rPr lang="en-US" dirty="0" smtClean="0">
                <a:solidFill>
                  <a:schemeClr val="bg1"/>
                </a:solidFill>
              </a:rPr>
              <a:t> </a:t>
            </a:r>
            <a:r>
              <a:rPr lang="en-US" dirty="0" smtClean="0">
                <a:solidFill>
                  <a:schemeClr val="bg1"/>
                </a:solidFill>
              </a:rPr>
              <a:t>imbalance</a:t>
            </a:r>
            <a:r>
              <a:rPr lang="en-US" dirty="0" smtClean="0">
                <a:solidFill>
                  <a:schemeClr val="bg1"/>
                </a:solidFill>
              </a:rPr>
              <a:t>.</a:t>
            </a:r>
            <a:endParaRPr lang="en-US" dirty="0" smtClean="0">
              <a:solidFill>
                <a:schemeClr val="bg1"/>
              </a:solidFill>
            </a:endParaRPr>
          </a:p>
        </p:txBody>
      </p:sp>
      <p:pic>
        <p:nvPicPr>
          <p:cNvPr id="6" name="Picture 5" descr="Screen shot 2012-11-28 at 1.53.24 PM.png"/>
          <p:cNvPicPr>
            <a:picLocks noChangeAspect="1"/>
          </p:cNvPicPr>
          <p:nvPr/>
        </p:nvPicPr>
        <p:blipFill>
          <a:blip r:embed="rId3"/>
          <a:stretch>
            <a:fillRect/>
          </a:stretch>
        </p:blipFill>
        <p:spPr>
          <a:xfrm>
            <a:off x="-70252" y="5715616"/>
            <a:ext cx="2159000" cy="1079500"/>
          </a:xfrm>
          <a:prstGeom prst="rect">
            <a:avLst/>
          </a:prstGeom>
        </p:spPr>
      </p:pic>
      <p:pic>
        <p:nvPicPr>
          <p:cNvPr id="7" name="Picture 6" descr="Screen shot 2012-11-28 at 1.53.36 PM.png"/>
          <p:cNvPicPr>
            <a:picLocks noChangeAspect="1"/>
          </p:cNvPicPr>
          <p:nvPr/>
        </p:nvPicPr>
        <p:blipFill>
          <a:blip r:embed="rId4"/>
          <a:stretch>
            <a:fillRect/>
          </a:stretch>
        </p:blipFill>
        <p:spPr>
          <a:xfrm>
            <a:off x="2510496" y="3988416"/>
            <a:ext cx="2159000" cy="1079500"/>
          </a:xfrm>
          <a:prstGeom prst="rect">
            <a:avLst/>
          </a:prstGeom>
        </p:spPr>
      </p:pic>
      <p:pic>
        <p:nvPicPr>
          <p:cNvPr id="8" name="Picture 7" descr="Screen shot 2012-11-28 at 1.53.51 PM.png"/>
          <p:cNvPicPr>
            <a:picLocks noChangeAspect="1"/>
          </p:cNvPicPr>
          <p:nvPr/>
        </p:nvPicPr>
        <p:blipFill>
          <a:blip r:embed="rId5"/>
          <a:stretch>
            <a:fillRect/>
          </a:stretch>
        </p:blipFill>
        <p:spPr>
          <a:xfrm>
            <a:off x="2510496" y="5715616"/>
            <a:ext cx="2159000" cy="1079500"/>
          </a:xfrm>
          <a:prstGeom prst="rect">
            <a:avLst/>
          </a:prstGeom>
        </p:spPr>
      </p:pic>
      <p:pic>
        <p:nvPicPr>
          <p:cNvPr id="9" name="Picture 8" descr="Screen shot 2012-11-28 at 1.54.11 PM.png"/>
          <p:cNvPicPr>
            <a:picLocks noChangeAspect="1"/>
          </p:cNvPicPr>
          <p:nvPr/>
        </p:nvPicPr>
        <p:blipFill>
          <a:blip r:embed="rId6"/>
          <a:stretch>
            <a:fillRect/>
          </a:stretch>
        </p:blipFill>
        <p:spPr>
          <a:xfrm>
            <a:off x="6297613" y="5377061"/>
            <a:ext cx="2159000" cy="1079500"/>
          </a:xfrm>
          <a:prstGeom prst="rect">
            <a:avLst/>
          </a:prstGeom>
        </p:spPr>
      </p:pic>
      <p:sp>
        <p:nvSpPr>
          <p:cNvPr id="10" name="TextBox 9"/>
          <p:cNvSpPr txBox="1"/>
          <p:nvPr/>
        </p:nvSpPr>
        <p:spPr>
          <a:xfrm>
            <a:off x="685800" y="3649862"/>
            <a:ext cx="1402948" cy="338554"/>
          </a:xfrm>
          <a:prstGeom prst="rect">
            <a:avLst/>
          </a:prstGeom>
          <a:noFill/>
        </p:spPr>
        <p:txBody>
          <a:bodyPr wrap="none" rtlCol="0">
            <a:spAutoFit/>
          </a:bodyPr>
          <a:lstStyle/>
          <a:p>
            <a:r>
              <a:rPr lang="en-US" sz="1600" dirty="0" smtClean="0">
                <a:solidFill>
                  <a:srgbClr val="FFFFFF"/>
                </a:solidFill>
              </a:rPr>
              <a:t>Right – Right </a:t>
            </a:r>
            <a:endParaRPr lang="en-US" sz="1600" dirty="0">
              <a:solidFill>
                <a:srgbClr val="FFFFFF"/>
              </a:solidFill>
            </a:endParaRPr>
          </a:p>
        </p:txBody>
      </p:sp>
      <p:sp>
        <p:nvSpPr>
          <p:cNvPr id="11" name="TextBox 10"/>
          <p:cNvSpPr txBox="1"/>
          <p:nvPr/>
        </p:nvSpPr>
        <p:spPr>
          <a:xfrm>
            <a:off x="612775" y="5377062"/>
            <a:ext cx="1274708" cy="338554"/>
          </a:xfrm>
          <a:prstGeom prst="rect">
            <a:avLst/>
          </a:prstGeom>
          <a:noFill/>
        </p:spPr>
        <p:txBody>
          <a:bodyPr wrap="none" rtlCol="0">
            <a:spAutoFit/>
          </a:bodyPr>
          <a:lstStyle/>
          <a:p>
            <a:r>
              <a:rPr lang="en-US" sz="1600" dirty="0" smtClean="0">
                <a:solidFill>
                  <a:srgbClr val="FFFFFF"/>
                </a:solidFill>
              </a:rPr>
              <a:t>Right – Left</a:t>
            </a:r>
            <a:endParaRPr lang="en-US" sz="1600" dirty="0">
              <a:solidFill>
                <a:srgbClr val="FFFFFF"/>
              </a:solidFill>
            </a:endParaRPr>
          </a:p>
        </p:txBody>
      </p:sp>
      <p:sp>
        <p:nvSpPr>
          <p:cNvPr id="12" name="TextBox 11"/>
          <p:cNvSpPr txBox="1"/>
          <p:nvPr/>
        </p:nvSpPr>
        <p:spPr>
          <a:xfrm>
            <a:off x="2771775" y="3649862"/>
            <a:ext cx="1133644" cy="338554"/>
          </a:xfrm>
          <a:prstGeom prst="rect">
            <a:avLst/>
          </a:prstGeom>
          <a:noFill/>
        </p:spPr>
        <p:txBody>
          <a:bodyPr wrap="none" rtlCol="0">
            <a:spAutoFit/>
          </a:bodyPr>
          <a:lstStyle/>
          <a:p>
            <a:r>
              <a:rPr lang="en-US" sz="1600" dirty="0" smtClean="0">
                <a:solidFill>
                  <a:srgbClr val="FFFFFF"/>
                </a:solidFill>
              </a:rPr>
              <a:t>Left – Left</a:t>
            </a:r>
            <a:endParaRPr lang="en-US" sz="1600" dirty="0">
              <a:solidFill>
                <a:srgbClr val="FFFFFF"/>
              </a:solidFill>
            </a:endParaRPr>
          </a:p>
        </p:txBody>
      </p:sp>
      <p:sp>
        <p:nvSpPr>
          <p:cNvPr id="13" name="TextBox 12"/>
          <p:cNvSpPr txBox="1"/>
          <p:nvPr/>
        </p:nvSpPr>
        <p:spPr>
          <a:xfrm>
            <a:off x="2771775" y="5377062"/>
            <a:ext cx="1274708" cy="338554"/>
          </a:xfrm>
          <a:prstGeom prst="rect">
            <a:avLst/>
          </a:prstGeom>
          <a:noFill/>
        </p:spPr>
        <p:txBody>
          <a:bodyPr wrap="none" rtlCol="0">
            <a:spAutoFit/>
          </a:bodyPr>
          <a:lstStyle/>
          <a:p>
            <a:r>
              <a:rPr lang="en-US" sz="1600" dirty="0" smtClean="0">
                <a:solidFill>
                  <a:srgbClr val="FFFFFF"/>
                </a:solidFill>
              </a:rPr>
              <a:t>Left – Right </a:t>
            </a:r>
            <a:endParaRPr lang="en-US" sz="1600" dirty="0">
              <a:solidFill>
                <a:srgbClr val="FFFFFF"/>
              </a:solidFill>
            </a:endParaRPr>
          </a:p>
        </p:txBody>
      </p:sp>
      <p:sp>
        <p:nvSpPr>
          <p:cNvPr id="14" name="Right Arrow 13"/>
          <p:cNvSpPr/>
          <p:nvPr/>
        </p:nvSpPr>
        <p:spPr>
          <a:xfrm flipV="1">
            <a:off x="4405966" y="4804822"/>
            <a:ext cx="1334749" cy="57223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084221" y="3988415"/>
            <a:ext cx="2447004" cy="830997"/>
          </a:xfrm>
          <a:prstGeom prst="rect">
            <a:avLst/>
          </a:prstGeom>
          <a:noFill/>
        </p:spPr>
        <p:txBody>
          <a:bodyPr wrap="square" rtlCol="0">
            <a:spAutoFit/>
          </a:bodyPr>
          <a:lstStyle/>
          <a:p>
            <a:pPr algn="ctr"/>
            <a:r>
              <a:rPr lang="en-US" sz="1600" dirty="0" smtClean="0">
                <a:solidFill>
                  <a:srgbClr val="FFFFFF"/>
                </a:solidFill>
              </a:rPr>
              <a:t>Each of the four</a:t>
            </a:r>
            <a:r>
              <a:rPr lang="en-US" sz="1600" dirty="0" smtClean="0">
                <a:solidFill>
                  <a:srgbClr val="FFFFFF"/>
                </a:solidFill>
              </a:rPr>
              <a:t> </a:t>
            </a:r>
            <a:r>
              <a:rPr lang="en-US" sz="1600" dirty="0" smtClean="0">
                <a:solidFill>
                  <a:srgbClr val="FFFFFF"/>
                </a:solidFill>
              </a:rPr>
              <a:t>imbalance</a:t>
            </a:r>
            <a:r>
              <a:rPr lang="en-US" sz="1600" dirty="0" smtClean="0">
                <a:solidFill>
                  <a:srgbClr val="FFFFFF"/>
                </a:solidFill>
              </a:rPr>
              <a:t>s </a:t>
            </a:r>
            <a:r>
              <a:rPr lang="en-US" sz="1600" dirty="0" smtClean="0">
                <a:solidFill>
                  <a:srgbClr val="FFFFFF"/>
                </a:solidFill>
              </a:rPr>
              <a:t>will</a:t>
            </a:r>
            <a:r>
              <a:rPr lang="en-US" sz="1600" dirty="0" smtClean="0">
                <a:solidFill>
                  <a:srgbClr val="FFFFFF"/>
                </a:solidFill>
              </a:rPr>
              <a:t> rebalance to </a:t>
            </a:r>
            <a:r>
              <a:rPr lang="en-US" sz="1600" dirty="0" smtClean="0">
                <a:solidFill>
                  <a:srgbClr val="FFFFFF"/>
                </a:solidFill>
              </a:rPr>
              <a:t>the </a:t>
            </a:r>
            <a:r>
              <a:rPr lang="en-US" sz="1600" dirty="0" smtClean="0">
                <a:solidFill>
                  <a:srgbClr val="FFFFFF"/>
                </a:solidFill>
              </a:rPr>
              <a:t>tree</a:t>
            </a:r>
            <a:endParaRPr lang="en-US" sz="1600" dirty="0">
              <a:solidFill>
                <a:srgbClr val="FFFFFF"/>
              </a:solidFill>
            </a:endParaRPr>
          </a:p>
        </p:txBody>
      </p:sp>
      <p:sp>
        <p:nvSpPr>
          <p:cNvPr id="16" name="TextBox 15"/>
          <p:cNvSpPr txBox="1"/>
          <p:nvPr/>
        </p:nvSpPr>
        <p:spPr>
          <a:xfrm>
            <a:off x="2810652" y="4830738"/>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8" name="TextBox 17"/>
          <p:cNvSpPr txBox="1"/>
          <p:nvPr/>
        </p:nvSpPr>
        <p:spPr>
          <a:xfrm>
            <a:off x="3082786" y="6599099"/>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9" name="TextBox 18"/>
          <p:cNvSpPr txBox="1"/>
          <p:nvPr/>
        </p:nvSpPr>
        <p:spPr>
          <a:xfrm>
            <a:off x="976289" y="6573183"/>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20" name="TextBox 19"/>
          <p:cNvSpPr txBox="1"/>
          <p:nvPr/>
        </p:nvSpPr>
        <p:spPr>
          <a:xfrm>
            <a:off x="1339132" y="4882570"/>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21" name="TextBox 20"/>
          <p:cNvSpPr txBox="1"/>
          <p:nvPr/>
        </p:nvSpPr>
        <p:spPr>
          <a:xfrm>
            <a:off x="6859550" y="5930268"/>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22" name="TextBox 21"/>
          <p:cNvSpPr txBox="1"/>
          <p:nvPr/>
        </p:nvSpPr>
        <p:spPr>
          <a:xfrm>
            <a:off x="7399431" y="5943226"/>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23" name="TextBox 22"/>
          <p:cNvSpPr txBox="1"/>
          <p:nvPr/>
        </p:nvSpPr>
        <p:spPr>
          <a:xfrm>
            <a:off x="3069827" y="4497050"/>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24" name="TextBox 23"/>
          <p:cNvSpPr txBox="1"/>
          <p:nvPr/>
        </p:nvSpPr>
        <p:spPr>
          <a:xfrm>
            <a:off x="7118725" y="5567393"/>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25" name="TextBox 24"/>
          <p:cNvSpPr txBox="1"/>
          <p:nvPr/>
        </p:nvSpPr>
        <p:spPr>
          <a:xfrm>
            <a:off x="1066998" y="4548882"/>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26" name="TextBox 25"/>
          <p:cNvSpPr txBox="1"/>
          <p:nvPr/>
        </p:nvSpPr>
        <p:spPr>
          <a:xfrm>
            <a:off x="1241942" y="6246945"/>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27" name="TextBox 26"/>
          <p:cNvSpPr txBox="1"/>
          <p:nvPr/>
        </p:nvSpPr>
        <p:spPr>
          <a:xfrm>
            <a:off x="2797693" y="6233987"/>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28" name="TextBox 27"/>
          <p:cNvSpPr txBox="1"/>
          <p:nvPr/>
        </p:nvSpPr>
        <p:spPr>
          <a:xfrm>
            <a:off x="3303084" y="4148772"/>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29" name="TextBox 28"/>
          <p:cNvSpPr txBox="1"/>
          <p:nvPr/>
        </p:nvSpPr>
        <p:spPr>
          <a:xfrm>
            <a:off x="3290125" y="5928629"/>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30" name="TextBox 29"/>
          <p:cNvSpPr txBox="1"/>
          <p:nvPr/>
        </p:nvSpPr>
        <p:spPr>
          <a:xfrm>
            <a:off x="749509" y="5934144"/>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31" name="TextBox 30"/>
          <p:cNvSpPr txBox="1"/>
          <p:nvPr/>
        </p:nvSpPr>
        <p:spPr>
          <a:xfrm>
            <a:off x="814304" y="4245163"/>
            <a:ext cx="246216" cy="400110"/>
          </a:xfrm>
          <a:prstGeom prst="rect">
            <a:avLst/>
          </a:prstGeom>
          <a:noFill/>
        </p:spPr>
        <p:txBody>
          <a:bodyPr wrap="square" rtlCol="0">
            <a:spAutoFit/>
          </a:bodyPr>
          <a:lstStyle/>
          <a:p>
            <a:r>
              <a:rPr lang="en-US" sz="1000" b="1" dirty="0" smtClean="0">
                <a:solidFill>
                  <a:schemeClr val="bg1"/>
                </a:solidFill>
              </a:rPr>
              <a:t>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 Right</a:t>
            </a:r>
            <a:r>
              <a:rPr lang="en-US" dirty="0" smtClean="0"/>
              <a:t> Imbalance</a:t>
            </a:r>
            <a:endParaRPr lang="en-US" dirty="0"/>
          </a:p>
        </p:txBody>
      </p:sp>
      <p:sp>
        <p:nvSpPr>
          <p:cNvPr id="3" name="TextBox 2"/>
          <p:cNvSpPr txBox="1"/>
          <p:nvPr/>
        </p:nvSpPr>
        <p:spPr>
          <a:xfrm>
            <a:off x="685800" y="1371600"/>
            <a:ext cx="7770813" cy="2862323"/>
          </a:xfrm>
          <a:prstGeom prst="rect">
            <a:avLst/>
          </a:prstGeom>
          <a:noFill/>
        </p:spPr>
        <p:txBody>
          <a:bodyPr wrap="square" rtlCol="0">
            <a:spAutoFit/>
          </a:bodyPr>
          <a:lstStyle/>
          <a:p>
            <a:r>
              <a:rPr lang="en-US" dirty="0" smtClean="0">
                <a:solidFill>
                  <a:schemeClr val="bg1"/>
                </a:solidFill>
              </a:rPr>
              <a:t>In the example below, node 5 has been added to the tree. This results in a</a:t>
            </a:r>
            <a:r>
              <a:rPr lang="en-US" dirty="0" smtClean="0">
                <a:solidFill>
                  <a:schemeClr val="bg1"/>
                </a:solidFill>
              </a:rPr>
              <a:t> Right </a:t>
            </a:r>
            <a:r>
              <a:rPr lang="en-US" dirty="0" smtClean="0">
                <a:solidFill>
                  <a:schemeClr val="bg1"/>
                </a:solidFill>
              </a:rPr>
              <a:t>–</a:t>
            </a:r>
            <a:r>
              <a:rPr lang="en-US" dirty="0" smtClean="0">
                <a:solidFill>
                  <a:schemeClr val="bg1"/>
                </a:solidFill>
              </a:rPr>
              <a:t> Right imbalance </a:t>
            </a:r>
            <a:r>
              <a:rPr lang="en-US" dirty="0" smtClean="0">
                <a:solidFill>
                  <a:schemeClr val="bg1"/>
                </a:solidFill>
              </a:rPr>
              <a:t>in node </a:t>
            </a:r>
            <a:r>
              <a:rPr lang="en-US" dirty="0" smtClean="0">
                <a:solidFill>
                  <a:schemeClr val="bg1"/>
                </a:solidFill>
              </a:rPr>
              <a:t>1 (its children have heights 0 and 2, which differ by more than 1; its right child, 3, is heavier on the right). </a:t>
            </a:r>
          </a:p>
          <a:p>
            <a:endParaRPr lang="en-US" dirty="0" smtClean="0">
              <a:solidFill>
                <a:schemeClr val="bg1"/>
              </a:solidFill>
            </a:endParaRPr>
          </a:p>
          <a:p>
            <a:r>
              <a:rPr lang="en-US" dirty="0" smtClean="0">
                <a:solidFill>
                  <a:schemeClr val="bg1"/>
                </a:solidFill>
              </a:rPr>
              <a:t>Note that the only connections that change are highlighted in red. Also note that node 3 is the new root of the </a:t>
            </a:r>
            <a:r>
              <a:rPr lang="en-US" dirty="0" err="1" smtClean="0">
                <a:solidFill>
                  <a:schemeClr val="bg1"/>
                </a:solidFill>
              </a:rPr>
              <a:t>subtree</a:t>
            </a:r>
            <a:r>
              <a:rPr lang="en-US" dirty="0" smtClean="0">
                <a:solidFill>
                  <a:schemeClr val="bg1"/>
                </a:solidFill>
              </a:rPr>
              <a:t>.</a:t>
            </a:r>
            <a:r>
              <a:rPr lang="en-US" dirty="0" smtClean="0">
                <a:solidFill>
                  <a:schemeClr val="bg1"/>
                </a:solidFill>
              </a:rPr>
              <a:t> </a:t>
            </a:r>
          </a:p>
          <a:p>
            <a:endParaRPr lang="en-US" dirty="0" smtClean="0">
              <a:solidFill>
                <a:schemeClr val="bg1"/>
              </a:solidFill>
            </a:endParaRPr>
          </a:p>
          <a:p>
            <a:r>
              <a:rPr lang="en-US" dirty="0" smtClean="0">
                <a:solidFill>
                  <a:schemeClr val="bg1"/>
                </a:solidFill>
              </a:rPr>
              <a:t>A</a:t>
            </a:r>
            <a:r>
              <a:rPr lang="en-US" dirty="0" smtClean="0">
                <a:solidFill>
                  <a:schemeClr val="bg1"/>
                </a:solidFill>
              </a:rPr>
              <a:t> </a:t>
            </a:r>
            <a:r>
              <a:rPr lang="en-US" dirty="0" smtClean="0">
                <a:solidFill>
                  <a:schemeClr val="bg1"/>
                </a:solidFill>
              </a:rPr>
              <a:t>Right – Right</a:t>
            </a:r>
            <a:r>
              <a:rPr lang="en-US" dirty="0" smtClean="0">
                <a:solidFill>
                  <a:schemeClr val="bg1"/>
                </a:solidFill>
              </a:rPr>
              <a:t> imbalance </a:t>
            </a:r>
            <a:r>
              <a:rPr lang="en-US" dirty="0" smtClean="0">
                <a:solidFill>
                  <a:schemeClr val="bg1"/>
                </a:solidFill>
              </a:rPr>
              <a:t>and a Left – Left</a:t>
            </a:r>
            <a:r>
              <a:rPr lang="en-US" dirty="0" smtClean="0">
                <a:solidFill>
                  <a:schemeClr val="bg1"/>
                </a:solidFill>
              </a:rPr>
              <a:t> </a:t>
            </a:r>
            <a:r>
              <a:rPr lang="en-US" dirty="0" smtClean="0">
                <a:solidFill>
                  <a:schemeClr val="bg1"/>
                </a:solidFill>
              </a:rPr>
              <a:t>im</a:t>
            </a:r>
            <a:r>
              <a:rPr lang="en-US" dirty="0" smtClean="0">
                <a:solidFill>
                  <a:schemeClr val="bg1"/>
                </a:solidFill>
              </a:rPr>
              <a:t>balance </a:t>
            </a:r>
            <a:r>
              <a:rPr lang="en-US" dirty="0" smtClean="0">
                <a:solidFill>
                  <a:schemeClr val="bg1"/>
                </a:solidFill>
              </a:rPr>
              <a:t>are resolved in a similar manner. </a:t>
            </a:r>
          </a:p>
        </p:txBody>
      </p:sp>
      <p:pic>
        <p:nvPicPr>
          <p:cNvPr id="17" name="Picture 16" descr="Screen shot 2012-11-28 at 2.11.16 PM.png"/>
          <p:cNvPicPr>
            <a:picLocks noChangeAspect="1"/>
          </p:cNvPicPr>
          <p:nvPr/>
        </p:nvPicPr>
        <p:blipFill>
          <a:blip r:embed="rId2"/>
          <a:stretch>
            <a:fillRect/>
          </a:stretch>
        </p:blipFill>
        <p:spPr>
          <a:xfrm>
            <a:off x="5916613" y="5002213"/>
            <a:ext cx="2540000" cy="1397000"/>
          </a:xfrm>
          <a:prstGeom prst="rect">
            <a:avLst/>
          </a:prstGeom>
        </p:spPr>
      </p:pic>
      <p:pic>
        <p:nvPicPr>
          <p:cNvPr id="18" name="Picture 17" descr="Screen shot 2012-11-28 at 2.10.47 PM.png"/>
          <p:cNvPicPr>
            <a:picLocks noChangeAspect="1"/>
          </p:cNvPicPr>
          <p:nvPr/>
        </p:nvPicPr>
        <p:blipFill>
          <a:blip r:embed="rId3"/>
          <a:stretch>
            <a:fillRect/>
          </a:stretch>
        </p:blipFill>
        <p:spPr>
          <a:xfrm>
            <a:off x="216019" y="5002213"/>
            <a:ext cx="2540000" cy="1397000"/>
          </a:xfrm>
          <a:prstGeom prst="rect">
            <a:avLst/>
          </a:prstGeom>
        </p:spPr>
      </p:pic>
      <p:pic>
        <p:nvPicPr>
          <p:cNvPr id="19" name="Picture 18" descr="Screen shot 2012-11-28 at 2.10.55 PM.png"/>
          <p:cNvPicPr>
            <a:picLocks noChangeAspect="1"/>
          </p:cNvPicPr>
          <p:nvPr/>
        </p:nvPicPr>
        <p:blipFill>
          <a:blip r:embed="rId4"/>
          <a:stretch>
            <a:fillRect/>
          </a:stretch>
        </p:blipFill>
        <p:spPr>
          <a:xfrm>
            <a:off x="2756019" y="5002213"/>
            <a:ext cx="2540000" cy="1397000"/>
          </a:xfrm>
          <a:prstGeom prst="rect">
            <a:avLst/>
          </a:prstGeom>
        </p:spPr>
      </p:pic>
      <p:sp>
        <p:nvSpPr>
          <p:cNvPr id="20" name="TextBox 19"/>
          <p:cNvSpPr txBox="1"/>
          <p:nvPr/>
        </p:nvSpPr>
        <p:spPr>
          <a:xfrm>
            <a:off x="685800" y="4663659"/>
            <a:ext cx="828873" cy="338554"/>
          </a:xfrm>
          <a:prstGeom prst="rect">
            <a:avLst/>
          </a:prstGeom>
          <a:noFill/>
        </p:spPr>
        <p:txBody>
          <a:bodyPr wrap="none" rtlCol="0">
            <a:spAutoFit/>
          </a:bodyPr>
          <a:lstStyle/>
          <a:p>
            <a:r>
              <a:rPr lang="en-US" sz="1600" dirty="0" smtClean="0">
                <a:solidFill>
                  <a:srgbClr val="FFFFFF"/>
                </a:solidFill>
              </a:rPr>
              <a:t>Before</a:t>
            </a:r>
            <a:endParaRPr lang="en-US" sz="1600" dirty="0">
              <a:solidFill>
                <a:srgbClr val="FFFFFF"/>
              </a:solidFill>
            </a:endParaRPr>
          </a:p>
        </p:txBody>
      </p:sp>
      <p:sp>
        <p:nvSpPr>
          <p:cNvPr id="21" name="TextBox 20"/>
          <p:cNvSpPr txBox="1"/>
          <p:nvPr/>
        </p:nvSpPr>
        <p:spPr>
          <a:xfrm>
            <a:off x="3152775" y="4663659"/>
            <a:ext cx="1618352" cy="338554"/>
          </a:xfrm>
          <a:prstGeom prst="rect">
            <a:avLst/>
          </a:prstGeom>
          <a:noFill/>
        </p:spPr>
        <p:txBody>
          <a:bodyPr wrap="none" rtlCol="0">
            <a:spAutoFit/>
          </a:bodyPr>
          <a:lstStyle/>
          <a:p>
            <a:r>
              <a:rPr lang="en-US" sz="1600" dirty="0" smtClean="0">
                <a:solidFill>
                  <a:srgbClr val="FFFFFF"/>
                </a:solidFill>
              </a:rPr>
              <a:t>After adding 5</a:t>
            </a:r>
            <a:endParaRPr lang="en-US" sz="1600" dirty="0">
              <a:solidFill>
                <a:srgbClr val="FFFFFF"/>
              </a:solidFill>
            </a:endParaRPr>
          </a:p>
        </p:txBody>
      </p:sp>
      <p:sp>
        <p:nvSpPr>
          <p:cNvPr id="22" name="TextBox 21"/>
          <p:cNvSpPr txBox="1"/>
          <p:nvPr/>
        </p:nvSpPr>
        <p:spPr>
          <a:xfrm>
            <a:off x="5916613" y="4663659"/>
            <a:ext cx="1940054" cy="338554"/>
          </a:xfrm>
          <a:prstGeom prst="rect">
            <a:avLst/>
          </a:prstGeom>
          <a:noFill/>
        </p:spPr>
        <p:txBody>
          <a:bodyPr wrap="none" rtlCol="0">
            <a:spAutoFit/>
          </a:bodyPr>
          <a:lstStyle/>
          <a:p>
            <a:r>
              <a:rPr lang="en-US" sz="1600" dirty="0" smtClean="0">
                <a:solidFill>
                  <a:srgbClr val="FFFFFF"/>
                </a:solidFill>
              </a:rPr>
              <a:t>After rebalancing</a:t>
            </a:r>
            <a:endParaRPr lang="en-US" sz="1600" dirty="0">
              <a:solidFill>
                <a:srgbClr val="FFFFFF"/>
              </a:solidFill>
            </a:endParaRPr>
          </a:p>
        </p:txBody>
      </p:sp>
      <p:sp>
        <p:nvSpPr>
          <p:cNvPr id="23" name="TextBox 22"/>
          <p:cNvSpPr txBox="1"/>
          <p:nvPr/>
        </p:nvSpPr>
        <p:spPr>
          <a:xfrm>
            <a:off x="943949" y="553365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24" name="TextBox 23"/>
          <p:cNvSpPr txBox="1"/>
          <p:nvPr/>
        </p:nvSpPr>
        <p:spPr>
          <a:xfrm>
            <a:off x="1455043" y="584214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25" name="TextBox 24"/>
          <p:cNvSpPr txBox="1"/>
          <p:nvPr/>
        </p:nvSpPr>
        <p:spPr>
          <a:xfrm>
            <a:off x="1981678" y="584214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26" name="TextBox 25"/>
          <p:cNvSpPr txBox="1"/>
          <p:nvPr/>
        </p:nvSpPr>
        <p:spPr>
          <a:xfrm>
            <a:off x="1783474" y="5582982"/>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27" name="TextBox 26"/>
          <p:cNvSpPr txBox="1"/>
          <p:nvPr/>
        </p:nvSpPr>
        <p:spPr>
          <a:xfrm>
            <a:off x="1285027" y="5260322"/>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28" name="TextBox 27"/>
          <p:cNvSpPr txBox="1"/>
          <p:nvPr/>
        </p:nvSpPr>
        <p:spPr>
          <a:xfrm>
            <a:off x="4754111" y="618160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29" name="TextBox 28"/>
          <p:cNvSpPr txBox="1"/>
          <p:nvPr/>
        </p:nvSpPr>
        <p:spPr>
          <a:xfrm>
            <a:off x="3983970" y="584214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30" name="TextBox 29"/>
          <p:cNvSpPr txBox="1"/>
          <p:nvPr/>
        </p:nvSpPr>
        <p:spPr>
          <a:xfrm>
            <a:off x="3468568" y="555046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31" name="TextBox 30"/>
          <p:cNvSpPr txBox="1"/>
          <p:nvPr/>
        </p:nvSpPr>
        <p:spPr>
          <a:xfrm>
            <a:off x="4523383" y="5857632"/>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32" name="TextBox 31"/>
          <p:cNvSpPr txBox="1"/>
          <p:nvPr/>
        </p:nvSpPr>
        <p:spPr>
          <a:xfrm>
            <a:off x="4329003" y="5586804"/>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33" name="TextBox 32"/>
          <p:cNvSpPr txBox="1"/>
          <p:nvPr/>
        </p:nvSpPr>
        <p:spPr>
          <a:xfrm>
            <a:off x="3810555" y="5262829"/>
            <a:ext cx="246216" cy="400110"/>
          </a:xfrm>
          <a:prstGeom prst="rect">
            <a:avLst/>
          </a:prstGeom>
          <a:noFill/>
        </p:spPr>
        <p:txBody>
          <a:bodyPr wrap="square" rtlCol="0">
            <a:spAutoFit/>
          </a:bodyPr>
          <a:lstStyle/>
          <a:p>
            <a:r>
              <a:rPr lang="en-US" sz="1000" b="1" dirty="0" smtClean="0">
                <a:solidFill>
                  <a:schemeClr val="bg1"/>
                </a:solidFill>
              </a:rPr>
              <a:t>3</a:t>
            </a:r>
          </a:p>
        </p:txBody>
      </p:sp>
      <p:sp>
        <p:nvSpPr>
          <p:cNvPr id="34" name="TextBox 33"/>
          <p:cNvSpPr txBox="1"/>
          <p:nvPr/>
        </p:nvSpPr>
        <p:spPr>
          <a:xfrm>
            <a:off x="6146492" y="584214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35" name="TextBox 34"/>
          <p:cNvSpPr txBox="1"/>
          <p:nvPr/>
        </p:nvSpPr>
        <p:spPr>
          <a:xfrm>
            <a:off x="6670368" y="585763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36" name="TextBox 35"/>
          <p:cNvSpPr txBox="1"/>
          <p:nvPr/>
        </p:nvSpPr>
        <p:spPr>
          <a:xfrm>
            <a:off x="7402638" y="585763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37" name="TextBox 36"/>
          <p:cNvSpPr txBox="1"/>
          <p:nvPr/>
        </p:nvSpPr>
        <p:spPr>
          <a:xfrm>
            <a:off x="7156422" y="5519482"/>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38" name="TextBox 37"/>
          <p:cNvSpPr txBox="1"/>
          <p:nvPr/>
        </p:nvSpPr>
        <p:spPr>
          <a:xfrm>
            <a:off x="6458996" y="5570282"/>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39" name="TextBox 38"/>
          <p:cNvSpPr txBox="1"/>
          <p:nvPr/>
        </p:nvSpPr>
        <p:spPr>
          <a:xfrm>
            <a:off x="6953466" y="5251182"/>
            <a:ext cx="246216" cy="400110"/>
          </a:xfrm>
          <a:prstGeom prst="rect">
            <a:avLst/>
          </a:prstGeom>
          <a:noFill/>
        </p:spPr>
        <p:txBody>
          <a:bodyPr wrap="square" rtlCol="0">
            <a:spAutoFit/>
          </a:bodyPr>
          <a:lstStyle/>
          <a:p>
            <a:r>
              <a:rPr lang="en-US" sz="1000" b="1" dirty="0" smtClean="0">
                <a:solidFill>
                  <a:schemeClr val="bg1"/>
                </a:solidFill>
              </a:rPr>
              <a:t>2</a:t>
            </a:r>
          </a:p>
        </p:txBody>
      </p:sp>
      <p:cxnSp>
        <p:nvCxnSpPr>
          <p:cNvPr id="49" name="Straight Connector 48"/>
          <p:cNvCxnSpPr>
            <a:stCxn id="32" idx="0"/>
          </p:cNvCxnSpPr>
          <p:nvPr/>
        </p:nvCxnSpPr>
        <p:spPr>
          <a:xfrm rot="16200000" flipH="1" flipV="1">
            <a:off x="4315930" y="5625278"/>
            <a:ext cx="174655" cy="97706"/>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16200000" flipH="1">
            <a:off x="6728058" y="5631301"/>
            <a:ext cx="166666" cy="106350"/>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4150969" y="5262829"/>
            <a:ext cx="272231" cy="159077"/>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rot="10800000" flipV="1">
            <a:off x="6789421" y="5270842"/>
            <a:ext cx="275617" cy="170979"/>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2514600" y="5333611"/>
            <a:ext cx="6381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5296019" y="5335199"/>
            <a:ext cx="6381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a:t>
            </a:r>
            <a:r>
              <a:rPr lang="en-US" dirty="0" smtClean="0"/>
              <a:t> </a:t>
            </a:r>
            <a:r>
              <a:rPr lang="en-US" dirty="0" smtClean="0"/>
              <a:t>Left</a:t>
            </a:r>
            <a:r>
              <a:rPr lang="en-US" dirty="0" smtClean="0"/>
              <a:t> Imbalance</a:t>
            </a:r>
            <a:endParaRPr lang="en-US" dirty="0"/>
          </a:p>
        </p:txBody>
      </p:sp>
      <p:sp>
        <p:nvSpPr>
          <p:cNvPr id="3" name="TextBox 2"/>
          <p:cNvSpPr txBox="1"/>
          <p:nvPr/>
        </p:nvSpPr>
        <p:spPr>
          <a:xfrm>
            <a:off x="612775" y="1320800"/>
            <a:ext cx="7918449" cy="1569660"/>
          </a:xfrm>
          <a:prstGeom prst="rect">
            <a:avLst/>
          </a:prstGeom>
          <a:noFill/>
        </p:spPr>
        <p:txBody>
          <a:bodyPr wrap="square" rtlCol="0">
            <a:spAutoFit/>
          </a:bodyPr>
          <a:lstStyle/>
          <a:p>
            <a:r>
              <a:rPr lang="en-US" sz="1600" dirty="0" smtClean="0">
                <a:solidFill>
                  <a:schemeClr val="bg1"/>
                </a:solidFill>
              </a:rPr>
              <a:t>A Right – Left imbalance is resolved in two </a:t>
            </a:r>
            <a:r>
              <a:rPr lang="en-US" sz="1600" dirty="0" err="1" smtClean="0">
                <a:solidFill>
                  <a:schemeClr val="bg1"/>
                </a:solidFill>
              </a:rPr>
              <a:t>rebalancings</a:t>
            </a:r>
            <a:r>
              <a:rPr lang="en-US" sz="1600" dirty="0" smtClean="0">
                <a:solidFill>
                  <a:schemeClr val="bg1"/>
                </a:solidFill>
              </a:rPr>
              <a:t>. </a:t>
            </a:r>
            <a:r>
              <a:rPr lang="en-US" sz="1600" dirty="0" smtClean="0">
                <a:solidFill>
                  <a:schemeClr val="bg1"/>
                </a:solidFill>
              </a:rPr>
              <a:t> The </a:t>
            </a:r>
            <a:r>
              <a:rPr lang="en-US" sz="1600" dirty="0" smtClean="0">
                <a:solidFill>
                  <a:schemeClr val="bg1"/>
                </a:solidFill>
              </a:rPr>
              <a:t>first rebalance shifts the tree into a Right – Right </a:t>
            </a:r>
            <a:r>
              <a:rPr lang="en-US" sz="1600" dirty="0" smtClean="0">
                <a:solidFill>
                  <a:schemeClr val="bg1"/>
                </a:solidFill>
              </a:rPr>
              <a:t>imbalance, and the second rebalance resolves the Right – Right imbalance as demonstrated before. </a:t>
            </a:r>
          </a:p>
          <a:p>
            <a:endParaRPr lang="en-US" sz="1600" dirty="0" smtClean="0">
              <a:solidFill>
                <a:schemeClr val="bg1"/>
              </a:solidFill>
            </a:endParaRPr>
          </a:p>
          <a:p>
            <a:r>
              <a:rPr lang="en-US" sz="1600" dirty="0" smtClean="0">
                <a:solidFill>
                  <a:schemeClr val="bg1"/>
                </a:solidFill>
              </a:rPr>
              <a:t>In the example below, node 0 is removed from the tree. The first rebalance is shown in green lines; t</a:t>
            </a:r>
            <a:r>
              <a:rPr lang="en-US" sz="1600" dirty="0" smtClean="0">
                <a:solidFill>
                  <a:schemeClr val="bg1"/>
                </a:solidFill>
              </a:rPr>
              <a:t>he second rebalance is shown in blue lines.</a:t>
            </a:r>
            <a:endParaRPr lang="en-US" sz="1600" dirty="0" smtClean="0">
              <a:solidFill>
                <a:schemeClr val="bg1"/>
              </a:solidFill>
            </a:endParaRPr>
          </a:p>
        </p:txBody>
      </p:sp>
      <p:sp>
        <p:nvSpPr>
          <p:cNvPr id="20" name="TextBox 19"/>
          <p:cNvSpPr txBox="1"/>
          <p:nvPr/>
        </p:nvSpPr>
        <p:spPr>
          <a:xfrm>
            <a:off x="612775" y="3263900"/>
            <a:ext cx="828873" cy="338554"/>
          </a:xfrm>
          <a:prstGeom prst="rect">
            <a:avLst/>
          </a:prstGeom>
          <a:noFill/>
        </p:spPr>
        <p:txBody>
          <a:bodyPr wrap="none" rtlCol="0">
            <a:spAutoFit/>
          </a:bodyPr>
          <a:lstStyle/>
          <a:p>
            <a:r>
              <a:rPr lang="en-US" sz="1600" dirty="0" smtClean="0">
                <a:solidFill>
                  <a:srgbClr val="FFFFFF"/>
                </a:solidFill>
              </a:rPr>
              <a:t>Before</a:t>
            </a:r>
            <a:endParaRPr lang="en-US" sz="1600" dirty="0">
              <a:solidFill>
                <a:srgbClr val="FFFFFF"/>
              </a:solidFill>
            </a:endParaRPr>
          </a:p>
        </p:txBody>
      </p:sp>
      <p:sp>
        <p:nvSpPr>
          <p:cNvPr id="21" name="TextBox 20"/>
          <p:cNvSpPr txBox="1"/>
          <p:nvPr/>
        </p:nvSpPr>
        <p:spPr>
          <a:xfrm>
            <a:off x="6486524" y="3263900"/>
            <a:ext cx="1465666" cy="338554"/>
          </a:xfrm>
          <a:prstGeom prst="rect">
            <a:avLst/>
          </a:prstGeom>
          <a:noFill/>
        </p:spPr>
        <p:txBody>
          <a:bodyPr wrap="none" rtlCol="0">
            <a:spAutoFit/>
          </a:bodyPr>
          <a:lstStyle/>
          <a:p>
            <a:r>
              <a:rPr lang="en-US" sz="1600" dirty="0" smtClean="0">
                <a:solidFill>
                  <a:srgbClr val="FFFFFF"/>
                </a:solidFill>
              </a:rPr>
              <a:t>Rebalance 1</a:t>
            </a:r>
            <a:endParaRPr lang="en-US" sz="1600" dirty="0">
              <a:solidFill>
                <a:srgbClr val="FFFFFF"/>
              </a:solidFill>
            </a:endParaRPr>
          </a:p>
        </p:txBody>
      </p:sp>
      <p:sp>
        <p:nvSpPr>
          <p:cNvPr id="22" name="TextBox 21"/>
          <p:cNvSpPr txBox="1"/>
          <p:nvPr/>
        </p:nvSpPr>
        <p:spPr>
          <a:xfrm>
            <a:off x="6448425" y="5102075"/>
            <a:ext cx="1465666" cy="338554"/>
          </a:xfrm>
          <a:prstGeom prst="rect">
            <a:avLst/>
          </a:prstGeom>
          <a:noFill/>
        </p:spPr>
        <p:txBody>
          <a:bodyPr wrap="none" rtlCol="0">
            <a:spAutoFit/>
          </a:bodyPr>
          <a:lstStyle/>
          <a:p>
            <a:r>
              <a:rPr lang="en-US" sz="1600" dirty="0" smtClean="0">
                <a:solidFill>
                  <a:srgbClr val="FFFFFF"/>
                </a:solidFill>
              </a:rPr>
              <a:t>Rebalance 2</a:t>
            </a:r>
            <a:endParaRPr lang="en-US" sz="1600" dirty="0">
              <a:solidFill>
                <a:srgbClr val="FFFFFF"/>
              </a:solidFill>
            </a:endParaRPr>
          </a:p>
        </p:txBody>
      </p:sp>
      <p:sp>
        <p:nvSpPr>
          <p:cNvPr id="33" name="TextBox 32"/>
          <p:cNvSpPr txBox="1"/>
          <p:nvPr/>
        </p:nvSpPr>
        <p:spPr>
          <a:xfrm>
            <a:off x="1265768" y="3826107"/>
            <a:ext cx="246216" cy="400110"/>
          </a:xfrm>
          <a:prstGeom prst="rect">
            <a:avLst/>
          </a:prstGeom>
          <a:noFill/>
        </p:spPr>
        <p:txBody>
          <a:bodyPr wrap="square" rtlCol="0">
            <a:spAutoFit/>
          </a:bodyPr>
          <a:lstStyle/>
          <a:p>
            <a:r>
              <a:rPr lang="en-US" sz="1000" b="1" dirty="0" smtClean="0">
                <a:solidFill>
                  <a:schemeClr val="bg1"/>
                </a:solidFill>
              </a:rPr>
              <a:t>3</a:t>
            </a:r>
          </a:p>
        </p:txBody>
      </p:sp>
      <p:pic>
        <p:nvPicPr>
          <p:cNvPr id="42" name="Picture 41" descr="Screen shot 2012-11-28 at 2.05.04 PM.png"/>
          <p:cNvPicPr>
            <a:picLocks noChangeAspect="1"/>
          </p:cNvPicPr>
          <p:nvPr/>
        </p:nvPicPr>
        <p:blipFill>
          <a:blip r:embed="rId2"/>
          <a:stretch>
            <a:fillRect/>
          </a:stretch>
        </p:blipFill>
        <p:spPr>
          <a:xfrm>
            <a:off x="641429" y="3602454"/>
            <a:ext cx="2311400" cy="1270000"/>
          </a:xfrm>
          <a:prstGeom prst="rect">
            <a:avLst/>
          </a:prstGeom>
        </p:spPr>
      </p:pic>
      <p:pic>
        <p:nvPicPr>
          <p:cNvPr id="43" name="Picture 42" descr="Screen shot 2012-11-28 at 2.05.13 PM.png"/>
          <p:cNvPicPr>
            <a:picLocks noChangeAspect="1"/>
          </p:cNvPicPr>
          <p:nvPr/>
        </p:nvPicPr>
        <p:blipFill>
          <a:blip r:embed="rId3"/>
          <a:stretch>
            <a:fillRect/>
          </a:stretch>
        </p:blipFill>
        <p:spPr>
          <a:xfrm>
            <a:off x="634283" y="5434963"/>
            <a:ext cx="1917700" cy="1270000"/>
          </a:xfrm>
          <a:prstGeom prst="rect">
            <a:avLst/>
          </a:prstGeom>
        </p:spPr>
      </p:pic>
      <p:pic>
        <p:nvPicPr>
          <p:cNvPr id="44" name="Picture 43" descr="Screen shot 2012-11-28 at 2.07.18 PM.png"/>
          <p:cNvPicPr>
            <a:picLocks noChangeAspect="1"/>
          </p:cNvPicPr>
          <p:nvPr/>
        </p:nvPicPr>
        <p:blipFill>
          <a:blip r:embed="rId4"/>
          <a:stretch>
            <a:fillRect/>
          </a:stretch>
        </p:blipFill>
        <p:spPr>
          <a:xfrm>
            <a:off x="6486524" y="3651342"/>
            <a:ext cx="1879600" cy="1270000"/>
          </a:xfrm>
          <a:prstGeom prst="rect">
            <a:avLst/>
          </a:prstGeom>
        </p:spPr>
      </p:pic>
      <p:pic>
        <p:nvPicPr>
          <p:cNvPr id="47" name="Picture 46" descr="Screen shot 2012-11-28 at 2.07.53 PM.png"/>
          <p:cNvPicPr>
            <a:picLocks noChangeAspect="1"/>
          </p:cNvPicPr>
          <p:nvPr/>
        </p:nvPicPr>
        <p:blipFill>
          <a:blip r:embed="rId5"/>
          <a:stretch>
            <a:fillRect/>
          </a:stretch>
        </p:blipFill>
        <p:spPr>
          <a:xfrm>
            <a:off x="6448425" y="5489517"/>
            <a:ext cx="2082800" cy="1270000"/>
          </a:xfrm>
          <a:prstGeom prst="rect">
            <a:avLst/>
          </a:prstGeom>
        </p:spPr>
      </p:pic>
      <p:sp>
        <p:nvSpPr>
          <p:cNvPr id="48" name="TextBox 47"/>
          <p:cNvSpPr txBox="1"/>
          <p:nvPr/>
        </p:nvSpPr>
        <p:spPr>
          <a:xfrm>
            <a:off x="621583" y="5096409"/>
            <a:ext cx="1831852" cy="338554"/>
          </a:xfrm>
          <a:prstGeom prst="rect">
            <a:avLst/>
          </a:prstGeom>
          <a:noFill/>
        </p:spPr>
        <p:txBody>
          <a:bodyPr wrap="none" rtlCol="0">
            <a:spAutoFit/>
          </a:bodyPr>
          <a:lstStyle/>
          <a:p>
            <a:r>
              <a:rPr lang="en-US" sz="1600" dirty="0" smtClean="0">
                <a:solidFill>
                  <a:srgbClr val="FFFFFF"/>
                </a:solidFill>
              </a:rPr>
              <a:t>After removing 0</a:t>
            </a:r>
            <a:endParaRPr lang="en-US" sz="1600" dirty="0">
              <a:solidFill>
                <a:srgbClr val="FFFFFF"/>
              </a:solidFill>
            </a:endParaRPr>
          </a:p>
        </p:txBody>
      </p:sp>
      <p:sp>
        <p:nvSpPr>
          <p:cNvPr id="51" name="Oval 50"/>
          <p:cNvSpPr/>
          <p:nvPr/>
        </p:nvSpPr>
        <p:spPr>
          <a:xfrm>
            <a:off x="1966599" y="5772783"/>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1458492" y="6091553"/>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1208958" y="5604409"/>
            <a:ext cx="751291" cy="260612"/>
          </a:xfrm>
          <a:prstGeom prst="line">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2" idx="5"/>
          </p:cNvCxnSpPr>
          <p:nvPr/>
        </p:nvCxnSpPr>
        <p:spPr>
          <a:xfrm rot="16200000" flipH="1">
            <a:off x="1684444" y="6333895"/>
            <a:ext cx="135962" cy="119572"/>
          </a:xfrm>
          <a:prstGeom prst="line">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2" idx="7"/>
            <a:endCxn id="51" idx="3"/>
          </p:cNvCxnSpPr>
          <p:nvPr/>
        </p:nvCxnSpPr>
        <p:spPr>
          <a:xfrm rot="5400000" flipH="1" flipV="1">
            <a:off x="1787307" y="5912262"/>
            <a:ext cx="124796" cy="314133"/>
          </a:xfrm>
          <a:prstGeom prst="line">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947338" y="5454013"/>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6779393" y="3668485"/>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7286743" y="3989864"/>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7802330" y="4301139"/>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p:cNvCxnSpPr>
            <a:stCxn id="68" idx="5"/>
          </p:cNvCxnSpPr>
          <p:nvPr/>
        </p:nvCxnSpPr>
        <p:spPr>
          <a:xfrm rot="16200000" flipH="1">
            <a:off x="7063581" y="3852590"/>
            <a:ext cx="166770" cy="266853"/>
          </a:xfrm>
          <a:prstGeom prst="line">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7539214" y="4215250"/>
            <a:ext cx="272231" cy="159077"/>
          </a:xfrm>
          <a:prstGeom prst="line">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rot="5400000">
            <a:off x="7690848" y="4542380"/>
            <a:ext cx="159077" cy="154880"/>
          </a:xfrm>
          <a:prstGeom prst="line">
            <a:avLst/>
          </a:prstGeom>
          <a:ln w="38100">
            <a:solidFill>
              <a:schemeClr val="accent2"/>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6401516" y="416271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79" name="TextBox 78"/>
          <p:cNvSpPr txBox="1"/>
          <p:nvPr/>
        </p:nvSpPr>
        <p:spPr>
          <a:xfrm>
            <a:off x="6909481" y="4480254"/>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0" name="TextBox 79"/>
          <p:cNvSpPr txBox="1"/>
          <p:nvPr/>
        </p:nvSpPr>
        <p:spPr>
          <a:xfrm>
            <a:off x="7416106" y="4797515"/>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1" name="TextBox 80"/>
          <p:cNvSpPr txBox="1"/>
          <p:nvPr/>
        </p:nvSpPr>
        <p:spPr>
          <a:xfrm>
            <a:off x="7945840" y="4810215"/>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2" name="TextBox 81"/>
          <p:cNvSpPr txBox="1"/>
          <p:nvPr/>
        </p:nvSpPr>
        <p:spPr>
          <a:xfrm>
            <a:off x="1972700" y="474992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3" name="TextBox 82"/>
          <p:cNvSpPr txBox="1"/>
          <p:nvPr/>
        </p:nvSpPr>
        <p:spPr>
          <a:xfrm>
            <a:off x="1441648" y="4724220"/>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4" name="TextBox 83"/>
          <p:cNvSpPr txBox="1"/>
          <p:nvPr/>
        </p:nvSpPr>
        <p:spPr>
          <a:xfrm>
            <a:off x="2495629" y="4441798"/>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5" name="TextBox 84"/>
          <p:cNvSpPr txBox="1"/>
          <p:nvPr/>
        </p:nvSpPr>
        <p:spPr>
          <a:xfrm>
            <a:off x="688082" y="4422748"/>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6" name="TextBox 85"/>
          <p:cNvSpPr txBox="1"/>
          <p:nvPr/>
        </p:nvSpPr>
        <p:spPr>
          <a:xfrm>
            <a:off x="574675" y="5940363"/>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7" name="TextBox 86"/>
          <p:cNvSpPr txBox="1"/>
          <p:nvPr/>
        </p:nvSpPr>
        <p:spPr>
          <a:xfrm>
            <a:off x="1123950" y="6576086"/>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8" name="TextBox 87"/>
          <p:cNvSpPr txBox="1"/>
          <p:nvPr/>
        </p:nvSpPr>
        <p:spPr>
          <a:xfrm>
            <a:off x="1647804" y="6588786"/>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89" name="TextBox 88"/>
          <p:cNvSpPr txBox="1"/>
          <p:nvPr/>
        </p:nvSpPr>
        <p:spPr>
          <a:xfrm>
            <a:off x="2114722" y="626795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90" name="TextBox 89"/>
          <p:cNvSpPr txBox="1"/>
          <p:nvPr/>
        </p:nvSpPr>
        <p:spPr>
          <a:xfrm>
            <a:off x="6430809" y="629982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91" name="TextBox 90"/>
          <p:cNvSpPr txBox="1"/>
          <p:nvPr/>
        </p:nvSpPr>
        <p:spPr>
          <a:xfrm>
            <a:off x="6932930" y="629347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92" name="TextBox 91"/>
          <p:cNvSpPr txBox="1"/>
          <p:nvPr/>
        </p:nvSpPr>
        <p:spPr>
          <a:xfrm>
            <a:off x="7451064" y="6292730"/>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93" name="TextBox 92"/>
          <p:cNvSpPr txBox="1"/>
          <p:nvPr/>
        </p:nvSpPr>
        <p:spPr>
          <a:xfrm>
            <a:off x="7967595" y="6299379"/>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94" name="TextBox 93"/>
          <p:cNvSpPr txBox="1"/>
          <p:nvPr/>
        </p:nvSpPr>
        <p:spPr>
          <a:xfrm>
            <a:off x="6750214" y="6015459"/>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95" name="TextBox 94"/>
          <p:cNvSpPr txBox="1"/>
          <p:nvPr/>
        </p:nvSpPr>
        <p:spPr>
          <a:xfrm>
            <a:off x="7778283" y="6013524"/>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96" name="TextBox 95"/>
          <p:cNvSpPr txBox="1"/>
          <p:nvPr/>
        </p:nvSpPr>
        <p:spPr>
          <a:xfrm>
            <a:off x="1395238" y="6293357"/>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97" name="TextBox 96"/>
          <p:cNvSpPr txBox="1"/>
          <p:nvPr/>
        </p:nvSpPr>
        <p:spPr>
          <a:xfrm>
            <a:off x="1775566" y="4454498"/>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98" name="TextBox 97"/>
          <p:cNvSpPr txBox="1"/>
          <p:nvPr/>
        </p:nvSpPr>
        <p:spPr>
          <a:xfrm>
            <a:off x="1013202" y="4137263"/>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99" name="TextBox 98"/>
          <p:cNvSpPr txBox="1"/>
          <p:nvPr/>
        </p:nvSpPr>
        <p:spPr>
          <a:xfrm>
            <a:off x="7745487" y="4493397"/>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00" name="TextBox 99"/>
          <p:cNvSpPr txBox="1"/>
          <p:nvPr/>
        </p:nvSpPr>
        <p:spPr>
          <a:xfrm>
            <a:off x="7220690" y="4190907"/>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01" name="TextBox 100"/>
          <p:cNvSpPr txBox="1"/>
          <p:nvPr/>
        </p:nvSpPr>
        <p:spPr>
          <a:xfrm>
            <a:off x="2230363" y="4110921"/>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02" name="TextBox 101"/>
          <p:cNvSpPr txBox="1"/>
          <p:nvPr/>
        </p:nvSpPr>
        <p:spPr>
          <a:xfrm>
            <a:off x="7211198" y="5676849"/>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03" name="TextBox 102"/>
          <p:cNvSpPr txBox="1"/>
          <p:nvPr/>
        </p:nvSpPr>
        <p:spPr>
          <a:xfrm>
            <a:off x="1883664" y="5976122"/>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04" name="TextBox 103"/>
          <p:cNvSpPr txBox="1"/>
          <p:nvPr/>
        </p:nvSpPr>
        <p:spPr>
          <a:xfrm>
            <a:off x="886296" y="5653343"/>
            <a:ext cx="246216" cy="400110"/>
          </a:xfrm>
          <a:prstGeom prst="rect">
            <a:avLst/>
          </a:prstGeom>
          <a:noFill/>
        </p:spPr>
        <p:txBody>
          <a:bodyPr wrap="square" rtlCol="0">
            <a:spAutoFit/>
          </a:bodyPr>
          <a:lstStyle/>
          <a:p>
            <a:r>
              <a:rPr lang="en-US" sz="1000" b="1" dirty="0" smtClean="0">
                <a:solidFill>
                  <a:schemeClr val="bg1"/>
                </a:solidFill>
              </a:rPr>
              <a:t>3</a:t>
            </a:r>
          </a:p>
        </p:txBody>
      </p:sp>
      <p:sp>
        <p:nvSpPr>
          <p:cNvPr id="105" name="TextBox 104"/>
          <p:cNvSpPr txBox="1"/>
          <p:nvPr/>
        </p:nvSpPr>
        <p:spPr>
          <a:xfrm>
            <a:off x="6707715" y="3875697"/>
            <a:ext cx="246216" cy="400110"/>
          </a:xfrm>
          <a:prstGeom prst="rect">
            <a:avLst/>
          </a:prstGeom>
          <a:noFill/>
        </p:spPr>
        <p:txBody>
          <a:bodyPr wrap="square" rtlCol="0">
            <a:spAutoFit/>
          </a:bodyPr>
          <a:lstStyle/>
          <a:p>
            <a:r>
              <a:rPr lang="en-US" sz="1000" b="1" dirty="0" smtClean="0">
                <a:solidFill>
                  <a:schemeClr val="bg1"/>
                </a:solidFill>
              </a:rPr>
              <a:t>3</a:t>
            </a:r>
          </a:p>
        </p:txBody>
      </p:sp>
      <p:cxnSp>
        <p:nvCxnSpPr>
          <p:cNvPr id="106" name="Straight Connector 105"/>
          <p:cNvCxnSpPr/>
          <p:nvPr/>
        </p:nvCxnSpPr>
        <p:spPr>
          <a:xfrm rot="16200000" flipH="1">
            <a:off x="7001131" y="6062481"/>
            <a:ext cx="145457" cy="116758"/>
          </a:xfrm>
          <a:prstGeom prst="line">
            <a:avLst/>
          </a:prstGeom>
          <a:ln w="381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7065092" y="5713872"/>
            <a:ext cx="309388" cy="168307"/>
          </a:xfrm>
          <a:prstGeom prst="line">
            <a:avLst/>
          </a:prstGeom>
          <a:ln w="381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rot="5400000" flipH="1" flipV="1">
            <a:off x="7198657" y="4247040"/>
            <a:ext cx="149320" cy="105254"/>
          </a:xfrm>
          <a:prstGeom prst="line">
            <a:avLst/>
          </a:prstGeom>
          <a:ln w="38100">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16200000" flipH="1">
            <a:off x="7076281" y="3827190"/>
            <a:ext cx="166772" cy="266855"/>
          </a:xfrm>
          <a:prstGeom prst="line">
            <a:avLst/>
          </a:prstGeom>
          <a:ln w="38100">
            <a:solidFill>
              <a:schemeClr val="accent3"/>
            </a:solidFill>
          </a:ln>
        </p:spPr>
        <p:style>
          <a:lnRef idx="2">
            <a:schemeClr val="accent1"/>
          </a:lnRef>
          <a:fillRef idx="0">
            <a:schemeClr val="accent1"/>
          </a:fillRef>
          <a:effectRef idx="1">
            <a:schemeClr val="accent1"/>
          </a:effectRef>
          <a:fontRef idx="minor">
            <a:schemeClr val="tx1"/>
          </a:fontRef>
        </p:style>
      </p:cxnSp>
      <p:sp>
        <p:nvSpPr>
          <p:cNvPr id="119" name="Oval 118"/>
          <p:cNvSpPr/>
          <p:nvPr/>
        </p:nvSpPr>
        <p:spPr>
          <a:xfrm>
            <a:off x="7320254" y="5506660"/>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6812833" y="5827499"/>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7830435" y="5826962"/>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3" name="Straight Arrow Connector 122"/>
          <p:cNvCxnSpPr/>
          <p:nvPr/>
        </p:nvCxnSpPr>
        <p:spPr>
          <a:xfrm rot="16200000" flipH="1">
            <a:off x="2346416" y="4872588"/>
            <a:ext cx="1669868"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flipV="1">
            <a:off x="3187701" y="4044004"/>
            <a:ext cx="2844799" cy="22239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rot="16200000" flipH="1">
            <a:off x="5203916" y="5434279"/>
            <a:ext cx="1669868" cy="12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to Right – Right</a:t>
            </a:r>
            <a:endParaRPr lang="en-US" dirty="0"/>
          </a:p>
        </p:txBody>
      </p:sp>
      <p:sp>
        <p:nvSpPr>
          <p:cNvPr id="3" name="TextBox 2"/>
          <p:cNvSpPr txBox="1"/>
          <p:nvPr/>
        </p:nvSpPr>
        <p:spPr>
          <a:xfrm>
            <a:off x="685800" y="1371600"/>
            <a:ext cx="7770813" cy="2554545"/>
          </a:xfrm>
          <a:prstGeom prst="rect">
            <a:avLst/>
          </a:prstGeom>
          <a:noFill/>
        </p:spPr>
        <p:txBody>
          <a:bodyPr wrap="square" rtlCol="0">
            <a:spAutoFit/>
          </a:bodyPr>
          <a:lstStyle/>
          <a:p>
            <a:r>
              <a:rPr lang="en-US" sz="1600" dirty="0" smtClean="0">
                <a:solidFill>
                  <a:schemeClr val="bg1"/>
                </a:solidFill>
              </a:rPr>
              <a:t>In some instances, removing a node can result in an imbalance that could be resolved using either Right – Right or Right – Left rebalancing. In this case, you should default to Right – Right.</a:t>
            </a:r>
          </a:p>
          <a:p>
            <a:endParaRPr lang="en-US" sz="1600" dirty="0" smtClean="0">
              <a:solidFill>
                <a:schemeClr val="bg1"/>
              </a:solidFill>
            </a:endParaRPr>
          </a:p>
          <a:p>
            <a:r>
              <a:rPr lang="en-US" sz="1600" dirty="0" smtClean="0">
                <a:solidFill>
                  <a:schemeClr val="bg1"/>
                </a:solidFill>
              </a:rPr>
              <a:t> In the example below, node 3 is </a:t>
            </a:r>
            <a:r>
              <a:rPr lang="en-US" sz="1600" dirty="0" smtClean="0">
                <a:solidFill>
                  <a:schemeClr val="bg1"/>
                </a:solidFill>
              </a:rPr>
              <a:t>not balanced after removing node 2. Since node 7’s children both have a height of 1, neither node is heavier than the other. Both Right – Right rebalancing and Right – Left rebalancing are valid options, but the test driver will only accept a Right – Right rebalance. </a:t>
            </a:r>
          </a:p>
          <a:p>
            <a:endParaRPr lang="en-US" sz="1600" dirty="0" smtClean="0">
              <a:solidFill>
                <a:schemeClr val="bg1"/>
              </a:solidFill>
            </a:endParaRPr>
          </a:p>
          <a:p>
            <a:r>
              <a:rPr lang="en-US" sz="1600" dirty="0" smtClean="0">
                <a:solidFill>
                  <a:schemeClr val="bg1"/>
                </a:solidFill>
              </a:rPr>
              <a:t>Note that Left – Left rebalance should be used over Left – Right rebalance.</a:t>
            </a:r>
            <a:endParaRPr lang="en-US" sz="1600" dirty="0" smtClean="0">
              <a:solidFill>
                <a:schemeClr val="bg1"/>
              </a:solidFill>
            </a:endParaRPr>
          </a:p>
        </p:txBody>
      </p:sp>
      <p:sp>
        <p:nvSpPr>
          <p:cNvPr id="20" name="TextBox 19"/>
          <p:cNvSpPr txBox="1"/>
          <p:nvPr/>
        </p:nvSpPr>
        <p:spPr>
          <a:xfrm>
            <a:off x="685800" y="4498559"/>
            <a:ext cx="828873" cy="338554"/>
          </a:xfrm>
          <a:prstGeom prst="rect">
            <a:avLst/>
          </a:prstGeom>
          <a:noFill/>
        </p:spPr>
        <p:txBody>
          <a:bodyPr wrap="none" rtlCol="0">
            <a:spAutoFit/>
          </a:bodyPr>
          <a:lstStyle/>
          <a:p>
            <a:r>
              <a:rPr lang="en-US" sz="1600" dirty="0" smtClean="0">
                <a:solidFill>
                  <a:srgbClr val="FFFFFF"/>
                </a:solidFill>
              </a:rPr>
              <a:t>Before</a:t>
            </a:r>
            <a:endParaRPr lang="en-US" sz="1600" dirty="0">
              <a:solidFill>
                <a:srgbClr val="FFFFFF"/>
              </a:solidFill>
            </a:endParaRPr>
          </a:p>
        </p:txBody>
      </p:sp>
      <p:sp>
        <p:nvSpPr>
          <p:cNvPr id="21" name="TextBox 20"/>
          <p:cNvSpPr txBox="1"/>
          <p:nvPr/>
        </p:nvSpPr>
        <p:spPr>
          <a:xfrm>
            <a:off x="3152775" y="4498559"/>
            <a:ext cx="1831852" cy="338554"/>
          </a:xfrm>
          <a:prstGeom prst="rect">
            <a:avLst/>
          </a:prstGeom>
          <a:noFill/>
        </p:spPr>
        <p:txBody>
          <a:bodyPr wrap="none" rtlCol="0">
            <a:spAutoFit/>
          </a:bodyPr>
          <a:lstStyle/>
          <a:p>
            <a:r>
              <a:rPr lang="en-US" sz="1600" dirty="0" smtClean="0">
                <a:solidFill>
                  <a:srgbClr val="FFFFFF"/>
                </a:solidFill>
              </a:rPr>
              <a:t>After removing 2</a:t>
            </a:r>
            <a:endParaRPr lang="en-US" sz="1600" dirty="0">
              <a:solidFill>
                <a:srgbClr val="FFFFFF"/>
              </a:solidFill>
            </a:endParaRPr>
          </a:p>
        </p:txBody>
      </p:sp>
      <p:sp>
        <p:nvSpPr>
          <p:cNvPr id="22" name="TextBox 21"/>
          <p:cNvSpPr txBox="1"/>
          <p:nvPr/>
        </p:nvSpPr>
        <p:spPr>
          <a:xfrm>
            <a:off x="5916613" y="4498559"/>
            <a:ext cx="1940054" cy="338554"/>
          </a:xfrm>
          <a:prstGeom prst="rect">
            <a:avLst/>
          </a:prstGeom>
          <a:noFill/>
        </p:spPr>
        <p:txBody>
          <a:bodyPr wrap="none" rtlCol="0">
            <a:spAutoFit/>
          </a:bodyPr>
          <a:lstStyle/>
          <a:p>
            <a:r>
              <a:rPr lang="en-US" sz="1600" dirty="0" smtClean="0">
                <a:solidFill>
                  <a:srgbClr val="FFFFFF"/>
                </a:solidFill>
              </a:rPr>
              <a:t>After rebalancing</a:t>
            </a:r>
            <a:endParaRPr lang="en-US" sz="1600" dirty="0">
              <a:solidFill>
                <a:srgbClr val="FFFFFF"/>
              </a:solidFill>
            </a:endParaRPr>
          </a:p>
        </p:txBody>
      </p:sp>
      <p:cxnSp>
        <p:nvCxnSpPr>
          <p:cNvPr id="69" name="Straight Arrow Connector 68"/>
          <p:cNvCxnSpPr/>
          <p:nvPr/>
        </p:nvCxnSpPr>
        <p:spPr>
          <a:xfrm>
            <a:off x="2514600" y="5168511"/>
            <a:ext cx="6381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5296019" y="5170099"/>
            <a:ext cx="63817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43" name="Picture 42" descr="Screen shot 2012-11-28 at 2.12.26 PM.png"/>
          <p:cNvPicPr>
            <a:picLocks noChangeAspect="1"/>
          </p:cNvPicPr>
          <p:nvPr/>
        </p:nvPicPr>
        <p:blipFill>
          <a:blip r:embed="rId2"/>
          <a:stretch>
            <a:fillRect/>
          </a:stretch>
        </p:blipFill>
        <p:spPr>
          <a:xfrm>
            <a:off x="393700" y="5042042"/>
            <a:ext cx="2349500" cy="1270000"/>
          </a:xfrm>
          <a:prstGeom prst="rect">
            <a:avLst/>
          </a:prstGeom>
        </p:spPr>
      </p:pic>
      <p:pic>
        <p:nvPicPr>
          <p:cNvPr id="44" name="Picture 43" descr="Screen shot 2012-11-28 at 1.40.34 PM.png"/>
          <p:cNvPicPr>
            <a:picLocks noChangeAspect="1"/>
          </p:cNvPicPr>
          <p:nvPr/>
        </p:nvPicPr>
        <p:blipFill>
          <a:blip r:embed="rId3"/>
          <a:stretch>
            <a:fillRect/>
          </a:stretch>
        </p:blipFill>
        <p:spPr>
          <a:xfrm>
            <a:off x="3238619" y="5042042"/>
            <a:ext cx="2095500" cy="1270000"/>
          </a:xfrm>
          <a:prstGeom prst="rect">
            <a:avLst/>
          </a:prstGeom>
        </p:spPr>
      </p:pic>
      <p:pic>
        <p:nvPicPr>
          <p:cNvPr id="47" name="Picture 46" descr="Screen shot 2012-11-28 at 1.41.50 PM.png"/>
          <p:cNvPicPr>
            <a:picLocks noChangeAspect="1"/>
          </p:cNvPicPr>
          <p:nvPr/>
        </p:nvPicPr>
        <p:blipFill>
          <a:blip r:embed="rId4"/>
          <a:stretch>
            <a:fillRect/>
          </a:stretch>
        </p:blipFill>
        <p:spPr>
          <a:xfrm>
            <a:off x="6384925" y="5042042"/>
            <a:ext cx="2146300" cy="1270000"/>
          </a:xfrm>
          <a:prstGeom prst="rect">
            <a:avLst/>
          </a:prstGeom>
        </p:spPr>
      </p:pic>
      <p:sp>
        <p:nvSpPr>
          <p:cNvPr id="48" name="TextBox 47"/>
          <p:cNvSpPr txBox="1"/>
          <p:nvPr/>
        </p:nvSpPr>
        <p:spPr>
          <a:xfrm>
            <a:off x="549992" y="586113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50" name="TextBox 49"/>
          <p:cNvSpPr txBox="1"/>
          <p:nvPr/>
        </p:nvSpPr>
        <p:spPr>
          <a:xfrm>
            <a:off x="1061884" y="618504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51" name="TextBox 50"/>
          <p:cNvSpPr txBox="1"/>
          <p:nvPr/>
        </p:nvSpPr>
        <p:spPr>
          <a:xfrm>
            <a:off x="1569365" y="618504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52" name="TextBox 51"/>
          <p:cNvSpPr txBox="1"/>
          <p:nvPr/>
        </p:nvSpPr>
        <p:spPr>
          <a:xfrm>
            <a:off x="2319184" y="617548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53" name="TextBox 52"/>
          <p:cNvSpPr txBox="1"/>
          <p:nvPr/>
        </p:nvSpPr>
        <p:spPr>
          <a:xfrm>
            <a:off x="3127375" y="553722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54" name="TextBox 53"/>
          <p:cNvSpPr txBox="1"/>
          <p:nvPr/>
        </p:nvSpPr>
        <p:spPr>
          <a:xfrm>
            <a:off x="3639984" y="618818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55" name="TextBox 54"/>
          <p:cNvSpPr txBox="1"/>
          <p:nvPr/>
        </p:nvSpPr>
        <p:spPr>
          <a:xfrm>
            <a:off x="4160684" y="620088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56" name="TextBox 55"/>
          <p:cNvSpPr txBox="1"/>
          <p:nvPr/>
        </p:nvSpPr>
        <p:spPr>
          <a:xfrm>
            <a:off x="4933827" y="620088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57" name="TextBox 56"/>
          <p:cNvSpPr txBox="1"/>
          <p:nvPr/>
        </p:nvSpPr>
        <p:spPr>
          <a:xfrm>
            <a:off x="6321425" y="584843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58" name="TextBox 57"/>
          <p:cNvSpPr txBox="1"/>
          <p:nvPr/>
        </p:nvSpPr>
        <p:spPr>
          <a:xfrm>
            <a:off x="6827684" y="617548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60" name="TextBox 59"/>
          <p:cNvSpPr txBox="1"/>
          <p:nvPr/>
        </p:nvSpPr>
        <p:spPr>
          <a:xfrm>
            <a:off x="7331792" y="617548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61" name="TextBox 60"/>
          <p:cNvSpPr txBox="1"/>
          <p:nvPr/>
        </p:nvSpPr>
        <p:spPr>
          <a:xfrm>
            <a:off x="8108797" y="5851577"/>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62" name="TextBox 61"/>
          <p:cNvSpPr txBox="1"/>
          <p:nvPr/>
        </p:nvSpPr>
        <p:spPr>
          <a:xfrm>
            <a:off x="7565308" y="5203757"/>
            <a:ext cx="246216" cy="400110"/>
          </a:xfrm>
          <a:prstGeom prst="rect">
            <a:avLst/>
          </a:prstGeom>
          <a:noFill/>
        </p:spPr>
        <p:txBody>
          <a:bodyPr wrap="square" rtlCol="0">
            <a:spAutoFit/>
          </a:bodyPr>
          <a:lstStyle/>
          <a:p>
            <a:r>
              <a:rPr lang="en-US" sz="1000" b="1" dirty="0" smtClean="0">
                <a:solidFill>
                  <a:schemeClr val="bg1"/>
                </a:solidFill>
              </a:rPr>
              <a:t>3</a:t>
            </a:r>
            <a:endParaRPr lang="en-US" sz="1000" b="1" dirty="0" smtClean="0">
              <a:solidFill>
                <a:schemeClr val="bg1"/>
              </a:solidFill>
            </a:endParaRPr>
          </a:p>
        </p:txBody>
      </p:sp>
      <p:sp>
        <p:nvSpPr>
          <p:cNvPr id="64" name="TextBox 63"/>
          <p:cNvSpPr txBox="1"/>
          <p:nvPr/>
        </p:nvSpPr>
        <p:spPr>
          <a:xfrm>
            <a:off x="316476" y="5540367"/>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66" name="TextBox 65"/>
          <p:cNvSpPr txBox="1"/>
          <p:nvPr/>
        </p:nvSpPr>
        <p:spPr>
          <a:xfrm>
            <a:off x="1386649" y="5892822"/>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67" name="TextBox 66"/>
          <p:cNvSpPr txBox="1"/>
          <p:nvPr/>
        </p:nvSpPr>
        <p:spPr>
          <a:xfrm>
            <a:off x="2111068" y="5861132"/>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68" name="TextBox 67"/>
          <p:cNvSpPr txBox="1"/>
          <p:nvPr/>
        </p:nvSpPr>
        <p:spPr>
          <a:xfrm>
            <a:off x="3974076" y="5886532"/>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71" name="TextBox 70"/>
          <p:cNvSpPr txBox="1"/>
          <p:nvPr/>
        </p:nvSpPr>
        <p:spPr>
          <a:xfrm>
            <a:off x="4687611" y="5861132"/>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72" name="TextBox 71"/>
          <p:cNvSpPr txBox="1"/>
          <p:nvPr/>
        </p:nvSpPr>
        <p:spPr>
          <a:xfrm>
            <a:off x="7157884" y="5876977"/>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73" name="TextBox 72"/>
          <p:cNvSpPr txBox="1"/>
          <p:nvPr/>
        </p:nvSpPr>
        <p:spPr>
          <a:xfrm>
            <a:off x="7887981" y="5549922"/>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74" name="TextBox 73"/>
          <p:cNvSpPr txBox="1"/>
          <p:nvPr/>
        </p:nvSpPr>
        <p:spPr>
          <a:xfrm>
            <a:off x="1837089" y="5553067"/>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75" name="TextBox 74"/>
          <p:cNvSpPr txBox="1"/>
          <p:nvPr/>
        </p:nvSpPr>
        <p:spPr>
          <a:xfrm>
            <a:off x="4437503" y="5565767"/>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76" name="TextBox 75"/>
          <p:cNvSpPr txBox="1"/>
          <p:nvPr/>
        </p:nvSpPr>
        <p:spPr>
          <a:xfrm>
            <a:off x="6657668" y="5578467"/>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78" name="TextBox 77"/>
          <p:cNvSpPr txBox="1"/>
          <p:nvPr/>
        </p:nvSpPr>
        <p:spPr>
          <a:xfrm>
            <a:off x="3466076" y="5260967"/>
            <a:ext cx="246216" cy="400110"/>
          </a:xfrm>
          <a:prstGeom prst="rect">
            <a:avLst/>
          </a:prstGeom>
          <a:noFill/>
        </p:spPr>
        <p:txBody>
          <a:bodyPr wrap="square" rtlCol="0">
            <a:spAutoFit/>
          </a:bodyPr>
          <a:lstStyle/>
          <a:p>
            <a:r>
              <a:rPr lang="en-US" sz="1000" b="1" dirty="0" smtClean="0">
                <a:solidFill>
                  <a:schemeClr val="bg1"/>
                </a:solidFill>
              </a:rPr>
              <a:t>3</a:t>
            </a:r>
            <a:endParaRPr lang="en-US" sz="1000" b="1" dirty="0" smtClean="0">
              <a:solidFill>
                <a:schemeClr val="bg1"/>
              </a:solidFill>
            </a:endParaRPr>
          </a:p>
        </p:txBody>
      </p:sp>
      <p:sp>
        <p:nvSpPr>
          <p:cNvPr id="79" name="TextBox 78"/>
          <p:cNvSpPr txBox="1"/>
          <p:nvPr/>
        </p:nvSpPr>
        <p:spPr>
          <a:xfrm>
            <a:off x="834308" y="5241857"/>
            <a:ext cx="246216" cy="400110"/>
          </a:xfrm>
          <a:prstGeom prst="rect">
            <a:avLst/>
          </a:prstGeom>
          <a:noFill/>
        </p:spPr>
        <p:txBody>
          <a:bodyPr wrap="square" rtlCol="0">
            <a:spAutoFit/>
          </a:bodyPr>
          <a:lstStyle/>
          <a:p>
            <a:r>
              <a:rPr lang="en-US" sz="1000" b="1" dirty="0" smtClean="0">
                <a:solidFill>
                  <a:schemeClr val="bg1"/>
                </a:solidFill>
              </a:rPr>
              <a:t>3</a:t>
            </a:r>
            <a:endParaRPr lang="en-US" sz="1000" b="1" dirty="0" smtClean="0">
              <a:solidFill>
                <a:schemeClr val="bg1"/>
              </a:solidFill>
            </a:endParaRPr>
          </a:p>
        </p:txBody>
      </p:sp>
      <p:sp>
        <p:nvSpPr>
          <p:cNvPr id="80" name="Oval 79"/>
          <p:cNvSpPr/>
          <p:nvPr/>
        </p:nvSpPr>
        <p:spPr>
          <a:xfrm>
            <a:off x="3515524" y="5066597"/>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533859" y="5377807"/>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Oval 81"/>
          <p:cNvSpPr/>
          <p:nvPr/>
        </p:nvSpPr>
        <p:spPr>
          <a:xfrm>
            <a:off x="4023524" y="5704257"/>
            <a:ext cx="274320" cy="274320"/>
          </a:xfrm>
          <a:prstGeom prst="ellipse">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4783967" y="5698572"/>
            <a:ext cx="274320" cy="274320"/>
          </a:xfrm>
          <a:prstGeom prst="ellipse">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6703224" y="5377807"/>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7719507" y="5053897"/>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p:cNvSpPr/>
          <p:nvPr/>
        </p:nvSpPr>
        <p:spPr>
          <a:xfrm>
            <a:off x="7981127" y="5365107"/>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304800" y="3695700"/>
            <a:ext cx="184666"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15" name="Picture 114" descr="Screen shot 2012-11-28 at 2.18.21 PM.png"/>
          <p:cNvPicPr>
            <a:picLocks noChangeAspect="1"/>
          </p:cNvPicPr>
          <p:nvPr/>
        </p:nvPicPr>
        <p:blipFill>
          <a:blip r:embed="rId2"/>
          <a:stretch>
            <a:fillRect/>
          </a:stretch>
        </p:blipFill>
        <p:spPr>
          <a:xfrm>
            <a:off x="221512" y="3082055"/>
            <a:ext cx="3124200" cy="1651000"/>
          </a:xfrm>
          <a:prstGeom prst="rect">
            <a:avLst/>
          </a:prstGeom>
        </p:spPr>
      </p:pic>
      <p:sp>
        <p:nvSpPr>
          <p:cNvPr id="2" name="Title 1"/>
          <p:cNvSpPr>
            <a:spLocks noGrp="1"/>
          </p:cNvSpPr>
          <p:nvPr>
            <p:ph type="title"/>
          </p:nvPr>
        </p:nvSpPr>
        <p:spPr/>
        <p:txBody>
          <a:bodyPr/>
          <a:lstStyle/>
          <a:p>
            <a:r>
              <a:rPr lang="en-US" dirty="0" smtClean="0"/>
              <a:t>Multiple Imbalances</a:t>
            </a:r>
            <a:endParaRPr lang="en-US" dirty="0"/>
          </a:p>
        </p:txBody>
      </p:sp>
      <p:sp>
        <p:nvSpPr>
          <p:cNvPr id="3" name="TextBox 2"/>
          <p:cNvSpPr txBox="1"/>
          <p:nvPr/>
        </p:nvSpPr>
        <p:spPr>
          <a:xfrm>
            <a:off x="612775" y="1371600"/>
            <a:ext cx="7918449" cy="1477328"/>
          </a:xfrm>
          <a:prstGeom prst="rect">
            <a:avLst/>
          </a:prstGeom>
          <a:noFill/>
        </p:spPr>
        <p:txBody>
          <a:bodyPr wrap="square" rtlCol="0">
            <a:spAutoFit/>
          </a:bodyPr>
          <a:lstStyle/>
          <a:p>
            <a:r>
              <a:rPr lang="en-US" dirty="0" smtClean="0">
                <a:solidFill>
                  <a:schemeClr val="bg1"/>
                </a:solidFill>
              </a:rPr>
              <a:t>Sometimes, solving an imbalance can result in another imbalance </a:t>
            </a:r>
            <a:r>
              <a:rPr lang="en-US" dirty="0" smtClean="0">
                <a:solidFill>
                  <a:schemeClr val="bg1"/>
                </a:solidFill>
              </a:rPr>
              <a:t>further up the tree</a:t>
            </a:r>
            <a:r>
              <a:rPr lang="en-US" dirty="0" smtClean="0">
                <a:solidFill>
                  <a:schemeClr val="bg1"/>
                </a:solidFill>
              </a:rPr>
              <a:t>. In the example below, node 10 </a:t>
            </a:r>
            <a:r>
              <a:rPr lang="en-US" dirty="0" smtClean="0">
                <a:solidFill>
                  <a:schemeClr val="bg1"/>
                </a:solidFill>
              </a:rPr>
              <a:t>is no longer balanced after removing node 5. After rebalancing node 10, node 20 is unbalanced.  Thus, it is important to check for imbalances all the way back to the root after each add and remove.</a:t>
            </a:r>
            <a:endParaRPr lang="en-US" dirty="0" smtClean="0">
              <a:solidFill>
                <a:schemeClr val="bg1"/>
              </a:solidFill>
            </a:endParaRPr>
          </a:p>
        </p:txBody>
      </p:sp>
      <p:sp>
        <p:nvSpPr>
          <p:cNvPr id="20" name="TextBox 19"/>
          <p:cNvSpPr txBox="1"/>
          <p:nvPr/>
        </p:nvSpPr>
        <p:spPr>
          <a:xfrm>
            <a:off x="612775" y="2832100"/>
            <a:ext cx="828873" cy="338554"/>
          </a:xfrm>
          <a:prstGeom prst="rect">
            <a:avLst/>
          </a:prstGeom>
          <a:noFill/>
        </p:spPr>
        <p:txBody>
          <a:bodyPr wrap="none" rtlCol="0">
            <a:spAutoFit/>
          </a:bodyPr>
          <a:lstStyle/>
          <a:p>
            <a:r>
              <a:rPr lang="en-US" sz="1600" dirty="0" smtClean="0">
                <a:solidFill>
                  <a:srgbClr val="FFFFFF"/>
                </a:solidFill>
              </a:rPr>
              <a:t>Before</a:t>
            </a:r>
            <a:endParaRPr lang="en-US" sz="1600" dirty="0">
              <a:solidFill>
                <a:srgbClr val="FFFFFF"/>
              </a:solidFill>
            </a:endParaRPr>
          </a:p>
        </p:txBody>
      </p:sp>
      <p:sp>
        <p:nvSpPr>
          <p:cNvPr id="21" name="TextBox 20"/>
          <p:cNvSpPr txBox="1"/>
          <p:nvPr/>
        </p:nvSpPr>
        <p:spPr>
          <a:xfrm>
            <a:off x="5661025" y="2832100"/>
            <a:ext cx="2030023" cy="338554"/>
          </a:xfrm>
          <a:prstGeom prst="rect">
            <a:avLst/>
          </a:prstGeom>
          <a:noFill/>
        </p:spPr>
        <p:txBody>
          <a:bodyPr wrap="none" rtlCol="0">
            <a:spAutoFit/>
          </a:bodyPr>
          <a:lstStyle/>
          <a:p>
            <a:r>
              <a:rPr lang="en-US" sz="1600" dirty="0" smtClean="0">
                <a:solidFill>
                  <a:srgbClr val="FFFFFF"/>
                </a:solidFill>
              </a:rPr>
              <a:t>After balancing 10</a:t>
            </a:r>
            <a:endParaRPr lang="en-US" sz="1600" dirty="0">
              <a:solidFill>
                <a:srgbClr val="FFFFFF"/>
              </a:solidFill>
            </a:endParaRPr>
          </a:p>
        </p:txBody>
      </p:sp>
      <p:sp>
        <p:nvSpPr>
          <p:cNvPr id="22" name="TextBox 21"/>
          <p:cNvSpPr txBox="1"/>
          <p:nvPr/>
        </p:nvSpPr>
        <p:spPr>
          <a:xfrm>
            <a:off x="5661025" y="4670275"/>
            <a:ext cx="2030023" cy="338554"/>
          </a:xfrm>
          <a:prstGeom prst="rect">
            <a:avLst/>
          </a:prstGeom>
          <a:noFill/>
        </p:spPr>
        <p:txBody>
          <a:bodyPr wrap="none" rtlCol="0">
            <a:spAutoFit/>
          </a:bodyPr>
          <a:lstStyle/>
          <a:p>
            <a:r>
              <a:rPr lang="en-US" sz="1600" dirty="0" smtClean="0">
                <a:solidFill>
                  <a:srgbClr val="FFFFFF"/>
                </a:solidFill>
              </a:rPr>
              <a:t>After balancing 20</a:t>
            </a:r>
            <a:endParaRPr lang="en-US" sz="1600" dirty="0">
              <a:solidFill>
                <a:srgbClr val="FFFFFF"/>
              </a:solidFill>
            </a:endParaRPr>
          </a:p>
        </p:txBody>
      </p:sp>
      <p:sp>
        <p:nvSpPr>
          <p:cNvPr id="48" name="TextBox 47"/>
          <p:cNvSpPr txBox="1"/>
          <p:nvPr/>
        </p:nvSpPr>
        <p:spPr>
          <a:xfrm>
            <a:off x="603665" y="4670275"/>
            <a:ext cx="1831852" cy="338554"/>
          </a:xfrm>
          <a:prstGeom prst="rect">
            <a:avLst/>
          </a:prstGeom>
          <a:noFill/>
        </p:spPr>
        <p:txBody>
          <a:bodyPr wrap="none" rtlCol="0">
            <a:spAutoFit/>
          </a:bodyPr>
          <a:lstStyle/>
          <a:p>
            <a:r>
              <a:rPr lang="en-US" sz="1600" dirty="0" smtClean="0">
                <a:solidFill>
                  <a:srgbClr val="FFFFFF"/>
                </a:solidFill>
              </a:rPr>
              <a:t>After removing 5</a:t>
            </a:r>
            <a:endParaRPr lang="en-US" sz="1600" dirty="0">
              <a:solidFill>
                <a:srgbClr val="FFFFFF"/>
              </a:solidFill>
            </a:endParaRPr>
          </a:p>
        </p:txBody>
      </p:sp>
      <p:sp>
        <p:nvSpPr>
          <p:cNvPr id="64" name="TextBox 63"/>
          <p:cNvSpPr txBox="1"/>
          <p:nvPr/>
        </p:nvSpPr>
        <p:spPr>
          <a:xfrm>
            <a:off x="170843" y="3941736"/>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65" name="TextBox 64"/>
          <p:cNvSpPr txBox="1"/>
          <p:nvPr/>
        </p:nvSpPr>
        <p:spPr>
          <a:xfrm>
            <a:off x="634254" y="4216443"/>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66" name="TextBox 65"/>
          <p:cNvSpPr txBox="1"/>
          <p:nvPr/>
        </p:nvSpPr>
        <p:spPr>
          <a:xfrm>
            <a:off x="1645034" y="422940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72" name="TextBox 71"/>
          <p:cNvSpPr txBox="1"/>
          <p:nvPr/>
        </p:nvSpPr>
        <p:spPr>
          <a:xfrm>
            <a:off x="2189301" y="4251140"/>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75" name="TextBox 74"/>
          <p:cNvSpPr txBox="1"/>
          <p:nvPr/>
        </p:nvSpPr>
        <p:spPr>
          <a:xfrm>
            <a:off x="2927948" y="454190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76" name="TextBox 75"/>
          <p:cNvSpPr txBox="1"/>
          <p:nvPr/>
        </p:nvSpPr>
        <p:spPr>
          <a:xfrm>
            <a:off x="463461" y="3618342"/>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78" name="TextBox 77"/>
          <p:cNvSpPr txBox="1"/>
          <p:nvPr/>
        </p:nvSpPr>
        <p:spPr>
          <a:xfrm>
            <a:off x="976366" y="3945655"/>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10" name="TextBox 109"/>
          <p:cNvSpPr txBox="1"/>
          <p:nvPr/>
        </p:nvSpPr>
        <p:spPr>
          <a:xfrm>
            <a:off x="1398818" y="3894081"/>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11" name="TextBox 110"/>
          <p:cNvSpPr txBox="1"/>
          <p:nvPr/>
        </p:nvSpPr>
        <p:spPr>
          <a:xfrm>
            <a:off x="2694691" y="4258413"/>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12" name="TextBox 111"/>
          <p:cNvSpPr txBox="1"/>
          <p:nvPr/>
        </p:nvSpPr>
        <p:spPr>
          <a:xfrm>
            <a:off x="2499016" y="3932181"/>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13" name="TextBox 112"/>
          <p:cNvSpPr txBox="1"/>
          <p:nvPr/>
        </p:nvSpPr>
        <p:spPr>
          <a:xfrm>
            <a:off x="1941791" y="3609819"/>
            <a:ext cx="246216" cy="400110"/>
          </a:xfrm>
          <a:prstGeom prst="rect">
            <a:avLst/>
          </a:prstGeom>
          <a:noFill/>
        </p:spPr>
        <p:txBody>
          <a:bodyPr wrap="square" rtlCol="0">
            <a:spAutoFit/>
          </a:bodyPr>
          <a:lstStyle/>
          <a:p>
            <a:r>
              <a:rPr lang="en-US" sz="1000" b="1" dirty="0" smtClean="0">
                <a:solidFill>
                  <a:schemeClr val="bg1"/>
                </a:solidFill>
              </a:rPr>
              <a:t>3</a:t>
            </a:r>
          </a:p>
        </p:txBody>
      </p:sp>
      <p:sp>
        <p:nvSpPr>
          <p:cNvPr id="114" name="TextBox 113"/>
          <p:cNvSpPr txBox="1"/>
          <p:nvPr/>
        </p:nvSpPr>
        <p:spPr>
          <a:xfrm>
            <a:off x="1152602" y="3293916"/>
            <a:ext cx="246216" cy="400110"/>
          </a:xfrm>
          <a:prstGeom prst="rect">
            <a:avLst/>
          </a:prstGeom>
          <a:noFill/>
        </p:spPr>
        <p:txBody>
          <a:bodyPr wrap="square" rtlCol="0">
            <a:spAutoFit/>
          </a:bodyPr>
          <a:lstStyle/>
          <a:p>
            <a:r>
              <a:rPr lang="en-US" sz="1000" b="1" dirty="0" smtClean="0">
                <a:solidFill>
                  <a:schemeClr val="bg1"/>
                </a:solidFill>
              </a:rPr>
              <a:t>4</a:t>
            </a:r>
          </a:p>
        </p:txBody>
      </p:sp>
      <p:pic>
        <p:nvPicPr>
          <p:cNvPr id="116" name="Picture 115" descr="Screen shot 2012-11-28 at 2.18.54 PM.png"/>
          <p:cNvPicPr>
            <a:picLocks noChangeAspect="1"/>
          </p:cNvPicPr>
          <p:nvPr/>
        </p:nvPicPr>
        <p:blipFill>
          <a:blip r:embed="rId3"/>
          <a:stretch>
            <a:fillRect/>
          </a:stretch>
        </p:blipFill>
        <p:spPr>
          <a:xfrm>
            <a:off x="417791" y="5008829"/>
            <a:ext cx="2895600" cy="1651000"/>
          </a:xfrm>
          <a:prstGeom prst="rect">
            <a:avLst/>
          </a:prstGeom>
        </p:spPr>
      </p:pic>
      <p:sp>
        <p:nvSpPr>
          <p:cNvPr id="118" name="TextBox 117"/>
          <p:cNvSpPr txBox="1"/>
          <p:nvPr/>
        </p:nvSpPr>
        <p:spPr>
          <a:xfrm>
            <a:off x="570754" y="6128093"/>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21" name="TextBox 120"/>
          <p:cNvSpPr txBox="1"/>
          <p:nvPr/>
        </p:nvSpPr>
        <p:spPr>
          <a:xfrm>
            <a:off x="1581534" y="614105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22" name="TextBox 121"/>
          <p:cNvSpPr txBox="1"/>
          <p:nvPr/>
        </p:nvSpPr>
        <p:spPr>
          <a:xfrm>
            <a:off x="2125801" y="6162790"/>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24" name="TextBox 123"/>
          <p:cNvSpPr txBox="1"/>
          <p:nvPr/>
        </p:nvSpPr>
        <p:spPr>
          <a:xfrm>
            <a:off x="2864448" y="6453551"/>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27" name="TextBox 126"/>
          <p:cNvSpPr txBox="1"/>
          <p:nvPr/>
        </p:nvSpPr>
        <p:spPr>
          <a:xfrm>
            <a:off x="361861" y="5529992"/>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28" name="TextBox 127"/>
          <p:cNvSpPr txBox="1"/>
          <p:nvPr/>
        </p:nvSpPr>
        <p:spPr>
          <a:xfrm>
            <a:off x="912866" y="5857305"/>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29" name="TextBox 128"/>
          <p:cNvSpPr txBox="1"/>
          <p:nvPr/>
        </p:nvSpPr>
        <p:spPr>
          <a:xfrm>
            <a:off x="1335318" y="5805731"/>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30" name="TextBox 129"/>
          <p:cNvSpPr txBox="1"/>
          <p:nvPr/>
        </p:nvSpPr>
        <p:spPr>
          <a:xfrm>
            <a:off x="2631191" y="6170063"/>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31" name="TextBox 130"/>
          <p:cNvSpPr txBox="1"/>
          <p:nvPr/>
        </p:nvSpPr>
        <p:spPr>
          <a:xfrm>
            <a:off x="2435516" y="5843831"/>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32" name="TextBox 131"/>
          <p:cNvSpPr txBox="1"/>
          <p:nvPr/>
        </p:nvSpPr>
        <p:spPr>
          <a:xfrm>
            <a:off x="1878291" y="5521469"/>
            <a:ext cx="246216" cy="400110"/>
          </a:xfrm>
          <a:prstGeom prst="rect">
            <a:avLst/>
          </a:prstGeom>
          <a:noFill/>
        </p:spPr>
        <p:txBody>
          <a:bodyPr wrap="square" rtlCol="0">
            <a:spAutoFit/>
          </a:bodyPr>
          <a:lstStyle/>
          <a:p>
            <a:r>
              <a:rPr lang="en-US" sz="1000" b="1" dirty="0" smtClean="0">
                <a:solidFill>
                  <a:schemeClr val="bg1"/>
                </a:solidFill>
              </a:rPr>
              <a:t>3</a:t>
            </a:r>
          </a:p>
        </p:txBody>
      </p:sp>
      <p:sp>
        <p:nvSpPr>
          <p:cNvPr id="133" name="TextBox 132"/>
          <p:cNvSpPr txBox="1"/>
          <p:nvPr/>
        </p:nvSpPr>
        <p:spPr>
          <a:xfrm>
            <a:off x="1089102" y="5205566"/>
            <a:ext cx="246216" cy="400110"/>
          </a:xfrm>
          <a:prstGeom prst="rect">
            <a:avLst/>
          </a:prstGeom>
          <a:noFill/>
        </p:spPr>
        <p:txBody>
          <a:bodyPr wrap="square" rtlCol="0">
            <a:spAutoFit/>
          </a:bodyPr>
          <a:lstStyle/>
          <a:p>
            <a:r>
              <a:rPr lang="en-US" sz="1000" b="1" dirty="0" smtClean="0">
                <a:solidFill>
                  <a:schemeClr val="bg1"/>
                </a:solidFill>
              </a:rPr>
              <a:t>4</a:t>
            </a:r>
          </a:p>
        </p:txBody>
      </p:sp>
      <p:pic>
        <p:nvPicPr>
          <p:cNvPr id="134" name="Picture 133" descr="Screen shot 2012-11-28 at 2.19.54 PM.png"/>
          <p:cNvPicPr>
            <a:picLocks noChangeAspect="1"/>
          </p:cNvPicPr>
          <p:nvPr/>
        </p:nvPicPr>
        <p:blipFill>
          <a:blip r:embed="rId4"/>
          <a:stretch>
            <a:fillRect/>
          </a:stretch>
        </p:blipFill>
        <p:spPr>
          <a:xfrm>
            <a:off x="5661025" y="3170654"/>
            <a:ext cx="2870200" cy="1676400"/>
          </a:xfrm>
          <a:prstGeom prst="rect">
            <a:avLst/>
          </a:prstGeom>
        </p:spPr>
      </p:pic>
      <p:pic>
        <p:nvPicPr>
          <p:cNvPr id="135" name="Picture 134" descr="Screen shot 2012-11-28 at 2.21.10 PM.png"/>
          <p:cNvPicPr>
            <a:picLocks noChangeAspect="1"/>
          </p:cNvPicPr>
          <p:nvPr/>
        </p:nvPicPr>
        <p:blipFill>
          <a:blip r:embed="rId5"/>
          <a:stretch>
            <a:fillRect/>
          </a:stretch>
        </p:blipFill>
        <p:spPr>
          <a:xfrm>
            <a:off x="5575300" y="5104602"/>
            <a:ext cx="2895600" cy="1651000"/>
          </a:xfrm>
          <a:prstGeom prst="rect">
            <a:avLst/>
          </a:prstGeom>
        </p:spPr>
      </p:pic>
      <p:sp>
        <p:nvSpPr>
          <p:cNvPr id="136" name="Oval 135"/>
          <p:cNvSpPr/>
          <p:nvPr/>
        </p:nvSpPr>
        <p:spPr>
          <a:xfrm>
            <a:off x="463461" y="5352407"/>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Oval 136"/>
          <p:cNvSpPr/>
          <p:nvPr/>
        </p:nvSpPr>
        <p:spPr>
          <a:xfrm>
            <a:off x="6454304" y="3196054"/>
            <a:ext cx="274320" cy="274320"/>
          </a:xfrm>
          <a:prstGeom prst="ellipse">
            <a:avLst/>
          </a:prstGeom>
          <a:no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TextBox 137"/>
          <p:cNvSpPr txBox="1"/>
          <p:nvPr/>
        </p:nvSpPr>
        <p:spPr>
          <a:xfrm>
            <a:off x="5559425" y="3991246"/>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39" name="TextBox 138"/>
          <p:cNvSpPr txBox="1"/>
          <p:nvPr/>
        </p:nvSpPr>
        <p:spPr>
          <a:xfrm>
            <a:off x="6791798" y="4279253"/>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40" name="TextBox 139"/>
          <p:cNvSpPr txBox="1"/>
          <p:nvPr/>
        </p:nvSpPr>
        <p:spPr>
          <a:xfrm>
            <a:off x="7336065" y="4300992"/>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41" name="TextBox 140"/>
          <p:cNvSpPr txBox="1"/>
          <p:nvPr/>
        </p:nvSpPr>
        <p:spPr>
          <a:xfrm>
            <a:off x="5869918" y="3694026"/>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143" name="TextBox 142"/>
          <p:cNvSpPr txBox="1"/>
          <p:nvPr/>
        </p:nvSpPr>
        <p:spPr>
          <a:xfrm>
            <a:off x="6545582" y="3943933"/>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44" name="TextBox 143"/>
          <p:cNvSpPr txBox="1"/>
          <p:nvPr/>
        </p:nvSpPr>
        <p:spPr>
          <a:xfrm>
            <a:off x="7841455" y="4308265"/>
            <a:ext cx="246216" cy="400110"/>
          </a:xfrm>
          <a:prstGeom prst="rect">
            <a:avLst/>
          </a:prstGeom>
          <a:noFill/>
        </p:spPr>
        <p:txBody>
          <a:bodyPr wrap="square" rtlCol="0">
            <a:spAutoFit/>
          </a:bodyPr>
          <a:lstStyle/>
          <a:p>
            <a:r>
              <a:rPr lang="en-US" sz="1000" b="1" dirty="0" smtClean="0">
                <a:solidFill>
                  <a:schemeClr val="bg1"/>
                </a:solidFill>
              </a:rPr>
              <a:t>1</a:t>
            </a:r>
          </a:p>
        </p:txBody>
      </p:sp>
      <p:sp>
        <p:nvSpPr>
          <p:cNvPr id="145" name="TextBox 144"/>
          <p:cNvSpPr txBox="1"/>
          <p:nvPr/>
        </p:nvSpPr>
        <p:spPr>
          <a:xfrm>
            <a:off x="7645780" y="3982033"/>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46" name="TextBox 145"/>
          <p:cNvSpPr txBox="1"/>
          <p:nvPr/>
        </p:nvSpPr>
        <p:spPr>
          <a:xfrm>
            <a:off x="7088555" y="3659671"/>
            <a:ext cx="246216" cy="400110"/>
          </a:xfrm>
          <a:prstGeom prst="rect">
            <a:avLst/>
          </a:prstGeom>
          <a:noFill/>
        </p:spPr>
        <p:txBody>
          <a:bodyPr wrap="square" rtlCol="0">
            <a:spAutoFit/>
          </a:bodyPr>
          <a:lstStyle/>
          <a:p>
            <a:r>
              <a:rPr lang="en-US" sz="1000" b="1" dirty="0" smtClean="0">
                <a:solidFill>
                  <a:schemeClr val="bg1"/>
                </a:solidFill>
              </a:rPr>
              <a:t>3</a:t>
            </a:r>
          </a:p>
        </p:txBody>
      </p:sp>
      <p:sp>
        <p:nvSpPr>
          <p:cNvPr id="147" name="TextBox 146"/>
          <p:cNvSpPr txBox="1"/>
          <p:nvPr/>
        </p:nvSpPr>
        <p:spPr>
          <a:xfrm>
            <a:off x="6299366" y="3343768"/>
            <a:ext cx="246216" cy="400110"/>
          </a:xfrm>
          <a:prstGeom prst="rect">
            <a:avLst/>
          </a:prstGeom>
          <a:noFill/>
        </p:spPr>
        <p:txBody>
          <a:bodyPr wrap="square" rtlCol="0">
            <a:spAutoFit/>
          </a:bodyPr>
          <a:lstStyle/>
          <a:p>
            <a:r>
              <a:rPr lang="en-US" sz="1000" b="1" dirty="0" smtClean="0">
                <a:solidFill>
                  <a:schemeClr val="bg1"/>
                </a:solidFill>
              </a:rPr>
              <a:t>4</a:t>
            </a:r>
          </a:p>
        </p:txBody>
      </p:sp>
      <p:sp>
        <p:nvSpPr>
          <p:cNvPr id="149" name="TextBox 148"/>
          <p:cNvSpPr txBox="1"/>
          <p:nvPr/>
        </p:nvSpPr>
        <p:spPr>
          <a:xfrm>
            <a:off x="6081926" y="4017936"/>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50" name="TextBox 149"/>
          <p:cNvSpPr txBox="1"/>
          <p:nvPr/>
        </p:nvSpPr>
        <p:spPr>
          <a:xfrm>
            <a:off x="8087671" y="4618755"/>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51" name="TextBox 150"/>
          <p:cNvSpPr txBox="1"/>
          <p:nvPr/>
        </p:nvSpPr>
        <p:spPr>
          <a:xfrm>
            <a:off x="7017541" y="5308714"/>
            <a:ext cx="246216" cy="400110"/>
          </a:xfrm>
          <a:prstGeom prst="rect">
            <a:avLst/>
          </a:prstGeom>
          <a:noFill/>
        </p:spPr>
        <p:txBody>
          <a:bodyPr wrap="square" rtlCol="0">
            <a:spAutoFit/>
          </a:bodyPr>
          <a:lstStyle/>
          <a:p>
            <a:r>
              <a:rPr lang="en-US" sz="1000" b="1" dirty="0" smtClean="0">
                <a:solidFill>
                  <a:schemeClr val="bg1"/>
                </a:solidFill>
              </a:rPr>
              <a:t>3</a:t>
            </a:r>
            <a:endParaRPr lang="en-US" sz="1000" b="1" dirty="0" smtClean="0">
              <a:solidFill>
                <a:schemeClr val="bg1"/>
              </a:solidFill>
            </a:endParaRPr>
          </a:p>
        </p:txBody>
      </p:sp>
      <p:sp>
        <p:nvSpPr>
          <p:cNvPr id="152" name="TextBox 151"/>
          <p:cNvSpPr txBox="1"/>
          <p:nvPr/>
        </p:nvSpPr>
        <p:spPr>
          <a:xfrm>
            <a:off x="5477592" y="6234319"/>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53" name="TextBox 152"/>
          <p:cNvSpPr txBox="1"/>
          <p:nvPr/>
        </p:nvSpPr>
        <p:spPr>
          <a:xfrm>
            <a:off x="6005726" y="6244715"/>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54" name="TextBox 153"/>
          <p:cNvSpPr txBox="1"/>
          <p:nvPr/>
        </p:nvSpPr>
        <p:spPr>
          <a:xfrm>
            <a:off x="6757590" y="6232015"/>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55" name="TextBox 154"/>
          <p:cNvSpPr txBox="1"/>
          <p:nvPr/>
        </p:nvSpPr>
        <p:spPr>
          <a:xfrm>
            <a:off x="7276457" y="5946979"/>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56" name="TextBox 155"/>
          <p:cNvSpPr txBox="1"/>
          <p:nvPr/>
        </p:nvSpPr>
        <p:spPr>
          <a:xfrm>
            <a:off x="8024171" y="6239248"/>
            <a:ext cx="246216" cy="400110"/>
          </a:xfrm>
          <a:prstGeom prst="rect">
            <a:avLst/>
          </a:prstGeom>
          <a:noFill/>
        </p:spPr>
        <p:txBody>
          <a:bodyPr wrap="square" rtlCol="0">
            <a:spAutoFit/>
          </a:bodyPr>
          <a:lstStyle/>
          <a:p>
            <a:r>
              <a:rPr lang="en-US" sz="1000" b="1" dirty="0" smtClean="0">
                <a:solidFill>
                  <a:schemeClr val="bg1"/>
                </a:solidFill>
              </a:rPr>
              <a:t>0</a:t>
            </a:r>
          </a:p>
        </p:txBody>
      </p:sp>
      <p:sp>
        <p:nvSpPr>
          <p:cNvPr id="157" name="TextBox 156"/>
          <p:cNvSpPr txBox="1"/>
          <p:nvPr/>
        </p:nvSpPr>
        <p:spPr>
          <a:xfrm>
            <a:off x="5818341" y="5962735"/>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158" name="TextBox 157"/>
          <p:cNvSpPr txBox="1"/>
          <p:nvPr/>
        </p:nvSpPr>
        <p:spPr>
          <a:xfrm>
            <a:off x="6545582" y="5937335"/>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159" name="TextBox 158"/>
          <p:cNvSpPr txBox="1"/>
          <p:nvPr/>
        </p:nvSpPr>
        <p:spPr>
          <a:xfrm>
            <a:off x="7806988" y="5944608"/>
            <a:ext cx="246216" cy="400110"/>
          </a:xfrm>
          <a:prstGeom prst="rect">
            <a:avLst/>
          </a:prstGeom>
          <a:noFill/>
        </p:spPr>
        <p:txBody>
          <a:bodyPr wrap="square" rtlCol="0">
            <a:spAutoFit/>
          </a:bodyPr>
          <a:lstStyle/>
          <a:p>
            <a:r>
              <a:rPr lang="en-US" sz="1000" b="1" dirty="0" smtClean="0">
                <a:solidFill>
                  <a:schemeClr val="bg1"/>
                </a:solidFill>
              </a:rPr>
              <a:t>1</a:t>
            </a:r>
            <a:endParaRPr lang="en-US" sz="1000" b="1" dirty="0" smtClean="0">
              <a:solidFill>
                <a:schemeClr val="bg1"/>
              </a:solidFill>
            </a:endParaRPr>
          </a:p>
        </p:txBody>
      </p:sp>
      <p:sp>
        <p:nvSpPr>
          <p:cNvPr id="160" name="TextBox 159"/>
          <p:cNvSpPr txBox="1"/>
          <p:nvPr/>
        </p:nvSpPr>
        <p:spPr>
          <a:xfrm>
            <a:off x="6286666" y="5626125"/>
            <a:ext cx="246216" cy="400110"/>
          </a:xfrm>
          <a:prstGeom prst="rect">
            <a:avLst/>
          </a:prstGeom>
          <a:noFill/>
        </p:spPr>
        <p:txBody>
          <a:bodyPr wrap="square" rtlCol="0">
            <a:spAutoFit/>
          </a:bodyPr>
          <a:lstStyle/>
          <a:p>
            <a:r>
              <a:rPr lang="en-US" sz="1000" b="1" dirty="0" smtClean="0">
                <a:solidFill>
                  <a:schemeClr val="bg1"/>
                </a:solidFill>
              </a:rPr>
              <a:t>2</a:t>
            </a:r>
          </a:p>
        </p:txBody>
      </p:sp>
      <p:sp>
        <p:nvSpPr>
          <p:cNvPr id="161" name="TextBox 160"/>
          <p:cNvSpPr txBox="1"/>
          <p:nvPr/>
        </p:nvSpPr>
        <p:spPr>
          <a:xfrm>
            <a:off x="7594980" y="5643776"/>
            <a:ext cx="246216" cy="400110"/>
          </a:xfrm>
          <a:prstGeom prst="rect">
            <a:avLst/>
          </a:prstGeom>
          <a:noFill/>
        </p:spPr>
        <p:txBody>
          <a:bodyPr wrap="square" rtlCol="0">
            <a:spAutoFit/>
          </a:bodyPr>
          <a:lstStyle/>
          <a:p>
            <a:r>
              <a:rPr lang="en-US" sz="1000" b="1" dirty="0" smtClean="0">
                <a:solidFill>
                  <a:schemeClr val="bg1"/>
                </a:solidFill>
              </a:rPr>
              <a:t>2</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wilight">
  <a:themeElements>
    <a:clrScheme name="Orbit">
      <a:dk1>
        <a:srgbClr val="FFFFFF"/>
      </a:dk1>
      <a:lt1>
        <a:srgbClr val="000000"/>
      </a:lt1>
      <a:dk2>
        <a:srgbClr val="212C28"/>
      </a:dk2>
      <a:lt2>
        <a:srgbClr val="7C9BA5"/>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Twilight">
      <a:majorFont>
        <a:latin typeface="Century Gothic"/>
        <a:ea typeface=""/>
        <a:cs typeface=""/>
        <a:font script="Jpan" typeface="ＭＳ Ｐゴシック"/>
      </a:majorFont>
      <a:minorFont>
        <a:latin typeface="Century Gothic"/>
        <a:ea typeface=""/>
        <a:cs typeface=""/>
        <a:font script="Jpan" typeface="ＭＳ Ｐゴシック"/>
      </a:minorFont>
    </a:fontScheme>
    <a:fmtScheme name="Twilight">
      <a:fillStyleLst>
        <a:solidFill>
          <a:schemeClr val="phClr"/>
        </a:solidFill>
        <a:gradFill rotWithShape="1">
          <a:gsLst>
            <a:gs pos="0">
              <a:schemeClr val="phClr">
                <a:tint val="100000"/>
                <a:shade val="60000"/>
                <a:satMod val="130000"/>
              </a:schemeClr>
            </a:gs>
            <a:gs pos="100000">
              <a:schemeClr val="phClr">
                <a:tint val="100000"/>
                <a:shade val="94000"/>
                <a:satMod val="135000"/>
              </a:schemeClr>
            </a:gs>
          </a:gsLst>
          <a:path path="circle">
            <a:fillToRect l="100000" t="100000" r="100000" b="100000"/>
          </a:path>
        </a:gradFill>
        <a:gradFill rotWithShape="1">
          <a:gsLst>
            <a:gs pos="0">
              <a:schemeClr val="phClr">
                <a:shade val="60000"/>
                <a:satMod val="130000"/>
              </a:schemeClr>
            </a:gs>
            <a:gs pos="100000">
              <a:schemeClr val="phClr">
                <a:shade val="94000"/>
                <a:satMod val="135000"/>
              </a:schemeClr>
            </a:gs>
          </a:gsLst>
          <a:lin ang="16200000" scaled="0"/>
        </a:gradFill>
      </a:fillStyleLst>
      <a:lnStyleLst>
        <a:ln w="19050" cap="flat" cmpd="sng" algn="ctr">
          <a:solidFill>
            <a:schemeClr val="phClr">
              <a:shade val="95000"/>
              <a:satMod val="105000"/>
            </a:schemeClr>
          </a:solidFill>
          <a:prstDash val="solid"/>
        </a:ln>
        <a:ln w="19050" cap="flat" cmpd="sng" algn="ctr">
          <a:solidFill>
            <a:schemeClr val="phClr"/>
          </a:solidFill>
          <a:prstDash val="solid"/>
        </a:ln>
        <a:ln w="47625" cap="flat" cmpd="sng" algn="ctr">
          <a:solidFill>
            <a:schemeClr val="phClr"/>
          </a:solidFill>
          <a:prstDash val="solid"/>
        </a:ln>
      </a:lnStyleLst>
      <a:effectStyleLst>
        <a:effectStyle>
          <a:effectLst/>
        </a:effectStyle>
        <a:effectStyle>
          <a:effectLst>
            <a:innerShdw blurRad="38100" dist="12700" dir="5400000">
              <a:srgbClr val="FFFFFF">
                <a:alpha val="75000"/>
              </a:srgbClr>
            </a:innerShdw>
            <a:outerShdw blurRad="88900" dist="50800" dir="5400000" sx="102000" sy="102000" algn="tr" rotWithShape="0">
              <a:srgbClr val="808080">
                <a:alpha val="50000"/>
              </a:srgbClr>
            </a:outerShdw>
          </a:effectLst>
        </a:effectStyle>
        <a:effectStyle>
          <a:effectLst>
            <a:outerShdw blurRad="317500" dist="762000" dir="5400000" sy="45000" rotWithShape="0">
              <a:srgbClr val="000000">
                <a:alpha val="35000"/>
              </a:srgbClr>
            </a:outerShdw>
          </a:effectLst>
          <a:scene3d>
            <a:camera prst="orthographicFront">
              <a:rot lat="0" lon="0" rev="0"/>
            </a:camera>
            <a:lightRig rig="balanced" dir="tl"/>
          </a:scene3d>
          <a:sp3d extrusionH="12700" prstMaterial="softEdge">
            <a:bevelT w="38100" h="12700"/>
          </a:sp3d>
        </a:effectStyle>
      </a:effectStyleLst>
      <a:bgFillStyleLst>
        <a:solidFill>
          <a:schemeClr val="phClr"/>
        </a:solidFill>
        <a:blipFill rotWithShape="1">
          <a:blip xmlns:r="http://schemas.openxmlformats.org/officeDocument/2006/relationships" r:embed="rId1">
            <a:duotone>
              <a:schemeClr val="phClr">
                <a:shade val="10000"/>
                <a:satMod val="200000"/>
              </a:schemeClr>
              <a:schemeClr val="phClr">
                <a:tint val="30000"/>
                <a:satMod val="300000"/>
              </a:schemeClr>
            </a:duotone>
          </a:blip>
          <a:stretch/>
        </a:blipFill>
        <a:blipFill rotWithShape="1">
          <a:blip xmlns:r="http://schemas.openxmlformats.org/officeDocument/2006/relationships" r:embed="rId2">
            <a:duotone>
              <a:schemeClr val="phClr">
                <a:shade val="20000"/>
                <a:satMod val="200000"/>
              </a:schemeClr>
              <a:schemeClr val="phClr">
                <a:tint val="5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Twilight.thmx</Template>
  <TotalTime>705</TotalTime>
  <Words>883</Words>
  <Application>Microsoft Macintosh PowerPoint</Application>
  <PresentationFormat>On-screen Show (4:3)</PresentationFormat>
  <Paragraphs>212</Paragraphs>
  <Slides>8</Slides>
  <Notes>0</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Twilight</vt:lpstr>
      <vt:lpstr>AVL Trees</vt:lpstr>
      <vt:lpstr>The AVL Tree</vt:lpstr>
      <vt:lpstr>Correcting Imbalances</vt:lpstr>
      <vt:lpstr>Unbalanced Trees</vt:lpstr>
      <vt:lpstr>Right – Right Imbalance</vt:lpstr>
      <vt:lpstr>Right – Left Imbalance</vt:lpstr>
      <vt:lpstr>Default to Right – Right</vt:lpstr>
      <vt:lpstr>Multiple Imbalances</vt:lpstr>
    </vt:vector>
  </TitlesOfParts>
  <Company>Brigham Young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Trees</dc:title>
  <dc:creator>Kendra Brinkerhoff</dc:creator>
  <cp:lastModifiedBy>Kendra Brinkerhoff</cp:lastModifiedBy>
  <cp:revision>35</cp:revision>
  <dcterms:created xsi:type="dcterms:W3CDTF">2012-11-28T23:13:53Z</dcterms:created>
  <dcterms:modified xsi:type="dcterms:W3CDTF">2012-11-29T05:46:25Z</dcterms:modified>
</cp:coreProperties>
</file>