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handoutMasterIdLst>
    <p:handoutMasterId r:id="rId57"/>
  </p:handoutMasterIdLst>
  <p:sldIdLst>
    <p:sldId id="256" r:id="rId2"/>
    <p:sldId id="257" r:id="rId3"/>
    <p:sldId id="275" r:id="rId4"/>
    <p:sldId id="276" r:id="rId5"/>
    <p:sldId id="278" r:id="rId6"/>
    <p:sldId id="277" r:id="rId7"/>
    <p:sldId id="274" r:id="rId8"/>
    <p:sldId id="315" r:id="rId9"/>
    <p:sldId id="268" r:id="rId10"/>
    <p:sldId id="305" r:id="rId11"/>
    <p:sldId id="304" r:id="rId12"/>
    <p:sldId id="303" r:id="rId13"/>
    <p:sldId id="302" r:id="rId14"/>
    <p:sldId id="301" r:id="rId15"/>
    <p:sldId id="312" r:id="rId16"/>
    <p:sldId id="311" r:id="rId17"/>
    <p:sldId id="300" r:id="rId18"/>
    <p:sldId id="306" r:id="rId19"/>
    <p:sldId id="269" r:id="rId20"/>
    <p:sldId id="270" r:id="rId21"/>
    <p:sldId id="266" r:id="rId22"/>
    <p:sldId id="267" r:id="rId23"/>
    <p:sldId id="271" r:id="rId24"/>
    <p:sldId id="272" r:id="rId25"/>
    <p:sldId id="290" r:id="rId26"/>
    <p:sldId id="258" r:id="rId27"/>
    <p:sldId id="307" r:id="rId28"/>
    <p:sldId id="289" r:id="rId29"/>
    <p:sldId id="259" r:id="rId30"/>
    <p:sldId id="288" r:id="rId31"/>
    <p:sldId id="260" r:id="rId32"/>
    <p:sldId id="313" r:id="rId33"/>
    <p:sldId id="308" r:id="rId34"/>
    <p:sldId id="287" r:id="rId35"/>
    <p:sldId id="261" r:id="rId36"/>
    <p:sldId id="314" r:id="rId37"/>
    <p:sldId id="286" r:id="rId38"/>
    <p:sldId id="262" r:id="rId39"/>
    <p:sldId id="309" r:id="rId40"/>
    <p:sldId id="263" r:id="rId41"/>
    <p:sldId id="285" r:id="rId42"/>
    <p:sldId id="310" r:id="rId43"/>
    <p:sldId id="316" r:id="rId44"/>
    <p:sldId id="265" r:id="rId45"/>
    <p:sldId id="317" r:id="rId46"/>
    <p:sldId id="319" r:id="rId47"/>
    <p:sldId id="294" r:id="rId48"/>
    <p:sldId id="280" r:id="rId49"/>
    <p:sldId id="320" r:id="rId50"/>
    <p:sldId id="282" r:id="rId51"/>
    <p:sldId id="283" r:id="rId52"/>
    <p:sldId id="281" r:id="rId53"/>
    <p:sldId id="293" r:id="rId54"/>
    <p:sldId id="284" r:id="rId55"/>
  </p:sldIdLst>
  <p:sldSz cx="9144000" cy="6858000" type="screen4x3"/>
  <p:notesSz cx="7086600" cy="9372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esh" initials="M"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092" autoAdjust="0"/>
  </p:normalViewPr>
  <p:slideViewPr>
    <p:cSldViewPr>
      <p:cViewPr varScale="1">
        <p:scale>
          <a:sx n="53" d="100"/>
          <a:sy n="53" d="100"/>
        </p:scale>
        <p:origin x="189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view3D>
      <c:rotX val="15"/>
      <c:rotY val="20"/>
      <c:rAngAx val="1"/>
    </c:view3D>
    <c:floor>
      <c:thickness val="0"/>
    </c:floor>
    <c:sideWall>
      <c:thickness val="0"/>
    </c:sideWall>
    <c:backWall>
      <c:thickness val="0"/>
    </c:backWall>
    <c:plotArea>
      <c:layout>
        <c:manualLayout>
          <c:layoutTarget val="inner"/>
          <c:xMode val="edge"/>
          <c:yMode val="edge"/>
          <c:x val="0.13533451175745889"/>
          <c:y val="5.6180446194225721E-2"/>
          <c:w val="0.84765868552145263"/>
          <c:h val="0.56839282589676221"/>
        </c:manualLayout>
      </c:layout>
      <c:bar3DChart>
        <c:barDir val="col"/>
        <c:grouping val="clustered"/>
        <c:varyColors val="0"/>
        <c:ser>
          <c:idx val="0"/>
          <c:order val="0"/>
          <c:invertIfNegative val="0"/>
          <c:dLbls>
            <c:dLbl>
              <c:idx val="0"/>
              <c:layout>
                <c:manualLayout>
                  <c:x val="1.7006802721088441E-3"/>
                  <c:y val="-3.2051282051282055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6.80272108843538E-3"/>
                  <c:y val="-3.5256410256410256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8.5034013605442323E-3"/>
                  <c:y val="-1.6025641025641035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1.7006802721088441E-3"/>
                  <c:y val="-1.9230769230769197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
                  <c:y val="-2.884615384615391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5.1020408163265285E-3"/>
                  <c:y val="-3.5256410256410256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ethnicity!$B$2:$B$7</c:f>
              <c:strCache>
                <c:ptCount val="6"/>
                <c:pt idx="0">
                  <c:v>African American</c:v>
                </c:pt>
                <c:pt idx="1">
                  <c:v>Asian American</c:v>
                </c:pt>
                <c:pt idx="2">
                  <c:v>Caucasian</c:v>
                </c:pt>
                <c:pt idx="3">
                  <c:v>Latino</c:v>
                </c:pt>
                <c:pt idx="4">
                  <c:v>Pacific Islander</c:v>
                </c:pt>
                <c:pt idx="5">
                  <c:v>Other</c:v>
                </c:pt>
              </c:strCache>
            </c:strRef>
          </c:cat>
          <c:val>
            <c:numRef>
              <c:f>ethnicity!$C$2:$C$7</c:f>
              <c:numCache>
                <c:formatCode>0.0%</c:formatCode>
                <c:ptCount val="6"/>
                <c:pt idx="0">
                  <c:v>0.19600000000000004</c:v>
                </c:pt>
                <c:pt idx="1">
                  <c:v>6.500000000000003E-2</c:v>
                </c:pt>
                <c:pt idx="2">
                  <c:v>0.63000000000000056</c:v>
                </c:pt>
                <c:pt idx="3">
                  <c:v>2.9000000000000001E-2</c:v>
                </c:pt>
                <c:pt idx="4">
                  <c:v>1.4999999999999998E-2</c:v>
                </c:pt>
                <c:pt idx="5">
                  <c:v>6.500000000000003E-2</c:v>
                </c:pt>
              </c:numCache>
            </c:numRef>
          </c:val>
        </c:ser>
        <c:dLbls>
          <c:showLegendKey val="0"/>
          <c:showVal val="0"/>
          <c:showCatName val="0"/>
          <c:showSerName val="0"/>
          <c:showPercent val="0"/>
          <c:showBubbleSize val="0"/>
        </c:dLbls>
        <c:gapWidth val="150"/>
        <c:shape val="box"/>
        <c:axId val="198602448"/>
        <c:axId val="198600488"/>
        <c:axId val="0"/>
      </c:bar3DChart>
      <c:catAx>
        <c:axId val="198602448"/>
        <c:scaling>
          <c:orientation val="minMax"/>
        </c:scaling>
        <c:delete val="0"/>
        <c:axPos val="b"/>
        <c:numFmt formatCode="General" sourceLinked="0"/>
        <c:majorTickMark val="out"/>
        <c:minorTickMark val="none"/>
        <c:tickLblPos val="nextTo"/>
        <c:crossAx val="198600488"/>
        <c:crosses val="autoZero"/>
        <c:auto val="1"/>
        <c:lblAlgn val="ctr"/>
        <c:lblOffset val="100"/>
        <c:noMultiLvlLbl val="0"/>
      </c:catAx>
      <c:valAx>
        <c:axId val="198600488"/>
        <c:scaling>
          <c:orientation val="minMax"/>
        </c:scaling>
        <c:delete val="0"/>
        <c:axPos val="l"/>
        <c:majorGridlines/>
        <c:numFmt formatCode="0%" sourceLinked="0"/>
        <c:majorTickMark val="out"/>
        <c:minorTickMark val="none"/>
        <c:tickLblPos val="nextTo"/>
        <c:crossAx val="19860244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6DD331-8918-4B63-8BFF-0271B694A653}" type="doc">
      <dgm:prSet loTypeId="urn:microsoft.com/office/officeart/2005/8/layout/cycle8" loCatId="cycle" qsTypeId="urn:microsoft.com/office/officeart/2005/8/quickstyle/simple1" qsCatId="simple" csTypeId="urn:microsoft.com/office/officeart/2005/8/colors/accent1_2" csCatId="accent1" phldr="1"/>
      <dgm:spPr/>
    </dgm:pt>
    <dgm:pt modelId="{000D7E65-8030-4D97-93AC-B2C838467A62}">
      <dgm:prSet phldrT="[Text]"/>
      <dgm:spPr/>
      <dgm:t>
        <a:bodyPr/>
        <a:lstStyle/>
        <a:p>
          <a:r>
            <a:rPr lang="en-US" dirty="0" smtClean="0"/>
            <a:t>Corporate</a:t>
          </a:r>
          <a:endParaRPr lang="en-US" dirty="0"/>
        </a:p>
      </dgm:t>
    </dgm:pt>
    <dgm:pt modelId="{DC639992-4A20-4277-8F4B-0BDF76863ADB}" type="parTrans" cxnId="{134C31CA-CD86-4F93-82B4-1A61970566D7}">
      <dgm:prSet/>
      <dgm:spPr/>
      <dgm:t>
        <a:bodyPr/>
        <a:lstStyle/>
        <a:p>
          <a:endParaRPr lang="en-US"/>
        </a:p>
      </dgm:t>
    </dgm:pt>
    <dgm:pt modelId="{DCA070B2-69DD-492F-8248-2B4729BEC2E4}" type="sibTrans" cxnId="{134C31CA-CD86-4F93-82B4-1A61970566D7}">
      <dgm:prSet/>
      <dgm:spPr/>
      <dgm:t>
        <a:bodyPr/>
        <a:lstStyle/>
        <a:p>
          <a:endParaRPr lang="en-US"/>
        </a:p>
      </dgm:t>
    </dgm:pt>
    <dgm:pt modelId="{76186894-470D-448C-A6E0-FB29116D1691}">
      <dgm:prSet phldrT="[Text]"/>
      <dgm:spPr/>
      <dgm:t>
        <a:bodyPr/>
        <a:lstStyle/>
        <a:p>
          <a:r>
            <a:rPr lang="en-US" dirty="0" smtClean="0"/>
            <a:t>Managerial</a:t>
          </a:r>
          <a:endParaRPr lang="en-US" dirty="0"/>
        </a:p>
      </dgm:t>
    </dgm:pt>
    <dgm:pt modelId="{FB6F984F-8C67-4864-80D4-B9327C3D84B2}" type="parTrans" cxnId="{410FC436-41A0-4F4B-9B00-8E249F63306C}">
      <dgm:prSet/>
      <dgm:spPr/>
      <dgm:t>
        <a:bodyPr/>
        <a:lstStyle/>
        <a:p>
          <a:endParaRPr lang="en-US"/>
        </a:p>
      </dgm:t>
    </dgm:pt>
    <dgm:pt modelId="{158B5617-0707-4742-918F-FEDBC9AAD750}" type="sibTrans" cxnId="{410FC436-41A0-4F4B-9B00-8E249F63306C}">
      <dgm:prSet/>
      <dgm:spPr/>
      <dgm:t>
        <a:bodyPr/>
        <a:lstStyle/>
        <a:p>
          <a:endParaRPr lang="en-US"/>
        </a:p>
      </dgm:t>
    </dgm:pt>
    <dgm:pt modelId="{D765E075-9048-483B-B012-5E76707517F5}">
      <dgm:prSet phldrT="[Text]"/>
      <dgm:spPr/>
      <dgm:t>
        <a:bodyPr/>
        <a:lstStyle/>
        <a:p>
          <a:r>
            <a:rPr lang="en-US" dirty="0" smtClean="0"/>
            <a:t>Political</a:t>
          </a:r>
          <a:endParaRPr lang="en-US" dirty="0"/>
        </a:p>
      </dgm:t>
    </dgm:pt>
    <dgm:pt modelId="{A137A27F-F4CB-4B21-B5FE-78B4098C8F09}" type="parTrans" cxnId="{BE2679EB-8342-4C05-A3BD-F63876D12D39}">
      <dgm:prSet/>
      <dgm:spPr/>
      <dgm:t>
        <a:bodyPr/>
        <a:lstStyle/>
        <a:p>
          <a:endParaRPr lang="en-US"/>
        </a:p>
      </dgm:t>
    </dgm:pt>
    <dgm:pt modelId="{7FAC9AAF-1B0A-457A-9E6B-C134D7C9B95B}" type="sibTrans" cxnId="{BE2679EB-8342-4C05-A3BD-F63876D12D39}">
      <dgm:prSet/>
      <dgm:spPr/>
      <dgm:t>
        <a:bodyPr/>
        <a:lstStyle/>
        <a:p>
          <a:endParaRPr lang="en-US"/>
        </a:p>
      </dgm:t>
    </dgm:pt>
    <dgm:pt modelId="{E14E76CA-802D-49E3-B85F-778D3091BFA3}" type="pres">
      <dgm:prSet presAssocID="{B06DD331-8918-4B63-8BFF-0271B694A653}" presName="compositeShape" presStyleCnt="0">
        <dgm:presLayoutVars>
          <dgm:chMax val="7"/>
          <dgm:dir/>
          <dgm:resizeHandles val="exact"/>
        </dgm:presLayoutVars>
      </dgm:prSet>
      <dgm:spPr/>
    </dgm:pt>
    <dgm:pt modelId="{E524CF58-6B75-4A86-AB99-4F9377ED9722}" type="pres">
      <dgm:prSet presAssocID="{B06DD331-8918-4B63-8BFF-0271B694A653}" presName="wedge1" presStyleLbl="node1" presStyleIdx="0" presStyleCnt="3"/>
      <dgm:spPr/>
      <dgm:t>
        <a:bodyPr/>
        <a:lstStyle/>
        <a:p>
          <a:endParaRPr lang="en-US"/>
        </a:p>
      </dgm:t>
    </dgm:pt>
    <dgm:pt modelId="{C47E0E38-40AC-41A3-A11B-AC482F134286}" type="pres">
      <dgm:prSet presAssocID="{B06DD331-8918-4B63-8BFF-0271B694A653}" presName="dummy1a" presStyleCnt="0"/>
      <dgm:spPr/>
    </dgm:pt>
    <dgm:pt modelId="{92C52705-02B2-428D-8E53-D1C0C2ABC1CD}" type="pres">
      <dgm:prSet presAssocID="{B06DD331-8918-4B63-8BFF-0271B694A653}" presName="dummy1b" presStyleCnt="0"/>
      <dgm:spPr/>
    </dgm:pt>
    <dgm:pt modelId="{18B50C95-7818-4F19-BF4B-1D96D6E52A04}" type="pres">
      <dgm:prSet presAssocID="{B06DD331-8918-4B63-8BFF-0271B694A653}" presName="wedge1Tx" presStyleLbl="node1" presStyleIdx="0" presStyleCnt="3">
        <dgm:presLayoutVars>
          <dgm:chMax val="0"/>
          <dgm:chPref val="0"/>
          <dgm:bulletEnabled val="1"/>
        </dgm:presLayoutVars>
      </dgm:prSet>
      <dgm:spPr/>
      <dgm:t>
        <a:bodyPr/>
        <a:lstStyle/>
        <a:p>
          <a:endParaRPr lang="en-US"/>
        </a:p>
      </dgm:t>
    </dgm:pt>
    <dgm:pt modelId="{2B410F9B-5551-4E9E-ADE4-EEF69B6CC213}" type="pres">
      <dgm:prSet presAssocID="{B06DD331-8918-4B63-8BFF-0271B694A653}" presName="wedge2" presStyleLbl="node1" presStyleIdx="1" presStyleCnt="3"/>
      <dgm:spPr/>
      <dgm:t>
        <a:bodyPr/>
        <a:lstStyle/>
        <a:p>
          <a:endParaRPr lang="en-US"/>
        </a:p>
      </dgm:t>
    </dgm:pt>
    <dgm:pt modelId="{8FCFBDB8-C6B1-4C59-AD30-0725D1AF5310}" type="pres">
      <dgm:prSet presAssocID="{B06DD331-8918-4B63-8BFF-0271B694A653}" presName="dummy2a" presStyleCnt="0"/>
      <dgm:spPr/>
    </dgm:pt>
    <dgm:pt modelId="{9B88E9F2-79DB-4A6B-A7DA-EFBA90F83533}" type="pres">
      <dgm:prSet presAssocID="{B06DD331-8918-4B63-8BFF-0271B694A653}" presName="dummy2b" presStyleCnt="0"/>
      <dgm:spPr/>
    </dgm:pt>
    <dgm:pt modelId="{FA0AC098-CB7C-4C71-87F2-8D441586F2EB}" type="pres">
      <dgm:prSet presAssocID="{B06DD331-8918-4B63-8BFF-0271B694A653}" presName="wedge2Tx" presStyleLbl="node1" presStyleIdx="1" presStyleCnt="3">
        <dgm:presLayoutVars>
          <dgm:chMax val="0"/>
          <dgm:chPref val="0"/>
          <dgm:bulletEnabled val="1"/>
        </dgm:presLayoutVars>
      </dgm:prSet>
      <dgm:spPr/>
      <dgm:t>
        <a:bodyPr/>
        <a:lstStyle/>
        <a:p>
          <a:endParaRPr lang="en-US"/>
        </a:p>
      </dgm:t>
    </dgm:pt>
    <dgm:pt modelId="{06A632B8-093C-479D-B198-E5149442D7E7}" type="pres">
      <dgm:prSet presAssocID="{B06DD331-8918-4B63-8BFF-0271B694A653}" presName="wedge3" presStyleLbl="node1" presStyleIdx="2" presStyleCnt="3"/>
      <dgm:spPr/>
      <dgm:t>
        <a:bodyPr/>
        <a:lstStyle/>
        <a:p>
          <a:endParaRPr lang="en-US"/>
        </a:p>
      </dgm:t>
    </dgm:pt>
    <dgm:pt modelId="{556BAFF3-58D6-43AF-B855-9507E434498B}" type="pres">
      <dgm:prSet presAssocID="{B06DD331-8918-4B63-8BFF-0271B694A653}" presName="dummy3a" presStyleCnt="0"/>
      <dgm:spPr/>
    </dgm:pt>
    <dgm:pt modelId="{08A556DA-37FC-403A-9E12-DFB3EE8F19CE}" type="pres">
      <dgm:prSet presAssocID="{B06DD331-8918-4B63-8BFF-0271B694A653}" presName="dummy3b" presStyleCnt="0"/>
      <dgm:spPr/>
    </dgm:pt>
    <dgm:pt modelId="{BF094C51-789E-4C58-B488-095B4B00B026}" type="pres">
      <dgm:prSet presAssocID="{B06DD331-8918-4B63-8BFF-0271B694A653}" presName="wedge3Tx" presStyleLbl="node1" presStyleIdx="2" presStyleCnt="3">
        <dgm:presLayoutVars>
          <dgm:chMax val="0"/>
          <dgm:chPref val="0"/>
          <dgm:bulletEnabled val="1"/>
        </dgm:presLayoutVars>
      </dgm:prSet>
      <dgm:spPr/>
      <dgm:t>
        <a:bodyPr/>
        <a:lstStyle/>
        <a:p>
          <a:endParaRPr lang="en-US"/>
        </a:p>
      </dgm:t>
    </dgm:pt>
    <dgm:pt modelId="{CD0A1D52-92E1-430C-9147-967BF32F23C2}" type="pres">
      <dgm:prSet presAssocID="{DCA070B2-69DD-492F-8248-2B4729BEC2E4}" presName="arrowWedge1" presStyleLbl="fgSibTrans2D1" presStyleIdx="0" presStyleCnt="3"/>
      <dgm:spPr/>
    </dgm:pt>
    <dgm:pt modelId="{22D925B2-5199-4AE7-B44B-59EB361F8E67}" type="pres">
      <dgm:prSet presAssocID="{158B5617-0707-4742-918F-FEDBC9AAD750}" presName="arrowWedge2" presStyleLbl="fgSibTrans2D1" presStyleIdx="1" presStyleCnt="3"/>
      <dgm:spPr/>
    </dgm:pt>
    <dgm:pt modelId="{5459A7F3-9C4F-4132-A8E6-70BB378072F6}" type="pres">
      <dgm:prSet presAssocID="{7FAC9AAF-1B0A-457A-9E6B-C134D7C9B95B}" presName="arrowWedge3" presStyleLbl="fgSibTrans2D1" presStyleIdx="2" presStyleCnt="3"/>
      <dgm:spPr/>
    </dgm:pt>
  </dgm:ptLst>
  <dgm:cxnLst>
    <dgm:cxn modelId="{BE2679EB-8342-4C05-A3BD-F63876D12D39}" srcId="{B06DD331-8918-4B63-8BFF-0271B694A653}" destId="{D765E075-9048-483B-B012-5E76707517F5}" srcOrd="2" destOrd="0" parTransId="{A137A27F-F4CB-4B21-B5FE-78B4098C8F09}" sibTransId="{7FAC9AAF-1B0A-457A-9E6B-C134D7C9B95B}"/>
    <dgm:cxn modelId="{3E3A8D4F-B3A3-4721-93A0-D73816881182}" type="presOf" srcId="{D765E075-9048-483B-B012-5E76707517F5}" destId="{BF094C51-789E-4C58-B488-095B4B00B026}" srcOrd="1" destOrd="0" presId="urn:microsoft.com/office/officeart/2005/8/layout/cycle8"/>
    <dgm:cxn modelId="{523F1167-DDE9-4435-8DD9-7E59DE50A042}" type="presOf" srcId="{B06DD331-8918-4B63-8BFF-0271B694A653}" destId="{E14E76CA-802D-49E3-B85F-778D3091BFA3}" srcOrd="0" destOrd="0" presId="urn:microsoft.com/office/officeart/2005/8/layout/cycle8"/>
    <dgm:cxn modelId="{BF78258F-47F4-4302-B486-EEA93B53309C}" type="presOf" srcId="{76186894-470D-448C-A6E0-FB29116D1691}" destId="{2B410F9B-5551-4E9E-ADE4-EEF69B6CC213}" srcOrd="0" destOrd="0" presId="urn:microsoft.com/office/officeart/2005/8/layout/cycle8"/>
    <dgm:cxn modelId="{410FC436-41A0-4F4B-9B00-8E249F63306C}" srcId="{B06DD331-8918-4B63-8BFF-0271B694A653}" destId="{76186894-470D-448C-A6E0-FB29116D1691}" srcOrd="1" destOrd="0" parTransId="{FB6F984F-8C67-4864-80D4-B9327C3D84B2}" sibTransId="{158B5617-0707-4742-918F-FEDBC9AAD750}"/>
    <dgm:cxn modelId="{260C36B1-ED1E-490D-8304-29004159212D}" type="presOf" srcId="{000D7E65-8030-4D97-93AC-B2C838467A62}" destId="{18B50C95-7818-4F19-BF4B-1D96D6E52A04}" srcOrd="1" destOrd="0" presId="urn:microsoft.com/office/officeart/2005/8/layout/cycle8"/>
    <dgm:cxn modelId="{934936A1-2761-4065-B08D-B2ADB403D526}" type="presOf" srcId="{76186894-470D-448C-A6E0-FB29116D1691}" destId="{FA0AC098-CB7C-4C71-87F2-8D441586F2EB}" srcOrd="1" destOrd="0" presId="urn:microsoft.com/office/officeart/2005/8/layout/cycle8"/>
    <dgm:cxn modelId="{7B601E59-2236-457A-88CE-4DD14B4D77B0}" type="presOf" srcId="{D765E075-9048-483B-B012-5E76707517F5}" destId="{06A632B8-093C-479D-B198-E5149442D7E7}" srcOrd="0" destOrd="0" presId="urn:microsoft.com/office/officeart/2005/8/layout/cycle8"/>
    <dgm:cxn modelId="{3C39C7FE-1066-4593-8771-C97D8CA87F99}" type="presOf" srcId="{000D7E65-8030-4D97-93AC-B2C838467A62}" destId="{E524CF58-6B75-4A86-AB99-4F9377ED9722}" srcOrd="0" destOrd="0" presId="urn:microsoft.com/office/officeart/2005/8/layout/cycle8"/>
    <dgm:cxn modelId="{134C31CA-CD86-4F93-82B4-1A61970566D7}" srcId="{B06DD331-8918-4B63-8BFF-0271B694A653}" destId="{000D7E65-8030-4D97-93AC-B2C838467A62}" srcOrd="0" destOrd="0" parTransId="{DC639992-4A20-4277-8F4B-0BDF76863ADB}" sibTransId="{DCA070B2-69DD-492F-8248-2B4729BEC2E4}"/>
    <dgm:cxn modelId="{0A9B811B-E141-4149-9C91-F1DB019626F3}" type="presParOf" srcId="{E14E76CA-802D-49E3-B85F-778D3091BFA3}" destId="{E524CF58-6B75-4A86-AB99-4F9377ED9722}" srcOrd="0" destOrd="0" presId="urn:microsoft.com/office/officeart/2005/8/layout/cycle8"/>
    <dgm:cxn modelId="{8F269A26-7276-4887-903A-8D73EA3849B7}" type="presParOf" srcId="{E14E76CA-802D-49E3-B85F-778D3091BFA3}" destId="{C47E0E38-40AC-41A3-A11B-AC482F134286}" srcOrd="1" destOrd="0" presId="urn:microsoft.com/office/officeart/2005/8/layout/cycle8"/>
    <dgm:cxn modelId="{C97B01AD-2251-42E9-8C3A-F518EE38595D}" type="presParOf" srcId="{E14E76CA-802D-49E3-B85F-778D3091BFA3}" destId="{92C52705-02B2-428D-8E53-D1C0C2ABC1CD}" srcOrd="2" destOrd="0" presId="urn:microsoft.com/office/officeart/2005/8/layout/cycle8"/>
    <dgm:cxn modelId="{25B35B7A-BEC0-443A-8E59-06E111367FD8}" type="presParOf" srcId="{E14E76CA-802D-49E3-B85F-778D3091BFA3}" destId="{18B50C95-7818-4F19-BF4B-1D96D6E52A04}" srcOrd="3" destOrd="0" presId="urn:microsoft.com/office/officeart/2005/8/layout/cycle8"/>
    <dgm:cxn modelId="{7FD41053-6F3D-4C75-9555-0D64D0176200}" type="presParOf" srcId="{E14E76CA-802D-49E3-B85F-778D3091BFA3}" destId="{2B410F9B-5551-4E9E-ADE4-EEF69B6CC213}" srcOrd="4" destOrd="0" presId="urn:microsoft.com/office/officeart/2005/8/layout/cycle8"/>
    <dgm:cxn modelId="{6EC9DCA2-DAA2-4D4C-B5CF-0A568544FCA5}" type="presParOf" srcId="{E14E76CA-802D-49E3-B85F-778D3091BFA3}" destId="{8FCFBDB8-C6B1-4C59-AD30-0725D1AF5310}" srcOrd="5" destOrd="0" presId="urn:microsoft.com/office/officeart/2005/8/layout/cycle8"/>
    <dgm:cxn modelId="{12B5BDEC-D9FC-4AD9-BBA9-410436F2AA72}" type="presParOf" srcId="{E14E76CA-802D-49E3-B85F-778D3091BFA3}" destId="{9B88E9F2-79DB-4A6B-A7DA-EFBA90F83533}" srcOrd="6" destOrd="0" presId="urn:microsoft.com/office/officeart/2005/8/layout/cycle8"/>
    <dgm:cxn modelId="{FCA20A8E-E484-4E27-AE60-18BA4413EF0F}" type="presParOf" srcId="{E14E76CA-802D-49E3-B85F-778D3091BFA3}" destId="{FA0AC098-CB7C-4C71-87F2-8D441586F2EB}" srcOrd="7" destOrd="0" presId="urn:microsoft.com/office/officeart/2005/8/layout/cycle8"/>
    <dgm:cxn modelId="{F3AF0A3E-2A42-401C-AD76-916B945F556D}" type="presParOf" srcId="{E14E76CA-802D-49E3-B85F-778D3091BFA3}" destId="{06A632B8-093C-479D-B198-E5149442D7E7}" srcOrd="8" destOrd="0" presId="urn:microsoft.com/office/officeart/2005/8/layout/cycle8"/>
    <dgm:cxn modelId="{5C40C6E3-E979-402D-98BA-B2BE507D70DA}" type="presParOf" srcId="{E14E76CA-802D-49E3-B85F-778D3091BFA3}" destId="{556BAFF3-58D6-43AF-B855-9507E434498B}" srcOrd="9" destOrd="0" presId="urn:microsoft.com/office/officeart/2005/8/layout/cycle8"/>
    <dgm:cxn modelId="{8B39C92F-B3C5-4A6C-B587-CDB1E9717E5A}" type="presParOf" srcId="{E14E76CA-802D-49E3-B85F-778D3091BFA3}" destId="{08A556DA-37FC-403A-9E12-DFB3EE8F19CE}" srcOrd="10" destOrd="0" presId="urn:microsoft.com/office/officeart/2005/8/layout/cycle8"/>
    <dgm:cxn modelId="{27BB61E9-058C-4B5F-83C7-C3462103CA97}" type="presParOf" srcId="{E14E76CA-802D-49E3-B85F-778D3091BFA3}" destId="{BF094C51-789E-4C58-B488-095B4B00B026}" srcOrd="11" destOrd="0" presId="urn:microsoft.com/office/officeart/2005/8/layout/cycle8"/>
    <dgm:cxn modelId="{BBDB8BEF-A86E-4EE4-AEC0-F65BE834DA96}" type="presParOf" srcId="{E14E76CA-802D-49E3-B85F-778D3091BFA3}" destId="{CD0A1D52-92E1-430C-9147-967BF32F23C2}" srcOrd="12" destOrd="0" presId="urn:microsoft.com/office/officeart/2005/8/layout/cycle8"/>
    <dgm:cxn modelId="{51F8C8A8-CA63-4D13-91A0-F6330D29349C}" type="presParOf" srcId="{E14E76CA-802D-49E3-B85F-778D3091BFA3}" destId="{22D925B2-5199-4AE7-B44B-59EB361F8E67}" srcOrd="13" destOrd="0" presId="urn:microsoft.com/office/officeart/2005/8/layout/cycle8"/>
    <dgm:cxn modelId="{6E15D83C-3333-4E7B-B6CC-7D1A4F145E2C}" type="presParOf" srcId="{E14E76CA-802D-49E3-B85F-778D3091BFA3}" destId="{5459A7F3-9C4F-4132-A8E6-70BB378072F6}"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34B478-D44B-4912-B1B5-69D9664753E0}" type="doc">
      <dgm:prSet loTypeId="urn:microsoft.com/office/officeart/2005/8/layout/radial5" loCatId="cycle" qsTypeId="urn:microsoft.com/office/officeart/2005/8/quickstyle/simple3" qsCatId="simple" csTypeId="urn:microsoft.com/office/officeart/2005/8/colors/accent1_2" csCatId="accent1" phldr="1"/>
      <dgm:spPr/>
      <dgm:t>
        <a:bodyPr/>
        <a:lstStyle/>
        <a:p>
          <a:endParaRPr lang="en-US"/>
        </a:p>
      </dgm:t>
    </dgm:pt>
    <dgm:pt modelId="{8CC04431-D4B3-4BD5-A778-2D9F78322AEF}">
      <dgm:prSet phldrT="[Text]"/>
      <dgm:spPr/>
      <dgm:t>
        <a:bodyPr/>
        <a:lstStyle/>
        <a:p>
          <a:r>
            <a:rPr lang="en-US" dirty="0" smtClean="0"/>
            <a:t>Leadership Qualities</a:t>
          </a:r>
          <a:endParaRPr lang="en-US" dirty="0"/>
        </a:p>
      </dgm:t>
    </dgm:pt>
    <dgm:pt modelId="{1717194F-243C-4552-9C1C-9E6E2437B468}" type="parTrans" cxnId="{33D0F603-84E9-4CE9-A071-C5A12CF151F4}">
      <dgm:prSet/>
      <dgm:spPr/>
      <dgm:t>
        <a:bodyPr/>
        <a:lstStyle/>
        <a:p>
          <a:endParaRPr lang="en-US"/>
        </a:p>
      </dgm:t>
    </dgm:pt>
    <dgm:pt modelId="{8FD90DEB-0290-4DB9-B641-5EA2D08840D4}" type="sibTrans" cxnId="{33D0F603-84E9-4CE9-A071-C5A12CF151F4}">
      <dgm:prSet/>
      <dgm:spPr/>
      <dgm:t>
        <a:bodyPr/>
        <a:lstStyle/>
        <a:p>
          <a:endParaRPr lang="en-US"/>
        </a:p>
      </dgm:t>
    </dgm:pt>
    <dgm:pt modelId="{2E91DBB1-051C-47DF-ABEE-5755D00D9369}">
      <dgm:prSet phldrT="[Text]"/>
      <dgm:spPr/>
      <dgm:t>
        <a:bodyPr/>
        <a:lstStyle/>
        <a:p>
          <a:r>
            <a:rPr lang="en-US" dirty="0" smtClean="0"/>
            <a:t>Ambitious</a:t>
          </a:r>
          <a:endParaRPr lang="en-US" dirty="0"/>
        </a:p>
      </dgm:t>
    </dgm:pt>
    <dgm:pt modelId="{32AC3EC0-457D-4E27-A63F-923015F5F370}" type="parTrans" cxnId="{95C3A23D-34D4-4CE7-952A-19F10CA9E10F}">
      <dgm:prSet/>
      <dgm:spPr/>
      <dgm:t>
        <a:bodyPr/>
        <a:lstStyle/>
        <a:p>
          <a:endParaRPr lang="en-US"/>
        </a:p>
      </dgm:t>
    </dgm:pt>
    <dgm:pt modelId="{B945B624-0D53-4470-9754-33E6F217EFEF}" type="sibTrans" cxnId="{95C3A23D-34D4-4CE7-952A-19F10CA9E10F}">
      <dgm:prSet/>
      <dgm:spPr/>
      <dgm:t>
        <a:bodyPr/>
        <a:lstStyle/>
        <a:p>
          <a:endParaRPr lang="en-US"/>
        </a:p>
      </dgm:t>
    </dgm:pt>
    <dgm:pt modelId="{29A51B99-3F36-440E-B6A4-B57F86CD0771}">
      <dgm:prSet phldrT="[Text]"/>
      <dgm:spPr/>
      <dgm:t>
        <a:bodyPr/>
        <a:lstStyle/>
        <a:p>
          <a:r>
            <a:rPr lang="en-US" dirty="0" smtClean="0"/>
            <a:t>Individualistic</a:t>
          </a:r>
          <a:endParaRPr lang="en-US" dirty="0"/>
        </a:p>
      </dgm:t>
    </dgm:pt>
    <dgm:pt modelId="{F3A40390-3269-4D0C-9C21-10B374583D84}" type="parTrans" cxnId="{26550FFF-B146-49B9-8552-75AABA6AC971}">
      <dgm:prSet/>
      <dgm:spPr/>
      <dgm:t>
        <a:bodyPr/>
        <a:lstStyle/>
        <a:p>
          <a:endParaRPr lang="en-US"/>
        </a:p>
      </dgm:t>
    </dgm:pt>
    <dgm:pt modelId="{D34610AD-B3A7-4EB1-8C67-E5C909F98220}" type="sibTrans" cxnId="{26550FFF-B146-49B9-8552-75AABA6AC971}">
      <dgm:prSet/>
      <dgm:spPr/>
      <dgm:t>
        <a:bodyPr/>
        <a:lstStyle/>
        <a:p>
          <a:endParaRPr lang="en-US"/>
        </a:p>
      </dgm:t>
    </dgm:pt>
    <dgm:pt modelId="{8814B426-F9FA-436B-8D0A-9198DE00F8F8}">
      <dgm:prSet phldrT="[Text]"/>
      <dgm:spPr/>
      <dgm:t>
        <a:bodyPr/>
        <a:lstStyle/>
        <a:p>
          <a:r>
            <a:rPr lang="en-US" dirty="0" smtClean="0"/>
            <a:t>Self-Focused</a:t>
          </a:r>
          <a:endParaRPr lang="en-US" dirty="0"/>
        </a:p>
      </dgm:t>
    </dgm:pt>
    <dgm:pt modelId="{BD187B68-9E78-4C5D-98A9-1132CCB1B7C5}" type="parTrans" cxnId="{0DFFBD0E-A075-4B91-A26B-8D38BFBDE39F}">
      <dgm:prSet/>
      <dgm:spPr/>
      <dgm:t>
        <a:bodyPr/>
        <a:lstStyle/>
        <a:p>
          <a:endParaRPr lang="en-US"/>
        </a:p>
      </dgm:t>
    </dgm:pt>
    <dgm:pt modelId="{7D4CC862-EE54-4680-AF05-609DDCED150C}" type="sibTrans" cxnId="{0DFFBD0E-A075-4B91-A26B-8D38BFBDE39F}">
      <dgm:prSet/>
      <dgm:spPr/>
      <dgm:t>
        <a:bodyPr/>
        <a:lstStyle/>
        <a:p>
          <a:endParaRPr lang="en-US"/>
        </a:p>
      </dgm:t>
    </dgm:pt>
    <dgm:pt modelId="{37FE9733-A643-427E-997A-E207DCC524C1}">
      <dgm:prSet phldrT="[Text]"/>
      <dgm:spPr/>
      <dgm:t>
        <a:bodyPr/>
        <a:lstStyle/>
        <a:p>
          <a:r>
            <a:rPr lang="en-US" dirty="0" smtClean="0"/>
            <a:t>Achievement Oriented</a:t>
          </a:r>
          <a:endParaRPr lang="en-US" dirty="0"/>
        </a:p>
      </dgm:t>
    </dgm:pt>
    <dgm:pt modelId="{724257DD-D170-46BF-9DF1-8DCBE026A319}" type="parTrans" cxnId="{9CB086EC-CA33-4B9C-A8AB-7767C90BE351}">
      <dgm:prSet/>
      <dgm:spPr/>
      <dgm:t>
        <a:bodyPr/>
        <a:lstStyle/>
        <a:p>
          <a:endParaRPr lang="en-US"/>
        </a:p>
      </dgm:t>
    </dgm:pt>
    <dgm:pt modelId="{0935D29B-F71C-4EFB-815A-AE7B7BE4E1ED}" type="sibTrans" cxnId="{9CB086EC-CA33-4B9C-A8AB-7767C90BE351}">
      <dgm:prSet/>
      <dgm:spPr/>
      <dgm:t>
        <a:bodyPr/>
        <a:lstStyle/>
        <a:p>
          <a:endParaRPr lang="en-US"/>
        </a:p>
      </dgm:t>
    </dgm:pt>
    <dgm:pt modelId="{0C73FA65-9964-462B-8A3C-7E59A9C9AB4B}">
      <dgm:prSet/>
      <dgm:spPr/>
      <dgm:t>
        <a:bodyPr/>
        <a:lstStyle/>
        <a:p>
          <a:r>
            <a:rPr lang="en-US" dirty="0" smtClean="0"/>
            <a:t>Assertive</a:t>
          </a:r>
          <a:endParaRPr lang="en-US" dirty="0"/>
        </a:p>
      </dgm:t>
    </dgm:pt>
    <dgm:pt modelId="{628FD582-97CE-4DB1-8561-63402AEAF66B}" type="parTrans" cxnId="{50002F6E-2F2D-4D36-8878-59484A1F2618}">
      <dgm:prSet/>
      <dgm:spPr/>
      <dgm:t>
        <a:bodyPr/>
        <a:lstStyle/>
        <a:p>
          <a:endParaRPr lang="en-US"/>
        </a:p>
      </dgm:t>
    </dgm:pt>
    <dgm:pt modelId="{2696C6C9-F51A-4AFA-903A-DED83F4255E6}" type="sibTrans" cxnId="{50002F6E-2F2D-4D36-8878-59484A1F2618}">
      <dgm:prSet/>
      <dgm:spPr/>
      <dgm:t>
        <a:bodyPr/>
        <a:lstStyle/>
        <a:p>
          <a:endParaRPr lang="en-US"/>
        </a:p>
      </dgm:t>
    </dgm:pt>
    <dgm:pt modelId="{ADFB8DE2-26E8-4A3F-B7DB-5A884865EA61}">
      <dgm:prSet/>
      <dgm:spPr/>
      <dgm:t>
        <a:bodyPr/>
        <a:lstStyle/>
        <a:p>
          <a:r>
            <a:rPr lang="en-US" dirty="0" smtClean="0"/>
            <a:t>Strong &amp; Controlling</a:t>
          </a:r>
          <a:endParaRPr lang="en-US" dirty="0"/>
        </a:p>
      </dgm:t>
    </dgm:pt>
    <dgm:pt modelId="{4A02953D-4867-4A76-A95D-FC1630F314DE}" type="parTrans" cxnId="{E6E78F7D-98A3-431D-964F-9597CC5B491C}">
      <dgm:prSet/>
      <dgm:spPr/>
      <dgm:t>
        <a:bodyPr/>
        <a:lstStyle/>
        <a:p>
          <a:endParaRPr lang="en-US"/>
        </a:p>
      </dgm:t>
    </dgm:pt>
    <dgm:pt modelId="{5F75A4C8-D237-4A3B-A44B-A826E8F2B17E}" type="sibTrans" cxnId="{E6E78F7D-98A3-431D-964F-9597CC5B491C}">
      <dgm:prSet/>
      <dgm:spPr/>
      <dgm:t>
        <a:bodyPr/>
        <a:lstStyle/>
        <a:p>
          <a:endParaRPr lang="en-US"/>
        </a:p>
      </dgm:t>
    </dgm:pt>
    <dgm:pt modelId="{483ED32A-494A-470D-90C4-DD59C95A42E9}" type="pres">
      <dgm:prSet presAssocID="{4834B478-D44B-4912-B1B5-69D9664753E0}" presName="Name0" presStyleCnt="0">
        <dgm:presLayoutVars>
          <dgm:chMax val="1"/>
          <dgm:dir/>
          <dgm:animLvl val="ctr"/>
          <dgm:resizeHandles val="exact"/>
        </dgm:presLayoutVars>
      </dgm:prSet>
      <dgm:spPr/>
      <dgm:t>
        <a:bodyPr/>
        <a:lstStyle/>
        <a:p>
          <a:endParaRPr lang="en-US"/>
        </a:p>
      </dgm:t>
    </dgm:pt>
    <dgm:pt modelId="{D2CFA163-8EF4-4158-981B-67FBDCE395B1}" type="pres">
      <dgm:prSet presAssocID="{8CC04431-D4B3-4BD5-A778-2D9F78322AEF}" presName="centerShape" presStyleLbl="node0" presStyleIdx="0" presStyleCnt="1"/>
      <dgm:spPr/>
      <dgm:t>
        <a:bodyPr/>
        <a:lstStyle/>
        <a:p>
          <a:endParaRPr lang="en-US"/>
        </a:p>
      </dgm:t>
    </dgm:pt>
    <dgm:pt modelId="{4D37EBED-53B6-4361-B584-23F7504B63C1}" type="pres">
      <dgm:prSet presAssocID="{32AC3EC0-457D-4E27-A63F-923015F5F370}" presName="parTrans" presStyleLbl="sibTrans2D1" presStyleIdx="0" presStyleCnt="6"/>
      <dgm:spPr/>
      <dgm:t>
        <a:bodyPr/>
        <a:lstStyle/>
        <a:p>
          <a:endParaRPr lang="en-US"/>
        </a:p>
      </dgm:t>
    </dgm:pt>
    <dgm:pt modelId="{00F3A368-AE64-4450-8EE1-CB4EAA3C4E7D}" type="pres">
      <dgm:prSet presAssocID="{32AC3EC0-457D-4E27-A63F-923015F5F370}" presName="connectorText" presStyleLbl="sibTrans2D1" presStyleIdx="0" presStyleCnt="6"/>
      <dgm:spPr/>
      <dgm:t>
        <a:bodyPr/>
        <a:lstStyle/>
        <a:p>
          <a:endParaRPr lang="en-US"/>
        </a:p>
      </dgm:t>
    </dgm:pt>
    <dgm:pt modelId="{D761990A-D62F-4B5C-B2FF-6A109D274B4D}" type="pres">
      <dgm:prSet presAssocID="{2E91DBB1-051C-47DF-ABEE-5755D00D9369}" presName="node" presStyleLbl="node1" presStyleIdx="0" presStyleCnt="6">
        <dgm:presLayoutVars>
          <dgm:bulletEnabled val="1"/>
        </dgm:presLayoutVars>
      </dgm:prSet>
      <dgm:spPr/>
      <dgm:t>
        <a:bodyPr/>
        <a:lstStyle/>
        <a:p>
          <a:endParaRPr lang="en-US"/>
        </a:p>
      </dgm:t>
    </dgm:pt>
    <dgm:pt modelId="{24604ED3-1F14-4425-ABC5-B24E4311A9FC}" type="pres">
      <dgm:prSet presAssocID="{F3A40390-3269-4D0C-9C21-10B374583D84}" presName="parTrans" presStyleLbl="sibTrans2D1" presStyleIdx="1" presStyleCnt="6"/>
      <dgm:spPr/>
      <dgm:t>
        <a:bodyPr/>
        <a:lstStyle/>
        <a:p>
          <a:endParaRPr lang="en-US"/>
        </a:p>
      </dgm:t>
    </dgm:pt>
    <dgm:pt modelId="{2BE34706-9DF0-4B4B-B7F0-08E3BF48C500}" type="pres">
      <dgm:prSet presAssocID="{F3A40390-3269-4D0C-9C21-10B374583D84}" presName="connectorText" presStyleLbl="sibTrans2D1" presStyleIdx="1" presStyleCnt="6"/>
      <dgm:spPr/>
      <dgm:t>
        <a:bodyPr/>
        <a:lstStyle/>
        <a:p>
          <a:endParaRPr lang="en-US"/>
        </a:p>
      </dgm:t>
    </dgm:pt>
    <dgm:pt modelId="{E4D1EC1C-3560-4ECB-91AE-C8ABF32AD759}" type="pres">
      <dgm:prSet presAssocID="{29A51B99-3F36-440E-B6A4-B57F86CD0771}" presName="node" presStyleLbl="node1" presStyleIdx="1" presStyleCnt="6">
        <dgm:presLayoutVars>
          <dgm:bulletEnabled val="1"/>
        </dgm:presLayoutVars>
      </dgm:prSet>
      <dgm:spPr/>
      <dgm:t>
        <a:bodyPr/>
        <a:lstStyle/>
        <a:p>
          <a:endParaRPr lang="en-US"/>
        </a:p>
      </dgm:t>
    </dgm:pt>
    <dgm:pt modelId="{F441A1BD-99CD-42D0-8C3C-C5263C1C1786}" type="pres">
      <dgm:prSet presAssocID="{BD187B68-9E78-4C5D-98A9-1132CCB1B7C5}" presName="parTrans" presStyleLbl="sibTrans2D1" presStyleIdx="2" presStyleCnt="6"/>
      <dgm:spPr/>
      <dgm:t>
        <a:bodyPr/>
        <a:lstStyle/>
        <a:p>
          <a:endParaRPr lang="en-US"/>
        </a:p>
      </dgm:t>
    </dgm:pt>
    <dgm:pt modelId="{C94793F5-8F48-4AAF-8C1B-6723E44FA0C0}" type="pres">
      <dgm:prSet presAssocID="{BD187B68-9E78-4C5D-98A9-1132CCB1B7C5}" presName="connectorText" presStyleLbl="sibTrans2D1" presStyleIdx="2" presStyleCnt="6"/>
      <dgm:spPr/>
      <dgm:t>
        <a:bodyPr/>
        <a:lstStyle/>
        <a:p>
          <a:endParaRPr lang="en-US"/>
        </a:p>
      </dgm:t>
    </dgm:pt>
    <dgm:pt modelId="{7F8B201B-8700-46BE-9132-71C3559B73A7}" type="pres">
      <dgm:prSet presAssocID="{8814B426-F9FA-436B-8D0A-9198DE00F8F8}" presName="node" presStyleLbl="node1" presStyleIdx="2" presStyleCnt="6">
        <dgm:presLayoutVars>
          <dgm:bulletEnabled val="1"/>
        </dgm:presLayoutVars>
      </dgm:prSet>
      <dgm:spPr/>
      <dgm:t>
        <a:bodyPr/>
        <a:lstStyle/>
        <a:p>
          <a:endParaRPr lang="en-US"/>
        </a:p>
      </dgm:t>
    </dgm:pt>
    <dgm:pt modelId="{2282F0E9-F1AC-4E28-8FA5-2AA0B3D429F4}" type="pres">
      <dgm:prSet presAssocID="{724257DD-D170-46BF-9DF1-8DCBE026A319}" presName="parTrans" presStyleLbl="sibTrans2D1" presStyleIdx="3" presStyleCnt="6"/>
      <dgm:spPr/>
      <dgm:t>
        <a:bodyPr/>
        <a:lstStyle/>
        <a:p>
          <a:endParaRPr lang="en-US"/>
        </a:p>
      </dgm:t>
    </dgm:pt>
    <dgm:pt modelId="{899DE280-7BB4-4417-ABEC-7A6CD5CCFA46}" type="pres">
      <dgm:prSet presAssocID="{724257DD-D170-46BF-9DF1-8DCBE026A319}" presName="connectorText" presStyleLbl="sibTrans2D1" presStyleIdx="3" presStyleCnt="6"/>
      <dgm:spPr/>
      <dgm:t>
        <a:bodyPr/>
        <a:lstStyle/>
        <a:p>
          <a:endParaRPr lang="en-US"/>
        </a:p>
      </dgm:t>
    </dgm:pt>
    <dgm:pt modelId="{116482D1-A1D2-43BF-97FC-6FDF06D32B0F}" type="pres">
      <dgm:prSet presAssocID="{37FE9733-A643-427E-997A-E207DCC524C1}" presName="node" presStyleLbl="node1" presStyleIdx="3" presStyleCnt="6">
        <dgm:presLayoutVars>
          <dgm:bulletEnabled val="1"/>
        </dgm:presLayoutVars>
      </dgm:prSet>
      <dgm:spPr/>
      <dgm:t>
        <a:bodyPr/>
        <a:lstStyle/>
        <a:p>
          <a:endParaRPr lang="en-US"/>
        </a:p>
      </dgm:t>
    </dgm:pt>
    <dgm:pt modelId="{90B63CC0-C682-4937-894A-02DCD2F76AE4}" type="pres">
      <dgm:prSet presAssocID="{628FD582-97CE-4DB1-8561-63402AEAF66B}" presName="parTrans" presStyleLbl="sibTrans2D1" presStyleIdx="4" presStyleCnt="6"/>
      <dgm:spPr/>
      <dgm:t>
        <a:bodyPr/>
        <a:lstStyle/>
        <a:p>
          <a:endParaRPr lang="en-US"/>
        </a:p>
      </dgm:t>
    </dgm:pt>
    <dgm:pt modelId="{06180270-F913-42AA-9A77-25FEACC062AD}" type="pres">
      <dgm:prSet presAssocID="{628FD582-97CE-4DB1-8561-63402AEAF66B}" presName="connectorText" presStyleLbl="sibTrans2D1" presStyleIdx="4" presStyleCnt="6"/>
      <dgm:spPr/>
      <dgm:t>
        <a:bodyPr/>
        <a:lstStyle/>
        <a:p>
          <a:endParaRPr lang="en-US"/>
        </a:p>
      </dgm:t>
    </dgm:pt>
    <dgm:pt modelId="{E0876704-6A15-4C3B-89F2-71203444D2AB}" type="pres">
      <dgm:prSet presAssocID="{0C73FA65-9964-462B-8A3C-7E59A9C9AB4B}" presName="node" presStyleLbl="node1" presStyleIdx="4" presStyleCnt="6">
        <dgm:presLayoutVars>
          <dgm:bulletEnabled val="1"/>
        </dgm:presLayoutVars>
      </dgm:prSet>
      <dgm:spPr/>
      <dgm:t>
        <a:bodyPr/>
        <a:lstStyle/>
        <a:p>
          <a:endParaRPr lang="en-US"/>
        </a:p>
      </dgm:t>
    </dgm:pt>
    <dgm:pt modelId="{C79687F8-7C88-4450-8818-9D7290A785EE}" type="pres">
      <dgm:prSet presAssocID="{4A02953D-4867-4A76-A95D-FC1630F314DE}" presName="parTrans" presStyleLbl="sibTrans2D1" presStyleIdx="5" presStyleCnt="6"/>
      <dgm:spPr/>
      <dgm:t>
        <a:bodyPr/>
        <a:lstStyle/>
        <a:p>
          <a:endParaRPr lang="en-US"/>
        </a:p>
      </dgm:t>
    </dgm:pt>
    <dgm:pt modelId="{DA57A425-2AA5-41C2-BFB0-40ACF05F5801}" type="pres">
      <dgm:prSet presAssocID="{4A02953D-4867-4A76-A95D-FC1630F314DE}" presName="connectorText" presStyleLbl="sibTrans2D1" presStyleIdx="5" presStyleCnt="6"/>
      <dgm:spPr/>
      <dgm:t>
        <a:bodyPr/>
        <a:lstStyle/>
        <a:p>
          <a:endParaRPr lang="en-US"/>
        </a:p>
      </dgm:t>
    </dgm:pt>
    <dgm:pt modelId="{B60381C7-B765-46FE-B88F-BFCE78651AC1}" type="pres">
      <dgm:prSet presAssocID="{ADFB8DE2-26E8-4A3F-B7DB-5A884865EA61}" presName="node" presStyleLbl="node1" presStyleIdx="5" presStyleCnt="6">
        <dgm:presLayoutVars>
          <dgm:bulletEnabled val="1"/>
        </dgm:presLayoutVars>
      </dgm:prSet>
      <dgm:spPr/>
      <dgm:t>
        <a:bodyPr/>
        <a:lstStyle/>
        <a:p>
          <a:endParaRPr lang="en-US"/>
        </a:p>
      </dgm:t>
    </dgm:pt>
  </dgm:ptLst>
  <dgm:cxnLst>
    <dgm:cxn modelId="{08F826D3-4E03-4E63-8869-C7D43050D4BC}" type="presOf" srcId="{29A51B99-3F36-440E-B6A4-B57F86CD0771}" destId="{E4D1EC1C-3560-4ECB-91AE-C8ABF32AD759}" srcOrd="0" destOrd="0" presId="urn:microsoft.com/office/officeart/2005/8/layout/radial5"/>
    <dgm:cxn modelId="{E6E78F7D-98A3-431D-964F-9597CC5B491C}" srcId="{8CC04431-D4B3-4BD5-A778-2D9F78322AEF}" destId="{ADFB8DE2-26E8-4A3F-B7DB-5A884865EA61}" srcOrd="5" destOrd="0" parTransId="{4A02953D-4867-4A76-A95D-FC1630F314DE}" sibTransId="{5F75A4C8-D237-4A3B-A44B-A826E8F2B17E}"/>
    <dgm:cxn modelId="{0DFFBD0E-A075-4B91-A26B-8D38BFBDE39F}" srcId="{8CC04431-D4B3-4BD5-A778-2D9F78322AEF}" destId="{8814B426-F9FA-436B-8D0A-9198DE00F8F8}" srcOrd="2" destOrd="0" parTransId="{BD187B68-9E78-4C5D-98A9-1132CCB1B7C5}" sibTransId="{7D4CC862-EE54-4680-AF05-609DDCED150C}"/>
    <dgm:cxn modelId="{4D16B45A-648A-4718-9E76-B6368980E0FB}" type="presOf" srcId="{F3A40390-3269-4D0C-9C21-10B374583D84}" destId="{2BE34706-9DF0-4B4B-B7F0-08E3BF48C500}" srcOrd="1" destOrd="0" presId="urn:microsoft.com/office/officeart/2005/8/layout/radial5"/>
    <dgm:cxn modelId="{7CF0F0EE-6881-4D11-847F-91C7B012BB15}" type="presOf" srcId="{0C73FA65-9964-462B-8A3C-7E59A9C9AB4B}" destId="{E0876704-6A15-4C3B-89F2-71203444D2AB}" srcOrd="0" destOrd="0" presId="urn:microsoft.com/office/officeart/2005/8/layout/radial5"/>
    <dgm:cxn modelId="{F5B1E91D-89EF-4EA2-973E-56ABCB1784B6}" type="presOf" srcId="{724257DD-D170-46BF-9DF1-8DCBE026A319}" destId="{2282F0E9-F1AC-4E28-8FA5-2AA0B3D429F4}" srcOrd="0" destOrd="0" presId="urn:microsoft.com/office/officeart/2005/8/layout/radial5"/>
    <dgm:cxn modelId="{101CBE83-1174-478F-9446-B9DF10A717D5}" type="presOf" srcId="{37FE9733-A643-427E-997A-E207DCC524C1}" destId="{116482D1-A1D2-43BF-97FC-6FDF06D32B0F}" srcOrd="0" destOrd="0" presId="urn:microsoft.com/office/officeart/2005/8/layout/radial5"/>
    <dgm:cxn modelId="{724E37F8-E09C-43E3-BD80-2FB35C7E126A}" type="presOf" srcId="{BD187B68-9E78-4C5D-98A9-1132CCB1B7C5}" destId="{F441A1BD-99CD-42D0-8C3C-C5263C1C1786}" srcOrd="0" destOrd="0" presId="urn:microsoft.com/office/officeart/2005/8/layout/radial5"/>
    <dgm:cxn modelId="{12E1C460-2098-4089-9204-5CB315BA9F7F}" type="presOf" srcId="{F3A40390-3269-4D0C-9C21-10B374583D84}" destId="{24604ED3-1F14-4425-ABC5-B24E4311A9FC}" srcOrd="0" destOrd="0" presId="urn:microsoft.com/office/officeart/2005/8/layout/radial5"/>
    <dgm:cxn modelId="{8CAE3C9F-6127-42A9-8BA7-AFC58526FDF4}" type="presOf" srcId="{32AC3EC0-457D-4E27-A63F-923015F5F370}" destId="{00F3A368-AE64-4450-8EE1-CB4EAA3C4E7D}" srcOrd="1" destOrd="0" presId="urn:microsoft.com/office/officeart/2005/8/layout/radial5"/>
    <dgm:cxn modelId="{26550FFF-B146-49B9-8552-75AABA6AC971}" srcId="{8CC04431-D4B3-4BD5-A778-2D9F78322AEF}" destId="{29A51B99-3F36-440E-B6A4-B57F86CD0771}" srcOrd="1" destOrd="0" parTransId="{F3A40390-3269-4D0C-9C21-10B374583D84}" sibTransId="{D34610AD-B3A7-4EB1-8C67-E5C909F98220}"/>
    <dgm:cxn modelId="{26D3C785-1E74-4AA1-9CFB-3BDB9D171199}" type="presOf" srcId="{8CC04431-D4B3-4BD5-A778-2D9F78322AEF}" destId="{D2CFA163-8EF4-4158-981B-67FBDCE395B1}" srcOrd="0" destOrd="0" presId="urn:microsoft.com/office/officeart/2005/8/layout/radial5"/>
    <dgm:cxn modelId="{9CB086EC-CA33-4B9C-A8AB-7767C90BE351}" srcId="{8CC04431-D4B3-4BD5-A778-2D9F78322AEF}" destId="{37FE9733-A643-427E-997A-E207DCC524C1}" srcOrd="3" destOrd="0" parTransId="{724257DD-D170-46BF-9DF1-8DCBE026A319}" sibTransId="{0935D29B-F71C-4EFB-815A-AE7B7BE4E1ED}"/>
    <dgm:cxn modelId="{50002F6E-2F2D-4D36-8878-59484A1F2618}" srcId="{8CC04431-D4B3-4BD5-A778-2D9F78322AEF}" destId="{0C73FA65-9964-462B-8A3C-7E59A9C9AB4B}" srcOrd="4" destOrd="0" parTransId="{628FD582-97CE-4DB1-8561-63402AEAF66B}" sibTransId="{2696C6C9-F51A-4AFA-903A-DED83F4255E6}"/>
    <dgm:cxn modelId="{273A6F3C-44F7-44C5-8879-AE5ED808FB31}" type="presOf" srcId="{628FD582-97CE-4DB1-8561-63402AEAF66B}" destId="{06180270-F913-42AA-9A77-25FEACC062AD}" srcOrd="1" destOrd="0" presId="urn:microsoft.com/office/officeart/2005/8/layout/radial5"/>
    <dgm:cxn modelId="{93266F22-9268-4DFD-8048-3A55FD76D4F2}" type="presOf" srcId="{4A02953D-4867-4A76-A95D-FC1630F314DE}" destId="{DA57A425-2AA5-41C2-BFB0-40ACF05F5801}" srcOrd="1" destOrd="0" presId="urn:microsoft.com/office/officeart/2005/8/layout/radial5"/>
    <dgm:cxn modelId="{5056C053-3429-4B74-81CF-54F04CA44862}" type="presOf" srcId="{BD187B68-9E78-4C5D-98A9-1132CCB1B7C5}" destId="{C94793F5-8F48-4AAF-8C1B-6723E44FA0C0}" srcOrd="1" destOrd="0" presId="urn:microsoft.com/office/officeart/2005/8/layout/radial5"/>
    <dgm:cxn modelId="{33D0F603-84E9-4CE9-A071-C5A12CF151F4}" srcId="{4834B478-D44B-4912-B1B5-69D9664753E0}" destId="{8CC04431-D4B3-4BD5-A778-2D9F78322AEF}" srcOrd="0" destOrd="0" parTransId="{1717194F-243C-4552-9C1C-9E6E2437B468}" sibTransId="{8FD90DEB-0290-4DB9-B641-5EA2D08840D4}"/>
    <dgm:cxn modelId="{59ED58B0-0F6F-4AAD-8211-FCB80EC9330E}" type="presOf" srcId="{724257DD-D170-46BF-9DF1-8DCBE026A319}" destId="{899DE280-7BB4-4417-ABEC-7A6CD5CCFA46}" srcOrd="1" destOrd="0" presId="urn:microsoft.com/office/officeart/2005/8/layout/radial5"/>
    <dgm:cxn modelId="{20FD3F72-7809-4B86-A8C0-7BFB116D9496}" type="presOf" srcId="{4A02953D-4867-4A76-A95D-FC1630F314DE}" destId="{C79687F8-7C88-4450-8818-9D7290A785EE}" srcOrd="0" destOrd="0" presId="urn:microsoft.com/office/officeart/2005/8/layout/radial5"/>
    <dgm:cxn modelId="{A7CD9560-A9C4-4446-A598-B9574F232433}" type="presOf" srcId="{8814B426-F9FA-436B-8D0A-9198DE00F8F8}" destId="{7F8B201B-8700-46BE-9132-71C3559B73A7}" srcOrd="0" destOrd="0" presId="urn:microsoft.com/office/officeart/2005/8/layout/radial5"/>
    <dgm:cxn modelId="{E9D41606-DC02-4930-A453-33BFB2357015}" type="presOf" srcId="{628FD582-97CE-4DB1-8561-63402AEAF66B}" destId="{90B63CC0-C682-4937-894A-02DCD2F76AE4}" srcOrd="0" destOrd="0" presId="urn:microsoft.com/office/officeart/2005/8/layout/radial5"/>
    <dgm:cxn modelId="{6F8A2852-D38A-4815-95BB-563F55303860}" type="presOf" srcId="{4834B478-D44B-4912-B1B5-69D9664753E0}" destId="{483ED32A-494A-470D-90C4-DD59C95A42E9}" srcOrd="0" destOrd="0" presId="urn:microsoft.com/office/officeart/2005/8/layout/radial5"/>
    <dgm:cxn modelId="{32DD6D79-55C8-44DD-8C2C-5B30E0D61DB0}" type="presOf" srcId="{2E91DBB1-051C-47DF-ABEE-5755D00D9369}" destId="{D761990A-D62F-4B5C-B2FF-6A109D274B4D}" srcOrd="0" destOrd="0" presId="urn:microsoft.com/office/officeart/2005/8/layout/radial5"/>
    <dgm:cxn modelId="{4CB36BF7-0B91-447E-ACBE-191BB548B32D}" type="presOf" srcId="{ADFB8DE2-26E8-4A3F-B7DB-5A884865EA61}" destId="{B60381C7-B765-46FE-B88F-BFCE78651AC1}" srcOrd="0" destOrd="0" presId="urn:microsoft.com/office/officeart/2005/8/layout/radial5"/>
    <dgm:cxn modelId="{95C3A23D-34D4-4CE7-952A-19F10CA9E10F}" srcId="{8CC04431-D4B3-4BD5-A778-2D9F78322AEF}" destId="{2E91DBB1-051C-47DF-ABEE-5755D00D9369}" srcOrd="0" destOrd="0" parTransId="{32AC3EC0-457D-4E27-A63F-923015F5F370}" sibTransId="{B945B624-0D53-4470-9754-33E6F217EFEF}"/>
    <dgm:cxn modelId="{7E86BAC2-5287-4AB3-BF5B-121587AFC90A}" type="presOf" srcId="{32AC3EC0-457D-4E27-A63F-923015F5F370}" destId="{4D37EBED-53B6-4361-B584-23F7504B63C1}" srcOrd="0" destOrd="0" presId="urn:microsoft.com/office/officeart/2005/8/layout/radial5"/>
    <dgm:cxn modelId="{0A21A9D6-8BC8-4656-B080-941BCF5E01D8}" type="presParOf" srcId="{483ED32A-494A-470D-90C4-DD59C95A42E9}" destId="{D2CFA163-8EF4-4158-981B-67FBDCE395B1}" srcOrd="0" destOrd="0" presId="urn:microsoft.com/office/officeart/2005/8/layout/radial5"/>
    <dgm:cxn modelId="{DFAC6FD2-DBEF-414C-AF5D-62AB178BDC9B}" type="presParOf" srcId="{483ED32A-494A-470D-90C4-DD59C95A42E9}" destId="{4D37EBED-53B6-4361-B584-23F7504B63C1}" srcOrd="1" destOrd="0" presId="urn:microsoft.com/office/officeart/2005/8/layout/radial5"/>
    <dgm:cxn modelId="{E6D62C12-BEBA-4700-A9AA-1182ABA554EA}" type="presParOf" srcId="{4D37EBED-53B6-4361-B584-23F7504B63C1}" destId="{00F3A368-AE64-4450-8EE1-CB4EAA3C4E7D}" srcOrd="0" destOrd="0" presId="urn:microsoft.com/office/officeart/2005/8/layout/radial5"/>
    <dgm:cxn modelId="{AEF066F7-A67B-47E8-A7D0-4988818D1CEB}" type="presParOf" srcId="{483ED32A-494A-470D-90C4-DD59C95A42E9}" destId="{D761990A-D62F-4B5C-B2FF-6A109D274B4D}" srcOrd="2" destOrd="0" presId="urn:microsoft.com/office/officeart/2005/8/layout/radial5"/>
    <dgm:cxn modelId="{E4771AB7-4E16-4471-B865-9D24464D66B3}" type="presParOf" srcId="{483ED32A-494A-470D-90C4-DD59C95A42E9}" destId="{24604ED3-1F14-4425-ABC5-B24E4311A9FC}" srcOrd="3" destOrd="0" presId="urn:microsoft.com/office/officeart/2005/8/layout/radial5"/>
    <dgm:cxn modelId="{28C5711A-A239-42CC-8BDE-5B7160F3DBE0}" type="presParOf" srcId="{24604ED3-1F14-4425-ABC5-B24E4311A9FC}" destId="{2BE34706-9DF0-4B4B-B7F0-08E3BF48C500}" srcOrd="0" destOrd="0" presId="urn:microsoft.com/office/officeart/2005/8/layout/radial5"/>
    <dgm:cxn modelId="{DE12822A-8FE7-4D6D-B474-8C7279685497}" type="presParOf" srcId="{483ED32A-494A-470D-90C4-DD59C95A42E9}" destId="{E4D1EC1C-3560-4ECB-91AE-C8ABF32AD759}" srcOrd="4" destOrd="0" presId="urn:microsoft.com/office/officeart/2005/8/layout/radial5"/>
    <dgm:cxn modelId="{7E8BF230-DC68-496A-9AA4-04D63DECAB0E}" type="presParOf" srcId="{483ED32A-494A-470D-90C4-DD59C95A42E9}" destId="{F441A1BD-99CD-42D0-8C3C-C5263C1C1786}" srcOrd="5" destOrd="0" presId="urn:microsoft.com/office/officeart/2005/8/layout/radial5"/>
    <dgm:cxn modelId="{DEDF3B3F-29AE-4111-AFEE-F23D1B609F84}" type="presParOf" srcId="{F441A1BD-99CD-42D0-8C3C-C5263C1C1786}" destId="{C94793F5-8F48-4AAF-8C1B-6723E44FA0C0}" srcOrd="0" destOrd="0" presId="urn:microsoft.com/office/officeart/2005/8/layout/radial5"/>
    <dgm:cxn modelId="{563D56EE-658E-4500-BBC9-467EE7D99780}" type="presParOf" srcId="{483ED32A-494A-470D-90C4-DD59C95A42E9}" destId="{7F8B201B-8700-46BE-9132-71C3559B73A7}" srcOrd="6" destOrd="0" presId="urn:microsoft.com/office/officeart/2005/8/layout/radial5"/>
    <dgm:cxn modelId="{4E0D8551-B8A0-4B0C-AFBC-1EF5407A4CF1}" type="presParOf" srcId="{483ED32A-494A-470D-90C4-DD59C95A42E9}" destId="{2282F0E9-F1AC-4E28-8FA5-2AA0B3D429F4}" srcOrd="7" destOrd="0" presId="urn:microsoft.com/office/officeart/2005/8/layout/radial5"/>
    <dgm:cxn modelId="{88711E4E-43FA-4986-BC91-C078FE084045}" type="presParOf" srcId="{2282F0E9-F1AC-4E28-8FA5-2AA0B3D429F4}" destId="{899DE280-7BB4-4417-ABEC-7A6CD5CCFA46}" srcOrd="0" destOrd="0" presId="urn:microsoft.com/office/officeart/2005/8/layout/radial5"/>
    <dgm:cxn modelId="{924ED49D-D09F-4551-9803-94EB0945BB9A}" type="presParOf" srcId="{483ED32A-494A-470D-90C4-DD59C95A42E9}" destId="{116482D1-A1D2-43BF-97FC-6FDF06D32B0F}" srcOrd="8" destOrd="0" presId="urn:microsoft.com/office/officeart/2005/8/layout/radial5"/>
    <dgm:cxn modelId="{A82866E6-2B20-422E-B035-8BD3F55B8F79}" type="presParOf" srcId="{483ED32A-494A-470D-90C4-DD59C95A42E9}" destId="{90B63CC0-C682-4937-894A-02DCD2F76AE4}" srcOrd="9" destOrd="0" presId="urn:microsoft.com/office/officeart/2005/8/layout/radial5"/>
    <dgm:cxn modelId="{3A558296-88D4-479B-81AB-D1EB632A1690}" type="presParOf" srcId="{90B63CC0-C682-4937-894A-02DCD2F76AE4}" destId="{06180270-F913-42AA-9A77-25FEACC062AD}" srcOrd="0" destOrd="0" presId="urn:microsoft.com/office/officeart/2005/8/layout/radial5"/>
    <dgm:cxn modelId="{B2930DDB-DC0A-4079-AED4-8735D8A4A7E1}" type="presParOf" srcId="{483ED32A-494A-470D-90C4-DD59C95A42E9}" destId="{E0876704-6A15-4C3B-89F2-71203444D2AB}" srcOrd="10" destOrd="0" presId="urn:microsoft.com/office/officeart/2005/8/layout/radial5"/>
    <dgm:cxn modelId="{85C27ADB-873D-4116-965D-81ED201DC24A}" type="presParOf" srcId="{483ED32A-494A-470D-90C4-DD59C95A42E9}" destId="{C79687F8-7C88-4450-8818-9D7290A785EE}" srcOrd="11" destOrd="0" presId="urn:microsoft.com/office/officeart/2005/8/layout/radial5"/>
    <dgm:cxn modelId="{FB27304B-90FC-4AC7-A045-9747B00AA8E9}" type="presParOf" srcId="{C79687F8-7C88-4450-8818-9D7290A785EE}" destId="{DA57A425-2AA5-41C2-BFB0-40ACF05F5801}" srcOrd="0" destOrd="0" presId="urn:microsoft.com/office/officeart/2005/8/layout/radial5"/>
    <dgm:cxn modelId="{704B4AAF-C231-406A-99FF-2468A5B2A050}" type="presParOf" srcId="{483ED32A-494A-470D-90C4-DD59C95A42E9}" destId="{B60381C7-B765-46FE-B88F-BFCE78651AC1}"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E5833E-FFC4-424C-9998-46787752B3AC}"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29EA1EDF-199A-41D5-94B7-5959EC9E1931}">
      <dgm:prSet phldrT="[Text]" custT="1"/>
      <dgm:spPr/>
      <dgm:t>
        <a:bodyPr/>
        <a:lstStyle/>
        <a:p>
          <a:r>
            <a:rPr lang="en-US" sz="1100" dirty="0" smtClean="0"/>
            <a:t>Biological Psychological (essentialist)</a:t>
          </a:r>
          <a:endParaRPr lang="en-US" sz="1100" dirty="0"/>
        </a:p>
      </dgm:t>
    </dgm:pt>
    <dgm:pt modelId="{7B6C1BB5-2544-4B1A-A362-9F007980DF4F}" type="parTrans" cxnId="{AAB7F5F4-8E1C-4C94-8536-B046851AC0B3}">
      <dgm:prSet/>
      <dgm:spPr/>
      <dgm:t>
        <a:bodyPr/>
        <a:lstStyle/>
        <a:p>
          <a:endParaRPr lang="en-US"/>
        </a:p>
      </dgm:t>
    </dgm:pt>
    <dgm:pt modelId="{514DEEF4-A0F2-4B12-A313-021B9F06B3C0}" type="sibTrans" cxnId="{AAB7F5F4-8E1C-4C94-8536-B046851AC0B3}">
      <dgm:prSet/>
      <dgm:spPr/>
      <dgm:t>
        <a:bodyPr/>
        <a:lstStyle/>
        <a:p>
          <a:endParaRPr lang="en-US"/>
        </a:p>
      </dgm:t>
    </dgm:pt>
    <dgm:pt modelId="{1BE26EC5-764A-4FA8-994B-6A697E0F3FB5}">
      <dgm:prSet custT="1"/>
      <dgm:spPr/>
      <dgm:t>
        <a:bodyPr/>
        <a:lstStyle/>
        <a:p>
          <a:r>
            <a:rPr lang="en-US" sz="1100" dirty="0" smtClean="0"/>
            <a:t>Social Psychological (constructionist)</a:t>
          </a:r>
        </a:p>
      </dgm:t>
    </dgm:pt>
    <dgm:pt modelId="{56DBA255-3523-4A53-A796-FC132D259214}" type="parTrans" cxnId="{47408178-E9A3-43A4-9F72-5295E7F4A2C7}">
      <dgm:prSet/>
      <dgm:spPr/>
      <dgm:t>
        <a:bodyPr/>
        <a:lstStyle/>
        <a:p>
          <a:endParaRPr lang="en-US"/>
        </a:p>
      </dgm:t>
    </dgm:pt>
    <dgm:pt modelId="{06465F7C-9EEA-49E3-8C8E-675113594B13}" type="sibTrans" cxnId="{47408178-E9A3-43A4-9F72-5295E7F4A2C7}">
      <dgm:prSet/>
      <dgm:spPr/>
      <dgm:t>
        <a:bodyPr/>
        <a:lstStyle/>
        <a:p>
          <a:endParaRPr lang="en-US"/>
        </a:p>
      </dgm:t>
    </dgm:pt>
    <dgm:pt modelId="{53F8A8DC-7B32-4235-9AD0-5D1D812867E8}">
      <dgm:prSet custT="1"/>
      <dgm:spPr/>
      <dgm:t>
        <a:bodyPr/>
        <a:lstStyle/>
        <a:p>
          <a:r>
            <a:rPr lang="en-US" sz="1100" dirty="0" smtClean="0"/>
            <a:t>Biosocial</a:t>
          </a:r>
        </a:p>
        <a:p>
          <a:r>
            <a:rPr lang="en-US" sz="1100" dirty="0" smtClean="0"/>
            <a:t>(interactionist)</a:t>
          </a:r>
        </a:p>
      </dgm:t>
    </dgm:pt>
    <dgm:pt modelId="{5DA315D4-7E20-4249-9189-63C04F14EAEC}" type="parTrans" cxnId="{1CADAD4C-2449-4715-B603-AFBC49458F14}">
      <dgm:prSet/>
      <dgm:spPr/>
      <dgm:t>
        <a:bodyPr/>
        <a:lstStyle/>
        <a:p>
          <a:endParaRPr lang="en-US"/>
        </a:p>
      </dgm:t>
    </dgm:pt>
    <dgm:pt modelId="{30B3E55E-006C-43EB-A715-9F8C1107D0B0}" type="sibTrans" cxnId="{1CADAD4C-2449-4715-B603-AFBC49458F14}">
      <dgm:prSet/>
      <dgm:spPr/>
      <dgm:t>
        <a:bodyPr/>
        <a:lstStyle/>
        <a:p>
          <a:endParaRPr lang="en-US"/>
        </a:p>
      </dgm:t>
    </dgm:pt>
    <dgm:pt modelId="{819966AE-C69B-46D3-8088-9822301BEDF5}">
      <dgm:prSet custT="1"/>
      <dgm:spPr/>
      <dgm:t>
        <a:bodyPr/>
        <a:lstStyle/>
        <a:p>
          <a:r>
            <a:rPr lang="en-US" sz="1100" dirty="0" smtClean="0"/>
            <a:t>Gender Schema Theory</a:t>
          </a:r>
        </a:p>
      </dgm:t>
    </dgm:pt>
    <dgm:pt modelId="{C62639A7-0BBD-41F3-B373-74B330A32F09}" type="parTrans" cxnId="{5621A937-407E-4861-808E-ECEABFE8003B}">
      <dgm:prSet/>
      <dgm:spPr/>
      <dgm:t>
        <a:bodyPr/>
        <a:lstStyle/>
        <a:p>
          <a:endParaRPr lang="en-US"/>
        </a:p>
      </dgm:t>
    </dgm:pt>
    <dgm:pt modelId="{2E8A7CA4-91E6-4895-8042-44C6D782BC6D}" type="sibTrans" cxnId="{5621A937-407E-4861-808E-ECEABFE8003B}">
      <dgm:prSet/>
      <dgm:spPr/>
      <dgm:t>
        <a:bodyPr/>
        <a:lstStyle/>
        <a:p>
          <a:endParaRPr lang="en-US"/>
        </a:p>
      </dgm:t>
    </dgm:pt>
    <dgm:pt modelId="{C6B58ACF-F5FE-4B61-B884-271147956A08}">
      <dgm:prSet custT="1"/>
      <dgm:spPr/>
      <dgm:t>
        <a:bodyPr/>
        <a:lstStyle/>
        <a:p>
          <a:r>
            <a:rPr lang="en-US" sz="1100" dirty="0" smtClean="0"/>
            <a:t>Social Role Theory</a:t>
          </a:r>
        </a:p>
      </dgm:t>
    </dgm:pt>
    <dgm:pt modelId="{BB85FA9D-EF49-41F9-933B-322C39450361}" type="parTrans" cxnId="{90F5527B-7809-48BC-9C1C-5545A6B7AB88}">
      <dgm:prSet/>
      <dgm:spPr/>
      <dgm:t>
        <a:bodyPr/>
        <a:lstStyle/>
        <a:p>
          <a:endParaRPr lang="en-US"/>
        </a:p>
      </dgm:t>
    </dgm:pt>
    <dgm:pt modelId="{D7DF643B-FD03-421F-89E0-87A08E16199F}" type="sibTrans" cxnId="{90F5527B-7809-48BC-9C1C-5545A6B7AB88}">
      <dgm:prSet/>
      <dgm:spPr/>
      <dgm:t>
        <a:bodyPr/>
        <a:lstStyle/>
        <a:p>
          <a:endParaRPr lang="en-US"/>
        </a:p>
      </dgm:t>
    </dgm:pt>
    <dgm:pt modelId="{CB0B74B1-9127-4B2B-9855-9146A7052438}" type="pres">
      <dgm:prSet presAssocID="{F5E5833E-FFC4-424C-9998-46787752B3AC}" presName="Name0" presStyleCnt="0">
        <dgm:presLayoutVars>
          <dgm:dir/>
          <dgm:resizeHandles val="exact"/>
        </dgm:presLayoutVars>
      </dgm:prSet>
      <dgm:spPr/>
      <dgm:t>
        <a:bodyPr/>
        <a:lstStyle/>
        <a:p>
          <a:endParaRPr lang="en-US"/>
        </a:p>
      </dgm:t>
    </dgm:pt>
    <dgm:pt modelId="{6F60DC5C-1332-44AD-8990-821FC2E93FFA}" type="pres">
      <dgm:prSet presAssocID="{29EA1EDF-199A-41D5-94B7-5959EC9E1931}" presName="Name5" presStyleLbl="vennNode1" presStyleIdx="0" presStyleCnt="5">
        <dgm:presLayoutVars>
          <dgm:bulletEnabled val="1"/>
        </dgm:presLayoutVars>
      </dgm:prSet>
      <dgm:spPr/>
      <dgm:t>
        <a:bodyPr/>
        <a:lstStyle/>
        <a:p>
          <a:endParaRPr lang="en-US"/>
        </a:p>
      </dgm:t>
    </dgm:pt>
    <dgm:pt modelId="{066DD1E5-A603-442D-9CBE-722205D3DE45}" type="pres">
      <dgm:prSet presAssocID="{514DEEF4-A0F2-4B12-A313-021B9F06B3C0}" presName="space" presStyleCnt="0"/>
      <dgm:spPr/>
    </dgm:pt>
    <dgm:pt modelId="{7315FF71-0272-4E07-8CF1-43180E047A52}" type="pres">
      <dgm:prSet presAssocID="{1BE26EC5-764A-4FA8-994B-6A697E0F3FB5}" presName="Name5" presStyleLbl="vennNode1" presStyleIdx="1" presStyleCnt="5">
        <dgm:presLayoutVars>
          <dgm:bulletEnabled val="1"/>
        </dgm:presLayoutVars>
      </dgm:prSet>
      <dgm:spPr/>
      <dgm:t>
        <a:bodyPr/>
        <a:lstStyle/>
        <a:p>
          <a:endParaRPr lang="en-US"/>
        </a:p>
      </dgm:t>
    </dgm:pt>
    <dgm:pt modelId="{7164FCF1-DED4-46EB-89D5-918978E044E7}" type="pres">
      <dgm:prSet presAssocID="{06465F7C-9EEA-49E3-8C8E-675113594B13}" presName="space" presStyleCnt="0"/>
      <dgm:spPr/>
    </dgm:pt>
    <dgm:pt modelId="{AC1F16C6-1F4A-4499-A7C1-4B31F0547270}" type="pres">
      <dgm:prSet presAssocID="{53F8A8DC-7B32-4235-9AD0-5D1D812867E8}" presName="Name5" presStyleLbl="vennNode1" presStyleIdx="2" presStyleCnt="5">
        <dgm:presLayoutVars>
          <dgm:bulletEnabled val="1"/>
        </dgm:presLayoutVars>
      </dgm:prSet>
      <dgm:spPr/>
      <dgm:t>
        <a:bodyPr/>
        <a:lstStyle/>
        <a:p>
          <a:endParaRPr lang="en-US"/>
        </a:p>
      </dgm:t>
    </dgm:pt>
    <dgm:pt modelId="{6EDEE331-F9D1-471E-8C9E-DBEB650072EF}" type="pres">
      <dgm:prSet presAssocID="{30B3E55E-006C-43EB-A715-9F8C1107D0B0}" presName="space" presStyleCnt="0"/>
      <dgm:spPr/>
    </dgm:pt>
    <dgm:pt modelId="{38AD79DD-E94A-441C-AC57-A2BCEFC2E09B}" type="pres">
      <dgm:prSet presAssocID="{819966AE-C69B-46D3-8088-9822301BEDF5}" presName="Name5" presStyleLbl="vennNode1" presStyleIdx="3" presStyleCnt="5">
        <dgm:presLayoutVars>
          <dgm:bulletEnabled val="1"/>
        </dgm:presLayoutVars>
      </dgm:prSet>
      <dgm:spPr/>
      <dgm:t>
        <a:bodyPr/>
        <a:lstStyle/>
        <a:p>
          <a:endParaRPr lang="en-US"/>
        </a:p>
      </dgm:t>
    </dgm:pt>
    <dgm:pt modelId="{B16AB07C-5996-4061-9BCD-DE82FDF1EBFB}" type="pres">
      <dgm:prSet presAssocID="{2E8A7CA4-91E6-4895-8042-44C6D782BC6D}" presName="space" presStyleCnt="0"/>
      <dgm:spPr/>
    </dgm:pt>
    <dgm:pt modelId="{8602421E-DEAB-4FE1-871A-66701365CF45}" type="pres">
      <dgm:prSet presAssocID="{C6B58ACF-F5FE-4B61-B884-271147956A08}" presName="Name5" presStyleLbl="vennNode1" presStyleIdx="4" presStyleCnt="5">
        <dgm:presLayoutVars>
          <dgm:bulletEnabled val="1"/>
        </dgm:presLayoutVars>
      </dgm:prSet>
      <dgm:spPr/>
      <dgm:t>
        <a:bodyPr/>
        <a:lstStyle/>
        <a:p>
          <a:endParaRPr lang="en-US"/>
        </a:p>
      </dgm:t>
    </dgm:pt>
  </dgm:ptLst>
  <dgm:cxnLst>
    <dgm:cxn modelId="{90F5527B-7809-48BC-9C1C-5545A6B7AB88}" srcId="{F5E5833E-FFC4-424C-9998-46787752B3AC}" destId="{C6B58ACF-F5FE-4B61-B884-271147956A08}" srcOrd="4" destOrd="0" parTransId="{BB85FA9D-EF49-41F9-933B-322C39450361}" sibTransId="{D7DF643B-FD03-421F-89E0-87A08E16199F}"/>
    <dgm:cxn modelId="{00E317DD-AD3E-4A0C-92E3-03AF473A6D54}" type="presOf" srcId="{819966AE-C69B-46D3-8088-9822301BEDF5}" destId="{38AD79DD-E94A-441C-AC57-A2BCEFC2E09B}" srcOrd="0" destOrd="0" presId="urn:microsoft.com/office/officeart/2005/8/layout/venn3"/>
    <dgm:cxn modelId="{82476C23-1745-4794-AE32-195A66A6CCAB}" type="presOf" srcId="{C6B58ACF-F5FE-4B61-B884-271147956A08}" destId="{8602421E-DEAB-4FE1-871A-66701365CF45}" srcOrd="0" destOrd="0" presId="urn:microsoft.com/office/officeart/2005/8/layout/venn3"/>
    <dgm:cxn modelId="{C5B6201D-134C-4032-9990-D70C453C012B}" type="presOf" srcId="{29EA1EDF-199A-41D5-94B7-5959EC9E1931}" destId="{6F60DC5C-1332-44AD-8990-821FC2E93FFA}" srcOrd="0" destOrd="0" presId="urn:microsoft.com/office/officeart/2005/8/layout/venn3"/>
    <dgm:cxn modelId="{5621A937-407E-4861-808E-ECEABFE8003B}" srcId="{F5E5833E-FFC4-424C-9998-46787752B3AC}" destId="{819966AE-C69B-46D3-8088-9822301BEDF5}" srcOrd="3" destOrd="0" parTransId="{C62639A7-0BBD-41F3-B373-74B330A32F09}" sibTransId="{2E8A7CA4-91E6-4895-8042-44C6D782BC6D}"/>
    <dgm:cxn modelId="{47408178-E9A3-43A4-9F72-5295E7F4A2C7}" srcId="{F5E5833E-FFC4-424C-9998-46787752B3AC}" destId="{1BE26EC5-764A-4FA8-994B-6A697E0F3FB5}" srcOrd="1" destOrd="0" parTransId="{56DBA255-3523-4A53-A796-FC132D259214}" sibTransId="{06465F7C-9EEA-49E3-8C8E-675113594B13}"/>
    <dgm:cxn modelId="{05968BAC-001C-42E8-BBFF-71E61B5A3659}" type="presOf" srcId="{F5E5833E-FFC4-424C-9998-46787752B3AC}" destId="{CB0B74B1-9127-4B2B-9855-9146A7052438}" srcOrd="0" destOrd="0" presId="urn:microsoft.com/office/officeart/2005/8/layout/venn3"/>
    <dgm:cxn modelId="{1CADAD4C-2449-4715-B603-AFBC49458F14}" srcId="{F5E5833E-FFC4-424C-9998-46787752B3AC}" destId="{53F8A8DC-7B32-4235-9AD0-5D1D812867E8}" srcOrd="2" destOrd="0" parTransId="{5DA315D4-7E20-4249-9189-63C04F14EAEC}" sibTransId="{30B3E55E-006C-43EB-A715-9F8C1107D0B0}"/>
    <dgm:cxn modelId="{AAB7F5F4-8E1C-4C94-8536-B046851AC0B3}" srcId="{F5E5833E-FFC4-424C-9998-46787752B3AC}" destId="{29EA1EDF-199A-41D5-94B7-5959EC9E1931}" srcOrd="0" destOrd="0" parTransId="{7B6C1BB5-2544-4B1A-A362-9F007980DF4F}" sibTransId="{514DEEF4-A0F2-4B12-A313-021B9F06B3C0}"/>
    <dgm:cxn modelId="{A80ED7A3-B956-4302-9984-3B4975C2CE03}" type="presOf" srcId="{53F8A8DC-7B32-4235-9AD0-5D1D812867E8}" destId="{AC1F16C6-1F4A-4499-A7C1-4B31F0547270}" srcOrd="0" destOrd="0" presId="urn:microsoft.com/office/officeart/2005/8/layout/venn3"/>
    <dgm:cxn modelId="{0BACA013-7007-49DC-A54B-D7DC5FBC994E}" type="presOf" srcId="{1BE26EC5-764A-4FA8-994B-6A697E0F3FB5}" destId="{7315FF71-0272-4E07-8CF1-43180E047A52}" srcOrd="0" destOrd="0" presId="urn:microsoft.com/office/officeart/2005/8/layout/venn3"/>
    <dgm:cxn modelId="{41E794EC-D9A3-4BD8-9DA3-6E38E5AA8F0E}" type="presParOf" srcId="{CB0B74B1-9127-4B2B-9855-9146A7052438}" destId="{6F60DC5C-1332-44AD-8990-821FC2E93FFA}" srcOrd="0" destOrd="0" presId="urn:microsoft.com/office/officeart/2005/8/layout/venn3"/>
    <dgm:cxn modelId="{C42D9A7B-BFE2-4FAF-9976-5667D7DE559F}" type="presParOf" srcId="{CB0B74B1-9127-4B2B-9855-9146A7052438}" destId="{066DD1E5-A603-442D-9CBE-722205D3DE45}" srcOrd="1" destOrd="0" presId="urn:microsoft.com/office/officeart/2005/8/layout/venn3"/>
    <dgm:cxn modelId="{A81DEB3A-AC73-4151-A23F-D80CCEA3CD88}" type="presParOf" srcId="{CB0B74B1-9127-4B2B-9855-9146A7052438}" destId="{7315FF71-0272-4E07-8CF1-43180E047A52}" srcOrd="2" destOrd="0" presId="urn:microsoft.com/office/officeart/2005/8/layout/venn3"/>
    <dgm:cxn modelId="{B07A9A77-DA61-4AB8-91F2-C9514262A43D}" type="presParOf" srcId="{CB0B74B1-9127-4B2B-9855-9146A7052438}" destId="{7164FCF1-DED4-46EB-89D5-918978E044E7}" srcOrd="3" destOrd="0" presId="urn:microsoft.com/office/officeart/2005/8/layout/venn3"/>
    <dgm:cxn modelId="{03E752BF-D7DF-4AC9-AC22-AAB0A0BA87E1}" type="presParOf" srcId="{CB0B74B1-9127-4B2B-9855-9146A7052438}" destId="{AC1F16C6-1F4A-4499-A7C1-4B31F0547270}" srcOrd="4" destOrd="0" presId="urn:microsoft.com/office/officeart/2005/8/layout/venn3"/>
    <dgm:cxn modelId="{7FBAD375-228D-414A-8272-8C283702AE35}" type="presParOf" srcId="{CB0B74B1-9127-4B2B-9855-9146A7052438}" destId="{6EDEE331-F9D1-471E-8C9E-DBEB650072EF}" srcOrd="5" destOrd="0" presId="urn:microsoft.com/office/officeart/2005/8/layout/venn3"/>
    <dgm:cxn modelId="{17BDCF7A-9861-4FB0-8BA6-E5B235236BAE}" type="presParOf" srcId="{CB0B74B1-9127-4B2B-9855-9146A7052438}" destId="{38AD79DD-E94A-441C-AC57-A2BCEFC2E09B}" srcOrd="6" destOrd="0" presId="urn:microsoft.com/office/officeart/2005/8/layout/venn3"/>
    <dgm:cxn modelId="{64BD0D73-D146-4692-ADE6-9F6B8478B31F}" type="presParOf" srcId="{CB0B74B1-9127-4B2B-9855-9146A7052438}" destId="{B16AB07C-5996-4061-9BCD-DE82FDF1EBFB}" srcOrd="7" destOrd="0" presId="urn:microsoft.com/office/officeart/2005/8/layout/venn3"/>
    <dgm:cxn modelId="{7FD0D298-40E9-4244-B829-46568D975795}" type="presParOf" srcId="{CB0B74B1-9127-4B2B-9855-9146A7052438}" destId="{8602421E-DEAB-4FE1-871A-66701365CF45}" srcOrd="8"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24CF58-6B75-4A86-AB99-4F9377ED9722}">
      <dsp:nvSpPr>
        <dsp:cNvPr id="0" name=""/>
        <dsp:cNvSpPr/>
      </dsp:nvSpPr>
      <dsp:spPr>
        <a:xfrm>
          <a:off x="2373384" y="281082"/>
          <a:ext cx="3632454" cy="3632454"/>
        </a:xfrm>
        <a:prstGeom prst="pie">
          <a:avLst>
            <a:gd name="adj1" fmla="val 16200000"/>
            <a:gd name="adj2" fmla="val 18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Corporate</a:t>
          </a:r>
          <a:endParaRPr lang="en-US" sz="2100" kern="1200" dirty="0"/>
        </a:p>
      </dsp:txBody>
      <dsp:txXfrm>
        <a:off x="4287773" y="1050817"/>
        <a:ext cx="1297305" cy="1081087"/>
      </dsp:txXfrm>
    </dsp:sp>
    <dsp:sp modelId="{2B410F9B-5551-4E9E-ADE4-EEF69B6CC213}">
      <dsp:nvSpPr>
        <dsp:cNvPr id="0" name=""/>
        <dsp:cNvSpPr/>
      </dsp:nvSpPr>
      <dsp:spPr>
        <a:xfrm>
          <a:off x="2298572" y="410813"/>
          <a:ext cx="3632454" cy="3632454"/>
        </a:xfrm>
        <a:prstGeom prst="pie">
          <a:avLst>
            <a:gd name="adj1" fmla="val 1800000"/>
            <a:gd name="adj2" fmla="val 90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Managerial</a:t>
          </a:r>
          <a:endParaRPr lang="en-US" sz="2100" kern="1200" dirty="0"/>
        </a:p>
      </dsp:txBody>
      <dsp:txXfrm>
        <a:off x="3163442" y="2767584"/>
        <a:ext cx="1945957" cy="951357"/>
      </dsp:txXfrm>
    </dsp:sp>
    <dsp:sp modelId="{06A632B8-093C-479D-B198-E5149442D7E7}">
      <dsp:nvSpPr>
        <dsp:cNvPr id="0" name=""/>
        <dsp:cNvSpPr/>
      </dsp:nvSpPr>
      <dsp:spPr>
        <a:xfrm>
          <a:off x="2223761" y="281082"/>
          <a:ext cx="3632454" cy="3632454"/>
        </a:xfrm>
        <a:prstGeom prst="pie">
          <a:avLst>
            <a:gd name="adj1" fmla="val 9000000"/>
            <a:gd name="adj2" fmla="val 162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Political</a:t>
          </a:r>
          <a:endParaRPr lang="en-US" sz="2100" kern="1200" dirty="0"/>
        </a:p>
      </dsp:txBody>
      <dsp:txXfrm>
        <a:off x="2644520" y="1050817"/>
        <a:ext cx="1297305" cy="1081087"/>
      </dsp:txXfrm>
    </dsp:sp>
    <dsp:sp modelId="{CD0A1D52-92E1-430C-9147-967BF32F23C2}">
      <dsp:nvSpPr>
        <dsp:cNvPr id="0" name=""/>
        <dsp:cNvSpPr/>
      </dsp:nvSpPr>
      <dsp:spPr>
        <a:xfrm>
          <a:off x="2148817" y="56216"/>
          <a:ext cx="4082186" cy="4082186"/>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2D925B2-5199-4AE7-B44B-59EB361F8E67}">
      <dsp:nvSpPr>
        <dsp:cNvPr id="0" name=""/>
        <dsp:cNvSpPr/>
      </dsp:nvSpPr>
      <dsp:spPr>
        <a:xfrm>
          <a:off x="2073706" y="185717"/>
          <a:ext cx="4082186" cy="4082186"/>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459A7F3-9C4F-4132-A8E6-70BB378072F6}">
      <dsp:nvSpPr>
        <dsp:cNvPr id="0" name=""/>
        <dsp:cNvSpPr/>
      </dsp:nvSpPr>
      <dsp:spPr>
        <a:xfrm>
          <a:off x="1998595" y="56216"/>
          <a:ext cx="4082186" cy="4082186"/>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FA163-8EF4-4158-981B-67FBDCE395B1}">
      <dsp:nvSpPr>
        <dsp:cNvPr id="0" name=""/>
        <dsp:cNvSpPr/>
      </dsp:nvSpPr>
      <dsp:spPr>
        <a:xfrm>
          <a:off x="3511041" y="1692560"/>
          <a:ext cx="1207516" cy="1207516"/>
        </a:xfrm>
        <a:prstGeom prst="ellipse">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Leadership Qualities</a:t>
          </a:r>
          <a:endParaRPr lang="en-US" sz="1300" kern="1200" dirty="0"/>
        </a:p>
      </dsp:txBody>
      <dsp:txXfrm>
        <a:off x="3687878" y="1869397"/>
        <a:ext cx="853842" cy="853842"/>
      </dsp:txXfrm>
    </dsp:sp>
    <dsp:sp modelId="{4D37EBED-53B6-4361-B584-23F7504B63C1}">
      <dsp:nvSpPr>
        <dsp:cNvPr id="0" name=""/>
        <dsp:cNvSpPr/>
      </dsp:nvSpPr>
      <dsp:spPr>
        <a:xfrm rot="16200000">
          <a:off x="3987070" y="1253514"/>
          <a:ext cx="255458" cy="410555"/>
        </a:xfrm>
        <a:prstGeom prst="rightArrow">
          <a:avLst>
            <a:gd name="adj1" fmla="val 60000"/>
            <a:gd name="adj2" fmla="val 50000"/>
          </a:avLst>
        </a:prstGeom>
        <a:gradFill rotWithShape="0">
          <a:gsLst>
            <a:gs pos="0">
              <a:schemeClr val="accent1">
                <a:tint val="60000"/>
                <a:hueOff val="0"/>
                <a:satOff val="0"/>
                <a:lumOff val="0"/>
                <a:alphaOff val="0"/>
                <a:tint val="1000"/>
                <a:satMod val="255000"/>
              </a:schemeClr>
            </a:gs>
            <a:gs pos="55000">
              <a:schemeClr val="accent1">
                <a:tint val="60000"/>
                <a:hueOff val="0"/>
                <a:satOff val="0"/>
                <a:lumOff val="0"/>
                <a:alphaOff val="0"/>
                <a:tint val="12000"/>
                <a:satMod val="255000"/>
              </a:schemeClr>
            </a:gs>
            <a:gs pos="100000">
              <a:schemeClr val="accent1">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025389" y="1373944"/>
        <a:ext cx="178821" cy="246333"/>
      </dsp:txXfrm>
    </dsp:sp>
    <dsp:sp modelId="{D761990A-D62F-4B5C-B2FF-6A109D274B4D}">
      <dsp:nvSpPr>
        <dsp:cNvPr id="0" name=""/>
        <dsp:cNvSpPr/>
      </dsp:nvSpPr>
      <dsp:spPr>
        <a:xfrm>
          <a:off x="3511041" y="3047"/>
          <a:ext cx="1207516" cy="1207516"/>
        </a:xfrm>
        <a:prstGeom prst="ellipse">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Ambitious</a:t>
          </a:r>
          <a:endParaRPr lang="en-US" sz="1000" kern="1200" dirty="0"/>
        </a:p>
      </dsp:txBody>
      <dsp:txXfrm>
        <a:off x="3687878" y="179884"/>
        <a:ext cx="853842" cy="853842"/>
      </dsp:txXfrm>
    </dsp:sp>
    <dsp:sp modelId="{24604ED3-1F14-4425-ABC5-B24E4311A9FC}">
      <dsp:nvSpPr>
        <dsp:cNvPr id="0" name=""/>
        <dsp:cNvSpPr/>
      </dsp:nvSpPr>
      <dsp:spPr>
        <a:xfrm rot="19800000">
          <a:off x="4712390" y="1672277"/>
          <a:ext cx="255458" cy="410555"/>
        </a:xfrm>
        <a:prstGeom prst="rightArrow">
          <a:avLst>
            <a:gd name="adj1" fmla="val 60000"/>
            <a:gd name="adj2" fmla="val 50000"/>
          </a:avLst>
        </a:prstGeom>
        <a:gradFill rotWithShape="0">
          <a:gsLst>
            <a:gs pos="0">
              <a:schemeClr val="accent1">
                <a:tint val="60000"/>
                <a:hueOff val="0"/>
                <a:satOff val="0"/>
                <a:lumOff val="0"/>
                <a:alphaOff val="0"/>
                <a:tint val="1000"/>
                <a:satMod val="255000"/>
              </a:schemeClr>
            </a:gs>
            <a:gs pos="55000">
              <a:schemeClr val="accent1">
                <a:tint val="60000"/>
                <a:hueOff val="0"/>
                <a:satOff val="0"/>
                <a:lumOff val="0"/>
                <a:alphaOff val="0"/>
                <a:tint val="12000"/>
                <a:satMod val="255000"/>
              </a:schemeClr>
            </a:gs>
            <a:gs pos="100000">
              <a:schemeClr val="accent1">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717524" y="1773547"/>
        <a:ext cx="178821" cy="246333"/>
      </dsp:txXfrm>
    </dsp:sp>
    <dsp:sp modelId="{E4D1EC1C-3560-4ECB-91AE-C8ABF32AD759}">
      <dsp:nvSpPr>
        <dsp:cNvPr id="0" name=""/>
        <dsp:cNvSpPr/>
      </dsp:nvSpPr>
      <dsp:spPr>
        <a:xfrm>
          <a:off x="4974202" y="847803"/>
          <a:ext cx="1207516" cy="1207516"/>
        </a:xfrm>
        <a:prstGeom prst="ellipse">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Individualistic</a:t>
          </a:r>
          <a:endParaRPr lang="en-US" sz="1000" kern="1200" dirty="0"/>
        </a:p>
      </dsp:txBody>
      <dsp:txXfrm>
        <a:off x="5151039" y="1024640"/>
        <a:ext cx="853842" cy="853842"/>
      </dsp:txXfrm>
    </dsp:sp>
    <dsp:sp modelId="{F441A1BD-99CD-42D0-8C3C-C5263C1C1786}">
      <dsp:nvSpPr>
        <dsp:cNvPr id="0" name=""/>
        <dsp:cNvSpPr/>
      </dsp:nvSpPr>
      <dsp:spPr>
        <a:xfrm rot="1800000">
          <a:off x="4712390" y="2509804"/>
          <a:ext cx="255458" cy="410555"/>
        </a:xfrm>
        <a:prstGeom prst="rightArrow">
          <a:avLst>
            <a:gd name="adj1" fmla="val 60000"/>
            <a:gd name="adj2" fmla="val 50000"/>
          </a:avLst>
        </a:prstGeom>
        <a:gradFill rotWithShape="0">
          <a:gsLst>
            <a:gs pos="0">
              <a:schemeClr val="accent1">
                <a:tint val="60000"/>
                <a:hueOff val="0"/>
                <a:satOff val="0"/>
                <a:lumOff val="0"/>
                <a:alphaOff val="0"/>
                <a:tint val="1000"/>
                <a:satMod val="255000"/>
              </a:schemeClr>
            </a:gs>
            <a:gs pos="55000">
              <a:schemeClr val="accent1">
                <a:tint val="60000"/>
                <a:hueOff val="0"/>
                <a:satOff val="0"/>
                <a:lumOff val="0"/>
                <a:alphaOff val="0"/>
                <a:tint val="12000"/>
                <a:satMod val="255000"/>
              </a:schemeClr>
            </a:gs>
            <a:gs pos="100000">
              <a:schemeClr val="accent1">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717524" y="2572756"/>
        <a:ext cx="178821" cy="246333"/>
      </dsp:txXfrm>
    </dsp:sp>
    <dsp:sp modelId="{7F8B201B-8700-46BE-9132-71C3559B73A7}">
      <dsp:nvSpPr>
        <dsp:cNvPr id="0" name=""/>
        <dsp:cNvSpPr/>
      </dsp:nvSpPr>
      <dsp:spPr>
        <a:xfrm>
          <a:off x="4974202" y="2537317"/>
          <a:ext cx="1207516" cy="1207516"/>
        </a:xfrm>
        <a:prstGeom prst="ellipse">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Self-Focused</a:t>
          </a:r>
          <a:endParaRPr lang="en-US" sz="1000" kern="1200" dirty="0"/>
        </a:p>
      </dsp:txBody>
      <dsp:txXfrm>
        <a:off x="5151039" y="2714154"/>
        <a:ext cx="853842" cy="853842"/>
      </dsp:txXfrm>
    </dsp:sp>
    <dsp:sp modelId="{2282F0E9-F1AC-4E28-8FA5-2AA0B3D429F4}">
      <dsp:nvSpPr>
        <dsp:cNvPr id="0" name=""/>
        <dsp:cNvSpPr/>
      </dsp:nvSpPr>
      <dsp:spPr>
        <a:xfrm rot="5400000">
          <a:off x="3987070" y="2928567"/>
          <a:ext cx="255458" cy="410555"/>
        </a:xfrm>
        <a:prstGeom prst="rightArrow">
          <a:avLst>
            <a:gd name="adj1" fmla="val 60000"/>
            <a:gd name="adj2" fmla="val 50000"/>
          </a:avLst>
        </a:prstGeom>
        <a:gradFill rotWithShape="0">
          <a:gsLst>
            <a:gs pos="0">
              <a:schemeClr val="accent1">
                <a:tint val="60000"/>
                <a:hueOff val="0"/>
                <a:satOff val="0"/>
                <a:lumOff val="0"/>
                <a:alphaOff val="0"/>
                <a:tint val="1000"/>
                <a:satMod val="255000"/>
              </a:schemeClr>
            </a:gs>
            <a:gs pos="55000">
              <a:schemeClr val="accent1">
                <a:tint val="60000"/>
                <a:hueOff val="0"/>
                <a:satOff val="0"/>
                <a:lumOff val="0"/>
                <a:alphaOff val="0"/>
                <a:tint val="12000"/>
                <a:satMod val="255000"/>
              </a:schemeClr>
            </a:gs>
            <a:gs pos="100000">
              <a:schemeClr val="accent1">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025389" y="2972360"/>
        <a:ext cx="178821" cy="246333"/>
      </dsp:txXfrm>
    </dsp:sp>
    <dsp:sp modelId="{116482D1-A1D2-43BF-97FC-6FDF06D32B0F}">
      <dsp:nvSpPr>
        <dsp:cNvPr id="0" name=""/>
        <dsp:cNvSpPr/>
      </dsp:nvSpPr>
      <dsp:spPr>
        <a:xfrm>
          <a:off x="3511041" y="3382073"/>
          <a:ext cx="1207516" cy="1207516"/>
        </a:xfrm>
        <a:prstGeom prst="ellipse">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Achievement Oriented</a:t>
          </a:r>
          <a:endParaRPr lang="en-US" sz="1000" kern="1200" dirty="0"/>
        </a:p>
      </dsp:txBody>
      <dsp:txXfrm>
        <a:off x="3687878" y="3558910"/>
        <a:ext cx="853842" cy="853842"/>
      </dsp:txXfrm>
    </dsp:sp>
    <dsp:sp modelId="{90B63CC0-C682-4937-894A-02DCD2F76AE4}">
      <dsp:nvSpPr>
        <dsp:cNvPr id="0" name=""/>
        <dsp:cNvSpPr/>
      </dsp:nvSpPr>
      <dsp:spPr>
        <a:xfrm rot="9000000">
          <a:off x="3261751" y="2509804"/>
          <a:ext cx="255458" cy="410555"/>
        </a:xfrm>
        <a:prstGeom prst="rightArrow">
          <a:avLst>
            <a:gd name="adj1" fmla="val 60000"/>
            <a:gd name="adj2" fmla="val 50000"/>
          </a:avLst>
        </a:prstGeom>
        <a:gradFill rotWithShape="0">
          <a:gsLst>
            <a:gs pos="0">
              <a:schemeClr val="accent1">
                <a:tint val="60000"/>
                <a:hueOff val="0"/>
                <a:satOff val="0"/>
                <a:lumOff val="0"/>
                <a:alphaOff val="0"/>
                <a:tint val="1000"/>
                <a:satMod val="255000"/>
              </a:schemeClr>
            </a:gs>
            <a:gs pos="55000">
              <a:schemeClr val="accent1">
                <a:tint val="60000"/>
                <a:hueOff val="0"/>
                <a:satOff val="0"/>
                <a:lumOff val="0"/>
                <a:alphaOff val="0"/>
                <a:tint val="12000"/>
                <a:satMod val="255000"/>
              </a:schemeClr>
            </a:gs>
            <a:gs pos="100000">
              <a:schemeClr val="accent1">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3333254" y="2572756"/>
        <a:ext cx="178821" cy="246333"/>
      </dsp:txXfrm>
    </dsp:sp>
    <dsp:sp modelId="{E0876704-6A15-4C3B-89F2-71203444D2AB}">
      <dsp:nvSpPr>
        <dsp:cNvPr id="0" name=""/>
        <dsp:cNvSpPr/>
      </dsp:nvSpPr>
      <dsp:spPr>
        <a:xfrm>
          <a:off x="2047880" y="2537317"/>
          <a:ext cx="1207516" cy="1207516"/>
        </a:xfrm>
        <a:prstGeom prst="ellipse">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Assertive</a:t>
          </a:r>
          <a:endParaRPr lang="en-US" sz="1000" kern="1200" dirty="0"/>
        </a:p>
      </dsp:txBody>
      <dsp:txXfrm>
        <a:off x="2224717" y="2714154"/>
        <a:ext cx="853842" cy="853842"/>
      </dsp:txXfrm>
    </dsp:sp>
    <dsp:sp modelId="{C79687F8-7C88-4450-8818-9D7290A785EE}">
      <dsp:nvSpPr>
        <dsp:cNvPr id="0" name=""/>
        <dsp:cNvSpPr/>
      </dsp:nvSpPr>
      <dsp:spPr>
        <a:xfrm rot="12600000">
          <a:off x="3261751" y="1672277"/>
          <a:ext cx="255458" cy="410555"/>
        </a:xfrm>
        <a:prstGeom prst="rightArrow">
          <a:avLst>
            <a:gd name="adj1" fmla="val 60000"/>
            <a:gd name="adj2" fmla="val 50000"/>
          </a:avLst>
        </a:prstGeom>
        <a:gradFill rotWithShape="0">
          <a:gsLst>
            <a:gs pos="0">
              <a:schemeClr val="accent1">
                <a:tint val="60000"/>
                <a:hueOff val="0"/>
                <a:satOff val="0"/>
                <a:lumOff val="0"/>
                <a:alphaOff val="0"/>
                <a:tint val="1000"/>
                <a:satMod val="255000"/>
              </a:schemeClr>
            </a:gs>
            <a:gs pos="55000">
              <a:schemeClr val="accent1">
                <a:tint val="60000"/>
                <a:hueOff val="0"/>
                <a:satOff val="0"/>
                <a:lumOff val="0"/>
                <a:alphaOff val="0"/>
                <a:tint val="12000"/>
                <a:satMod val="255000"/>
              </a:schemeClr>
            </a:gs>
            <a:gs pos="100000">
              <a:schemeClr val="accent1">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3333254" y="1773547"/>
        <a:ext cx="178821" cy="246333"/>
      </dsp:txXfrm>
    </dsp:sp>
    <dsp:sp modelId="{B60381C7-B765-46FE-B88F-BFCE78651AC1}">
      <dsp:nvSpPr>
        <dsp:cNvPr id="0" name=""/>
        <dsp:cNvSpPr/>
      </dsp:nvSpPr>
      <dsp:spPr>
        <a:xfrm>
          <a:off x="2047880" y="847803"/>
          <a:ext cx="1207516" cy="1207516"/>
        </a:xfrm>
        <a:prstGeom prst="ellipse">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Strong &amp; Controlling</a:t>
          </a:r>
          <a:endParaRPr lang="en-US" sz="1000" kern="1200" dirty="0"/>
        </a:p>
      </dsp:txBody>
      <dsp:txXfrm>
        <a:off x="2224717" y="1024640"/>
        <a:ext cx="853842" cy="8538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0DC5C-1332-44AD-8990-821FC2E93FFA}">
      <dsp:nvSpPr>
        <dsp:cNvPr id="0" name=""/>
        <dsp:cNvSpPr/>
      </dsp:nvSpPr>
      <dsp:spPr>
        <a:xfrm>
          <a:off x="1004" y="1278743"/>
          <a:ext cx="1958950" cy="1958950"/>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7808" tIns="13970" rIns="107808" bIns="13970" numCol="1" spcCol="1270" anchor="ctr" anchorCtr="0">
          <a:noAutofit/>
        </a:bodyPr>
        <a:lstStyle/>
        <a:p>
          <a:pPr lvl="0" algn="ctr" defTabSz="488950">
            <a:lnSpc>
              <a:spcPct val="90000"/>
            </a:lnSpc>
            <a:spcBef>
              <a:spcPct val="0"/>
            </a:spcBef>
            <a:spcAft>
              <a:spcPct val="35000"/>
            </a:spcAft>
          </a:pPr>
          <a:r>
            <a:rPr lang="en-US" sz="1100" kern="1200" dirty="0" smtClean="0"/>
            <a:t>Biological Psychological (essentialist)</a:t>
          </a:r>
          <a:endParaRPr lang="en-US" sz="1100" kern="1200" dirty="0"/>
        </a:p>
      </dsp:txBody>
      <dsp:txXfrm>
        <a:off x="287886" y="1565625"/>
        <a:ext cx="1385186" cy="1385186"/>
      </dsp:txXfrm>
    </dsp:sp>
    <dsp:sp modelId="{7315FF71-0272-4E07-8CF1-43180E047A52}">
      <dsp:nvSpPr>
        <dsp:cNvPr id="0" name=""/>
        <dsp:cNvSpPr/>
      </dsp:nvSpPr>
      <dsp:spPr>
        <a:xfrm>
          <a:off x="1568164" y="1278743"/>
          <a:ext cx="1958950" cy="1958950"/>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7808" tIns="13970" rIns="107808" bIns="13970" numCol="1" spcCol="1270" anchor="ctr" anchorCtr="0">
          <a:noAutofit/>
        </a:bodyPr>
        <a:lstStyle/>
        <a:p>
          <a:pPr lvl="0" algn="ctr" defTabSz="488950">
            <a:lnSpc>
              <a:spcPct val="90000"/>
            </a:lnSpc>
            <a:spcBef>
              <a:spcPct val="0"/>
            </a:spcBef>
            <a:spcAft>
              <a:spcPct val="35000"/>
            </a:spcAft>
          </a:pPr>
          <a:r>
            <a:rPr lang="en-US" sz="1100" kern="1200" dirty="0" smtClean="0"/>
            <a:t>Social Psychological (constructionist)</a:t>
          </a:r>
        </a:p>
      </dsp:txBody>
      <dsp:txXfrm>
        <a:off x="1855046" y="1565625"/>
        <a:ext cx="1385186" cy="1385186"/>
      </dsp:txXfrm>
    </dsp:sp>
    <dsp:sp modelId="{AC1F16C6-1F4A-4499-A7C1-4B31F0547270}">
      <dsp:nvSpPr>
        <dsp:cNvPr id="0" name=""/>
        <dsp:cNvSpPr/>
      </dsp:nvSpPr>
      <dsp:spPr>
        <a:xfrm>
          <a:off x="3135324" y="1278743"/>
          <a:ext cx="1958950" cy="1958950"/>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7808" tIns="13970" rIns="107808" bIns="13970" numCol="1" spcCol="1270" anchor="ctr" anchorCtr="0">
          <a:noAutofit/>
        </a:bodyPr>
        <a:lstStyle/>
        <a:p>
          <a:pPr lvl="0" algn="ctr" defTabSz="488950">
            <a:lnSpc>
              <a:spcPct val="90000"/>
            </a:lnSpc>
            <a:spcBef>
              <a:spcPct val="0"/>
            </a:spcBef>
            <a:spcAft>
              <a:spcPct val="35000"/>
            </a:spcAft>
          </a:pPr>
          <a:r>
            <a:rPr lang="en-US" sz="1100" kern="1200" dirty="0" smtClean="0"/>
            <a:t>Biosocial</a:t>
          </a:r>
        </a:p>
        <a:p>
          <a:pPr lvl="0" algn="ctr" defTabSz="488950">
            <a:lnSpc>
              <a:spcPct val="90000"/>
            </a:lnSpc>
            <a:spcBef>
              <a:spcPct val="0"/>
            </a:spcBef>
            <a:spcAft>
              <a:spcPct val="35000"/>
            </a:spcAft>
          </a:pPr>
          <a:r>
            <a:rPr lang="en-US" sz="1100" kern="1200" dirty="0" smtClean="0"/>
            <a:t>(interactionist)</a:t>
          </a:r>
        </a:p>
      </dsp:txBody>
      <dsp:txXfrm>
        <a:off x="3422206" y="1565625"/>
        <a:ext cx="1385186" cy="1385186"/>
      </dsp:txXfrm>
    </dsp:sp>
    <dsp:sp modelId="{38AD79DD-E94A-441C-AC57-A2BCEFC2E09B}">
      <dsp:nvSpPr>
        <dsp:cNvPr id="0" name=""/>
        <dsp:cNvSpPr/>
      </dsp:nvSpPr>
      <dsp:spPr>
        <a:xfrm>
          <a:off x="4702485" y="1278743"/>
          <a:ext cx="1958950" cy="1958950"/>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7808" tIns="13970" rIns="107808" bIns="13970" numCol="1" spcCol="1270" anchor="ctr" anchorCtr="0">
          <a:noAutofit/>
        </a:bodyPr>
        <a:lstStyle/>
        <a:p>
          <a:pPr lvl="0" algn="ctr" defTabSz="488950">
            <a:lnSpc>
              <a:spcPct val="90000"/>
            </a:lnSpc>
            <a:spcBef>
              <a:spcPct val="0"/>
            </a:spcBef>
            <a:spcAft>
              <a:spcPct val="35000"/>
            </a:spcAft>
          </a:pPr>
          <a:r>
            <a:rPr lang="en-US" sz="1100" kern="1200" dirty="0" smtClean="0"/>
            <a:t>Gender Schema Theory</a:t>
          </a:r>
        </a:p>
      </dsp:txBody>
      <dsp:txXfrm>
        <a:off x="4989367" y="1565625"/>
        <a:ext cx="1385186" cy="1385186"/>
      </dsp:txXfrm>
    </dsp:sp>
    <dsp:sp modelId="{8602421E-DEAB-4FE1-871A-66701365CF45}">
      <dsp:nvSpPr>
        <dsp:cNvPr id="0" name=""/>
        <dsp:cNvSpPr/>
      </dsp:nvSpPr>
      <dsp:spPr>
        <a:xfrm>
          <a:off x="6269645" y="1278743"/>
          <a:ext cx="1958950" cy="1958950"/>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7808" tIns="13970" rIns="107808" bIns="13970" numCol="1" spcCol="1270" anchor="ctr" anchorCtr="0">
          <a:noAutofit/>
        </a:bodyPr>
        <a:lstStyle/>
        <a:p>
          <a:pPr lvl="0" algn="ctr" defTabSz="488950">
            <a:lnSpc>
              <a:spcPct val="90000"/>
            </a:lnSpc>
            <a:spcBef>
              <a:spcPct val="0"/>
            </a:spcBef>
            <a:spcAft>
              <a:spcPct val="35000"/>
            </a:spcAft>
          </a:pPr>
          <a:r>
            <a:rPr lang="en-US" sz="1100" kern="1200" dirty="0" smtClean="0"/>
            <a:t>Social Role Theory</a:t>
          </a:r>
        </a:p>
      </dsp:txBody>
      <dsp:txXfrm>
        <a:off x="6556527" y="1565625"/>
        <a:ext cx="1385186" cy="1385186"/>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225" cy="4683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14788" y="0"/>
            <a:ext cx="3070225" cy="468313"/>
          </a:xfrm>
          <a:prstGeom prst="rect">
            <a:avLst/>
          </a:prstGeom>
        </p:spPr>
        <p:txBody>
          <a:bodyPr vert="horz" lIns="91440" tIns="45720" rIns="91440" bIns="45720" rtlCol="0"/>
          <a:lstStyle>
            <a:lvl1pPr algn="r">
              <a:defRPr sz="1200"/>
            </a:lvl1pPr>
          </a:lstStyle>
          <a:p>
            <a:fld id="{2CB04FEA-8A16-41BC-9CEB-711A60EF0AAC}" type="datetimeFigureOut">
              <a:rPr lang="en-US" smtClean="0"/>
              <a:pPr/>
              <a:t>11/18/2014</a:t>
            </a:fld>
            <a:endParaRPr lang="en-US"/>
          </a:p>
        </p:txBody>
      </p:sp>
      <p:sp>
        <p:nvSpPr>
          <p:cNvPr id="4" name="Footer Placeholder 3"/>
          <p:cNvSpPr>
            <a:spLocks noGrp="1"/>
          </p:cNvSpPr>
          <p:nvPr>
            <p:ph type="ftr" sz="quarter" idx="2"/>
          </p:nvPr>
        </p:nvSpPr>
        <p:spPr>
          <a:xfrm>
            <a:off x="0" y="8902700"/>
            <a:ext cx="3070225" cy="46831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14788" y="8902700"/>
            <a:ext cx="3070225" cy="468313"/>
          </a:xfrm>
          <a:prstGeom prst="rect">
            <a:avLst/>
          </a:prstGeom>
        </p:spPr>
        <p:txBody>
          <a:bodyPr vert="horz" lIns="91440" tIns="45720" rIns="91440" bIns="45720" rtlCol="0" anchor="b"/>
          <a:lstStyle>
            <a:lvl1pPr algn="r">
              <a:defRPr sz="1200"/>
            </a:lvl1pPr>
          </a:lstStyle>
          <a:p>
            <a:fld id="{D070E3FB-DE74-4DFC-B0B4-1660E1C6863D}" type="slidenum">
              <a:rPr lang="en-US" smtClean="0"/>
              <a:pPr/>
              <a:t>‹#›</a:t>
            </a:fld>
            <a:endParaRPr lang="en-US"/>
          </a:p>
        </p:txBody>
      </p:sp>
    </p:spTree>
    <p:extLst>
      <p:ext uri="{BB962C8B-B14F-4D97-AF65-F5344CB8AC3E}">
        <p14:creationId xmlns:p14="http://schemas.microsoft.com/office/powerpoint/2010/main" val="1056061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68630"/>
          </a:xfrm>
          <a:prstGeom prst="rect">
            <a:avLst/>
          </a:prstGeom>
        </p:spPr>
        <p:txBody>
          <a:bodyPr vert="horz" lIns="94046" tIns="47023" rIns="94046" bIns="47023" rtlCol="0"/>
          <a:lstStyle>
            <a:lvl1pPr algn="l">
              <a:defRPr sz="1200"/>
            </a:lvl1pPr>
          </a:lstStyle>
          <a:p>
            <a:endParaRPr lang="en-US"/>
          </a:p>
        </p:txBody>
      </p:sp>
      <p:sp>
        <p:nvSpPr>
          <p:cNvPr id="3" name="Date Placeholder 2"/>
          <p:cNvSpPr>
            <a:spLocks noGrp="1"/>
          </p:cNvSpPr>
          <p:nvPr>
            <p:ph type="dt" idx="1"/>
          </p:nvPr>
        </p:nvSpPr>
        <p:spPr>
          <a:xfrm>
            <a:off x="4014100" y="0"/>
            <a:ext cx="3070860" cy="468630"/>
          </a:xfrm>
          <a:prstGeom prst="rect">
            <a:avLst/>
          </a:prstGeom>
        </p:spPr>
        <p:txBody>
          <a:bodyPr vert="horz" lIns="94046" tIns="47023" rIns="94046" bIns="47023" rtlCol="0"/>
          <a:lstStyle>
            <a:lvl1pPr algn="r">
              <a:defRPr sz="1200"/>
            </a:lvl1pPr>
          </a:lstStyle>
          <a:p>
            <a:fld id="{8567153E-624A-401E-A442-028AA75B9317}" type="datetimeFigureOut">
              <a:rPr lang="en-US" smtClean="0"/>
              <a:pPr/>
              <a:t>11/18/2014</a:t>
            </a:fld>
            <a:endParaRPr lang="en-US"/>
          </a:p>
        </p:txBody>
      </p:sp>
      <p:sp>
        <p:nvSpPr>
          <p:cNvPr id="4" name="Slide Image Placeholder 3"/>
          <p:cNvSpPr>
            <a:spLocks noGrp="1" noRot="1" noChangeAspect="1"/>
          </p:cNvSpPr>
          <p:nvPr>
            <p:ph type="sldImg" idx="2"/>
          </p:nvPr>
        </p:nvSpPr>
        <p:spPr>
          <a:xfrm>
            <a:off x="1200150" y="703263"/>
            <a:ext cx="4686300" cy="3514725"/>
          </a:xfrm>
          <a:prstGeom prst="rect">
            <a:avLst/>
          </a:prstGeom>
          <a:noFill/>
          <a:ln w="12700">
            <a:solidFill>
              <a:prstClr val="black"/>
            </a:solidFill>
          </a:ln>
        </p:spPr>
        <p:txBody>
          <a:bodyPr vert="horz" lIns="94046" tIns="47023" rIns="94046" bIns="47023" rtlCol="0" anchor="ctr"/>
          <a:lstStyle/>
          <a:p>
            <a:endParaRPr lang="en-US"/>
          </a:p>
        </p:txBody>
      </p:sp>
      <p:sp>
        <p:nvSpPr>
          <p:cNvPr id="5" name="Notes Placeholder 4"/>
          <p:cNvSpPr>
            <a:spLocks noGrp="1"/>
          </p:cNvSpPr>
          <p:nvPr>
            <p:ph type="body" sz="quarter" idx="3"/>
          </p:nvPr>
        </p:nvSpPr>
        <p:spPr>
          <a:xfrm>
            <a:off x="708660" y="4451985"/>
            <a:ext cx="5669280" cy="4217670"/>
          </a:xfrm>
          <a:prstGeom prst="rect">
            <a:avLst/>
          </a:prstGeom>
        </p:spPr>
        <p:txBody>
          <a:bodyPr vert="horz" lIns="94046" tIns="47023" rIns="94046" bIns="470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02343"/>
            <a:ext cx="3070860" cy="468630"/>
          </a:xfrm>
          <a:prstGeom prst="rect">
            <a:avLst/>
          </a:prstGeom>
        </p:spPr>
        <p:txBody>
          <a:bodyPr vert="horz" lIns="94046" tIns="47023" rIns="94046" bIns="47023" rtlCol="0" anchor="b"/>
          <a:lstStyle>
            <a:lvl1pPr algn="l">
              <a:defRPr sz="1200"/>
            </a:lvl1pPr>
          </a:lstStyle>
          <a:p>
            <a:endParaRPr lang="en-US"/>
          </a:p>
        </p:txBody>
      </p:sp>
      <p:sp>
        <p:nvSpPr>
          <p:cNvPr id="7" name="Slide Number Placeholder 6"/>
          <p:cNvSpPr>
            <a:spLocks noGrp="1"/>
          </p:cNvSpPr>
          <p:nvPr>
            <p:ph type="sldNum" sz="quarter" idx="5"/>
          </p:nvPr>
        </p:nvSpPr>
        <p:spPr>
          <a:xfrm>
            <a:off x="4014100" y="8902343"/>
            <a:ext cx="3070860" cy="468630"/>
          </a:xfrm>
          <a:prstGeom prst="rect">
            <a:avLst/>
          </a:prstGeom>
        </p:spPr>
        <p:txBody>
          <a:bodyPr vert="horz" lIns="94046" tIns="47023" rIns="94046" bIns="47023" rtlCol="0" anchor="b"/>
          <a:lstStyle>
            <a:lvl1pPr algn="r">
              <a:defRPr sz="1200"/>
            </a:lvl1pPr>
          </a:lstStyle>
          <a:p>
            <a:fld id="{DBC50468-A9DE-42B6-9945-81B09D69D0D1}" type="slidenum">
              <a:rPr lang="en-US" smtClean="0"/>
              <a:pPr/>
              <a:t>‹#›</a:t>
            </a:fld>
            <a:endParaRPr lang="en-US"/>
          </a:p>
        </p:txBody>
      </p:sp>
    </p:spTree>
    <p:extLst>
      <p:ext uri="{BB962C8B-B14F-4D97-AF65-F5344CB8AC3E}">
        <p14:creationId xmlns:p14="http://schemas.microsoft.com/office/powerpoint/2010/main" val="3285391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rgbClr val="FF0000"/>
                </a:solidFill>
                <a:latin typeface="Algerian" pitchFamily="82" charset="0"/>
              </a:rPr>
              <a:t> </a:t>
            </a:r>
            <a:endParaRPr lang="en-US" dirty="0"/>
          </a:p>
        </p:txBody>
      </p:sp>
      <p:sp>
        <p:nvSpPr>
          <p:cNvPr id="4" name="Slide Number Placeholder 3"/>
          <p:cNvSpPr>
            <a:spLocks noGrp="1"/>
          </p:cNvSpPr>
          <p:nvPr>
            <p:ph type="sldNum" sz="quarter" idx="10"/>
          </p:nvPr>
        </p:nvSpPr>
        <p:spPr/>
        <p:txBody>
          <a:bodyPr/>
          <a:lstStyle/>
          <a:p>
            <a:fld id="{DBC50468-A9DE-42B6-9945-81B09D69D0D1}" type="slidenum">
              <a:rPr lang="en-US" smtClean="0"/>
              <a:pPr/>
              <a:t>3</a:t>
            </a:fld>
            <a:endParaRPr lang="en-US"/>
          </a:p>
        </p:txBody>
      </p:sp>
    </p:spTree>
    <p:extLst>
      <p:ext uri="{BB962C8B-B14F-4D97-AF65-F5344CB8AC3E}">
        <p14:creationId xmlns:p14="http://schemas.microsoft.com/office/powerpoint/2010/main" val="1747894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C50468-A9DE-42B6-9945-81B09D69D0D1}" type="slidenum">
              <a:rPr lang="en-US" smtClean="0"/>
              <a:pPr/>
              <a:t>23</a:t>
            </a:fld>
            <a:endParaRPr lang="en-US"/>
          </a:p>
        </p:txBody>
      </p:sp>
    </p:spTree>
    <p:extLst>
      <p:ext uri="{BB962C8B-B14F-4D97-AF65-F5344CB8AC3E}">
        <p14:creationId xmlns:p14="http://schemas.microsoft.com/office/powerpoint/2010/main" val="101416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C50468-A9DE-42B6-9945-81B09D69D0D1}" type="slidenum">
              <a:rPr lang="en-US" smtClean="0"/>
              <a:pPr/>
              <a:t>25</a:t>
            </a:fld>
            <a:endParaRPr lang="en-US"/>
          </a:p>
        </p:txBody>
      </p:sp>
    </p:spTree>
    <p:extLst>
      <p:ext uri="{BB962C8B-B14F-4D97-AF65-F5344CB8AC3E}">
        <p14:creationId xmlns:p14="http://schemas.microsoft.com/office/powerpoint/2010/main" val="4035310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BC50468-A9DE-42B6-9945-81B09D69D0D1}" type="slidenum">
              <a:rPr lang="en-US" smtClean="0"/>
              <a:pPr/>
              <a:t>26</a:t>
            </a:fld>
            <a:endParaRPr lang="en-US"/>
          </a:p>
        </p:txBody>
      </p:sp>
    </p:spTree>
    <p:extLst>
      <p:ext uri="{BB962C8B-B14F-4D97-AF65-F5344CB8AC3E}">
        <p14:creationId xmlns:p14="http://schemas.microsoft.com/office/powerpoint/2010/main" val="1923157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US" dirty="0"/>
          </a:p>
        </p:txBody>
      </p:sp>
      <p:sp>
        <p:nvSpPr>
          <p:cNvPr id="4" name="Slide Number Placeholder 3"/>
          <p:cNvSpPr>
            <a:spLocks noGrp="1"/>
          </p:cNvSpPr>
          <p:nvPr>
            <p:ph type="sldNum" sz="quarter" idx="10"/>
          </p:nvPr>
        </p:nvSpPr>
        <p:spPr/>
        <p:txBody>
          <a:bodyPr/>
          <a:lstStyle/>
          <a:p>
            <a:fld id="{DBC50468-A9DE-42B6-9945-81B09D69D0D1}" type="slidenum">
              <a:rPr lang="en-US" smtClean="0"/>
              <a:pPr/>
              <a:t>27</a:t>
            </a:fld>
            <a:endParaRPr lang="en-US"/>
          </a:p>
        </p:txBody>
      </p:sp>
    </p:spTree>
    <p:extLst>
      <p:ext uri="{BB962C8B-B14F-4D97-AF65-F5344CB8AC3E}">
        <p14:creationId xmlns:p14="http://schemas.microsoft.com/office/powerpoint/2010/main" val="485259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C50468-A9DE-42B6-9945-81B09D69D0D1}" type="slidenum">
              <a:rPr lang="en-US" smtClean="0"/>
              <a:pPr/>
              <a:t>28</a:t>
            </a:fld>
            <a:endParaRPr lang="en-US"/>
          </a:p>
        </p:txBody>
      </p:sp>
    </p:spTree>
    <p:extLst>
      <p:ext uri="{BB962C8B-B14F-4D97-AF65-F5344CB8AC3E}">
        <p14:creationId xmlns:p14="http://schemas.microsoft.com/office/powerpoint/2010/main" val="261401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C50468-A9DE-42B6-9945-81B09D69D0D1}" type="slidenum">
              <a:rPr lang="en-US" smtClean="0"/>
              <a:pPr/>
              <a:t>29</a:t>
            </a:fld>
            <a:endParaRPr lang="en-US"/>
          </a:p>
        </p:txBody>
      </p:sp>
    </p:spTree>
    <p:extLst>
      <p:ext uri="{BB962C8B-B14F-4D97-AF65-F5344CB8AC3E}">
        <p14:creationId xmlns:p14="http://schemas.microsoft.com/office/powerpoint/2010/main" val="3277998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C50468-A9DE-42B6-9945-81B09D69D0D1}" type="slidenum">
              <a:rPr lang="en-US" smtClean="0"/>
              <a:pPr/>
              <a:t>31</a:t>
            </a:fld>
            <a:endParaRPr lang="en-US"/>
          </a:p>
        </p:txBody>
      </p:sp>
    </p:spTree>
    <p:extLst>
      <p:ext uri="{BB962C8B-B14F-4D97-AF65-F5344CB8AC3E}">
        <p14:creationId xmlns:p14="http://schemas.microsoft.com/office/powerpoint/2010/main" val="1305450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DBC50468-A9DE-42B6-9945-81B09D69D0D1}" type="slidenum">
              <a:rPr lang="en-US" smtClean="0"/>
              <a:pPr/>
              <a:t>33</a:t>
            </a:fld>
            <a:endParaRPr lang="en-US"/>
          </a:p>
        </p:txBody>
      </p:sp>
    </p:spTree>
    <p:extLst>
      <p:ext uri="{BB962C8B-B14F-4D97-AF65-F5344CB8AC3E}">
        <p14:creationId xmlns:p14="http://schemas.microsoft.com/office/powerpoint/2010/main" val="3001266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DBC50468-A9DE-42B6-9945-81B09D69D0D1}" type="slidenum">
              <a:rPr lang="en-US" smtClean="0"/>
              <a:pPr/>
              <a:t>35</a:t>
            </a:fld>
            <a:endParaRPr lang="en-US"/>
          </a:p>
        </p:txBody>
      </p:sp>
    </p:spTree>
    <p:extLst>
      <p:ext uri="{BB962C8B-B14F-4D97-AF65-F5344CB8AC3E}">
        <p14:creationId xmlns:p14="http://schemas.microsoft.com/office/powerpoint/2010/main" val="383959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defTabSz="940460">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BC50468-A9DE-42B6-9945-81B09D69D0D1}" type="slidenum">
              <a:rPr lang="en-US" smtClean="0"/>
              <a:pPr/>
              <a:t>36</a:t>
            </a:fld>
            <a:endParaRPr lang="en-US"/>
          </a:p>
        </p:txBody>
      </p:sp>
    </p:spTree>
    <p:extLst>
      <p:ext uri="{BB962C8B-B14F-4D97-AF65-F5344CB8AC3E}">
        <p14:creationId xmlns:p14="http://schemas.microsoft.com/office/powerpoint/2010/main" val="3406267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DBC50468-A9DE-42B6-9945-81B09D69D0D1}" type="slidenum">
              <a:rPr lang="en-US" smtClean="0"/>
              <a:pPr/>
              <a:t>5</a:t>
            </a:fld>
            <a:endParaRPr lang="en-US"/>
          </a:p>
        </p:txBody>
      </p:sp>
    </p:spTree>
    <p:extLst>
      <p:ext uri="{BB962C8B-B14F-4D97-AF65-F5344CB8AC3E}">
        <p14:creationId xmlns:p14="http://schemas.microsoft.com/office/powerpoint/2010/main" val="2033209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C50468-A9DE-42B6-9945-81B09D69D0D1}" type="slidenum">
              <a:rPr lang="en-US" smtClean="0"/>
              <a:pPr/>
              <a:t>38</a:t>
            </a:fld>
            <a:endParaRPr lang="en-US"/>
          </a:p>
        </p:txBody>
      </p:sp>
    </p:spTree>
    <p:extLst>
      <p:ext uri="{BB962C8B-B14F-4D97-AF65-F5344CB8AC3E}">
        <p14:creationId xmlns:p14="http://schemas.microsoft.com/office/powerpoint/2010/main" val="4269827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defTabSz="940460">
              <a:defRPr/>
            </a:pPr>
            <a:endParaRPr lang="en-US" dirty="0" smtClean="0"/>
          </a:p>
        </p:txBody>
      </p:sp>
      <p:sp>
        <p:nvSpPr>
          <p:cNvPr id="4" name="Slide Number Placeholder 3"/>
          <p:cNvSpPr>
            <a:spLocks noGrp="1"/>
          </p:cNvSpPr>
          <p:nvPr>
            <p:ph type="sldNum" sz="quarter" idx="10"/>
          </p:nvPr>
        </p:nvSpPr>
        <p:spPr/>
        <p:txBody>
          <a:bodyPr/>
          <a:lstStyle/>
          <a:p>
            <a:fld id="{DBC50468-A9DE-42B6-9945-81B09D69D0D1}" type="slidenum">
              <a:rPr lang="en-US" smtClean="0"/>
              <a:pPr/>
              <a:t>39</a:t>
            </a:fld>
            <a:endParaRPr lang="en-US"/>
          </a:p>
        </p:txBody>
      </p:sp>
    </p:spTree>
    <p:extLst>
      <p:ext uri="{BB962C8B-B14F-4D97-AF65-F5344CB8AC3E}">
        <p14:creationId xmlns:p14="http://schemas.microsoft.com/office/powerpoint/2010/main" val="1979649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C50468-A9DE-42B6-9945-81B09D69D0D1}" type="slidenum">
              <a:rPr lang="en-US" smtClean="0"/>
              <a:pPr/>
              <a:t>41</a:t>
            </a:fld>
            <a:endParaRPr lang="en-US"/>
          </a:p>
        </p:txBody>
      </p:sp>
    </p:spTree>
    <p:extLst>
      <p:ext uri="{BB962C8B-B14F-4D97-AF65-F5344CB8AC3E}">
        <p14:creationId xmlns:p14="http://schemas.microsoft.com/office/powerpoint/2010/main" val="2608092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US" dirty="0" smtClean="0"/>
          </a:p>
        </p:txBody>
      </p:sp>
      <p:sp>
        <p:nvSpPr>
          <p:cNvPr id="4" name="Slide Number Placeholder 3"/>
          <p:cNvSpPr>
            <a:spLocks noGrp="1"/>
          </p:cNvSpPr>
          <p:nvPr>
            <p:ph type="sldNum" sz="quarter" idx="10"/>
          </p:nvPr>
        </p:nvSpPr>
        <p:spPr/>
        <p:txBody>
          <a:bodyPr/>
          <a:lstStyle/>
          <a:p>
            <a:fld id="{DBC50468-A9DE-42B6-9945-81B09D69D0D1}" type="slidenum">
              <a:rPr lang="en-US" smtClean="0"/>
              <a:pPr/>
              <a:t>42</a:t>
            </a:fld>
            <a:endParaRPr lang="en-US"/>
          </a:p>
        </p:txBody>
      </p:sp>
    </p:spTree>
    <p:extLst>
      <p:ext uri="{BB962C8B-B14F-4D97-AF65-F5344CB8AC3E}">
        <p14:creationId xmlns:p14="http://schemas.microsoft.com/office/powerpoint/2010/main" val="37852673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US" dirty="0" smtClean="0"/>
          </a:p>
        </p:txBody>
      </p:sp>
      <p:sp>
        <p:nvSpPr>
          <p:cNvPr id="4" name="Slide Number Placeholder 3"/>
          <p:cNvSpPr>
            <a:spLocks noGrp="1"/>
          </p:cNvSpPr>
          <p:nvPr>
            <p:ph type="sldNum" sz="quarter" idx="10"/>
          </p:nvPr>
        </p:nvSpPr>
        <p:spPr/>
        <p:txBody>
          <a:bodyPr/>
          <a:lstStyle/>
          <a:p>
            <a:fld id="{DBC50468-A9DE-42B6-9945-81B09D69D0D1}" type="slidenum">
              <a:rPr lang="en-US" smtClean="0"/>
              <a:pPr/>
              <a:t>43</a:t>
            </a:fld>
            <a:endParaRPr lang="en-US"/>
          </a:p>
        </p:txBody>
      </p:sp>
    </p:spTree>
    <p:extLst>
      <p:ext uri="{BB962C8B-B14F-4D97-AF65-F5344CB8AC3E}">
        <p14:creationId xmlns:p14="http://schemas.microsoft.com/office/powerpoint/2010/main" val="2008770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BC50468-A9DE-42B6-9945-81B09D69D0D1}" type="slidenum">
              <a:rPr lang="en-US" smtClean="0"/>
              <a:pPr/>
              <a:t>44</a:t>
            </a:fld>
            <a:endParaRPr lang="en-US"/>
          </a:p>
        </p:txBody>
      </p:sp>
    </p:spTree>
    <p:extLst>
      <p:ext uri="{BB962C8B-B14F-4D97-AF65-F5344CB8AC3E}">
        <p14:creationId xmlns:p14="http://schemas.microsoft.com/office/powerpoint/2010/main" val="16936232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C50468-A9DE-42B6-9945-81B09D69D0D1}" type="slidenum">
              <a:rPr lang="en-US" smtClean="0"/>
              <a:pPr/>
              <a:t>47</a:t>
            </a:fld>
            <a:endParaRPr lang="en-US"/>
          </a:p>
        </p:txBody>
      </p:sp>
    </p:spTree>
    <p:extLst>
      <p:ext uri="{BB962C8B-B14F-4D97-AF65-F5344CB8AC3E}">
        <p14:creationId xmlns:p14="http://schemas.microsoft.com/office/powerpoint/2010/main" val="12471233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C50468-A9DE-42B6-9945-81B09D69D0D1}" type="slidenum">
              <a:rPr lang="en-US" smtClean="0"/>
              <a:pPr/>
              <a:t>48</a:t>
            </a:fld>
            <a:endParaRPr lang="en-US"/>
          </a:p>
        </p:txBody>
      </p:sp>
    </p:spTree>
    <p:extLst>
      <p:ext uri="{BB962C8B-B14F-4D97-AF65-F5344CB8AC3E}">
        <p14:creationId xmlns:p14="http://schemas.microsoft.com/office/powerpoint/2010/main" val="16871611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C50468-A9DE-42B6-9945-81B09D69D0D1}" type="slidenum">
              <a:rPr lang="en-US" smtClean="0"/>
              <a:pPr/>
              <a:t>49</a:t>
            </a:fld>
            <a:endParaRPr lang="en-US"/>
          </a:p>
        </p:txBody>
      </p:sp>
    </p:spTree>
    <p:extLst>
      <p:ext uri="{BB962C8B-B14F-4D97-AF65-F5344CB8AC3E}">
        <p14:creationId xmlns:p14="http://schemas.microsoft.com/office/powerpoint/2010/main" val="37496873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u="sng" dirty="0"/>
          </a:p>
        </p:txBody>
      </p:sp>
      <p:sp>
        <p:nvSpPr>
          <p:cNvPr id="4" name="Slide Number Placeholder 3"/>
          <p:cNvSpPr>
            <a:spLocks noGrp="1"/>
          </p:cNvSpPr>
          <p:nvPr>
            <p:ph type="sldNum" sz="quarter" idx="10"/>
          </p:nvPr>
        </p:nvSpPr>
        <p:spPr/>
        <p:txBody>
          <a:bodyPr/>
          <a:lstStyle/>
          <a:p>
            <a:fld id="{DBC50468-A9DE-42B6-9945-81B09D69D0D1}" type="slidenum">
              <a:rPr lang="en-US" smtClean="0"/>
              <a:pPr/>
              <a:t>51</a:t>
            </a:fld>
            <a:endParaRPr lang="en-US"/>
          </a:p>
        </p:txBody>
      </p:sp>
    </p:spTree>
    <p:extLst>
      <p:ext uri="{BB962C8B-B14F-4D97-AF65-F5344CB8AC3E}">
        <p14:creationId xmlns:p14="http://schemas.microsoft.com/office/powerpoint/2010/main" val="1649821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DBC50468-A9DE-42B6-9945-81B09D69D0D1}" type="slidenum">
              <a:rPr lang="en-US" smtClean="0"/>
              <a:pPr/>
              <a:t>6</a:t>
            </a:fld>
            <a:endParaRPr lang="en-US"/>
          </a:p>
        </p:txBody>
      </p:sp>
    </p:spTree>
    <p:extLst>
      <p:ext uri="{BB962C8B-B14F-4D97-AF65-F5344CB8AC3E}">
        <p14:creationId xmlns:p14="http://schemas.microsoft.com/office/powerpoint/2010/main" val="749994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C50468-A9DE-42B6-9945-81B09D69D0D1}" type="slidenum">
              <a:rPr lang="en-US" smtClean="0"/>
              <a:pPr/>
              <a:t>7</a:t>
            </a:fld>
            <a:endParaRPr lang="en-US"/>
          </a:p>
        </p:txBody>
      </p:sp>
    </p:spTree>
    <p:extLst>
      <p:ext uri="{BB962C8B-B14F-4D97-AF65-F5344CB8AC3E}">
        <p14:creationId xmlns:p14="http://schemas.microsoft.com/office/powerpoint/2010/main" val="4227049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DBC50468-A9DE-42B6-9945-81B09D69D0D1}" type="slidenum">
              <a:rPr lang="en-US" smtClean="0"/>
              <a:pPr/>
              <a:t>8</a:t>
            </a:fld>
            <a:endParaRPr lang="en-US"/>
          </a:p>
        </p:txBody>
      </p:sp>
    </p:spTree>
    <p:extLst>
      <p:ext uri="{BB962C8B-B14F-4D97-AF65-F5344CB8AC3E}">
        <p14:creationId xmlns:p14="http://schemas.microsoft.com/office/powerpoint/2010/main" val="3281412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DBC50468-A9DE-42B6-9945-81B09D69D0D1}" type="slidenum">
              <a:rPr lang="en-US" smtClean="0"/>
              <a:pPr/>
              <a:t>9</a:t>
            </a:fld>
            <a:endParaRPr lang="en-US"/>
          </a:p>
        </p:txBody>
      </p:sp>
    </p:spTree>
    <p:extLst>
      <p:ext uri="{BB962C8B-B14F-4D97-AF65-F5344CB8AC3E}">
        <p14:creationId xmlns:p14="http://schemas.microsoft.com/office/powerpoint/2010/main" val="1028793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C50468-A9DE-42B6-9945-81B09D69D0D1}" type="slidenum">
              <a:rPr lang="en-US" smtClean="0"/>
              <a:pPr/>
              <a:t>10</a:t>
            </a:fld>
            <a:endParaRPr lang="en-US"/>
          </a:p>
        </p:txBody>
      </p:sp>
    </p:spTree>
    <p:extLst>
      <p:ext uri="{BB962C8B-B14F-4D97-AF65-F5344CB8AC3E}">
        <p14:creationId xmlns:p14="http://schemas.microsoft.com/office/powerpoint/2010/main" val="1995112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C50468-A9DE-42B6-9945-81B09D69D0D1}" type="slidenum">
              <a:rPr lang="en-US" smtClean="0"/>
              <a:pPr/>
              <a:t>20</a:t>
            </a:fld>
            <a:endParaRPr lang="en-US"/>
          </a:p>
        </p:txBody>
      </p:sp>
    </p:spTree>
    <p:extLst>
      <p:ext uri="{BB962C8B-B14F-4D97-AF65-F5344CB8AC3E}">
        <p14:creationId xmlns:p14="http://schemas.microsoft.com/office/powerpoint/2010/main" val="1660254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DBC50468-A9DE-42B6-9945-81B09D69D0D1}" type="slidenum">
              <a:rPr lang="en-US" smtClean="0"/>
              <a:pPr/>
              <a:t>22</a:t>
            </a:fld>
            <a:endParaRPr lang="en-US"/>
          </a:p>
        </p:txBody>
      </p:sp>
    </p:spTree>
    <p:extLst>
      <p:ext uri="{BB962C8B-B14F-4D97-AF65-F5344CB8AC3E}">
        <p14:creationId xmlns:p14="http://schemas.microsoft.com/office/powerpoint/2010/main" val="3148861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F02BF7A4-CB82-4045-BDD8-1E53F7238FB5}" type="datetimeFigureOut">
              <a:rPr lang="en-US" smtClean="0"/>
              <a:pPr/>
              <a:t>11/18/2014</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3B19217-AA5C-40F0-84BB-88D009D84F8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2BF7A4-CB82-4045-BDD8-1E53F7238FB5}"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19217-AA5C-40F0-84BB-88D009D84F8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2BF7A4-CB82-4045-BDD8-1E53F7238FB5}"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19217-AA5C-40F0-84BB-88D009D84F8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2BF7A4-CB82-4045-BDD8-1E53F7238FB5}"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19217-AA5C-40F0-84BB-88D009D84F8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02BF7A4-CB82-4045-BDD8-1E53F7238FB5}"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19217-AA5C-40F0-84BB-88D009D84F8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02BF7A4-CB82-4045-BDD8-1E53F7238FB5}" type="datetimeFigureOut">
              <a:rPr lang="en-US" smtClean="0"/>
              <a:pPr/>
              <a:t>11/18/2014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19217-AA5C-40F0-84BB-88D009D84F8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F02BF7A4-CB82-4045-BDD8-1E53F7238FB5}" type="datetimeFigureOut">
              <a:rPr lang="en-US" smtClean="0"/>
              <a:pPr/>
              <a:t>11/18/2014</a:t>
            </a:fld>
            <a:endParaRPr lang="en-US"/>
          </a:p>
        </p:txBody>
      </p:sp>
      <p:sp>
        <p:nvSpPr>
          <p:cNvPr id="27" name="Slide Number Placeholder 26"/>
          <p:cNvSpPr>
            <a:spLocks noGrp="1"/>
          </p:cNvSpPr>
          <p:nvPr>
            <p:ph type="sldNum" sz="quarter" idx="11"/>
          </p:nvPr>
        </p:nvSpPr>
        <p:spPr/>
        <p:txBody>
          <a:bodyPr rtlCol="0"/>
          <a:lstStyle/>
          <a:p>
            <a:fld id="{83B19217-AA5C-40F0-84BB-88D009D84F8E}"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F02BF7A4-CB82-4045-BDD8-1E53F7238FB5}" type="datetimeFigureOut">
              <a:rPr lang="en-US" smtClean="0"/>
              <a:pPr/>
              <a:t>11/18/2014</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83B19217-AA5C-40F0-84BB-88D009D84F8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2BF7A4-CB82-4045-BDD8-1E53F7238FB5}" type="datetimeFigureOut">
              <a:rPr lang="en-US" smtClean="0"/>
              <a:pPr/>
              <a:t>11/18/2014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B19217-AA5C-40F0-84BB-88D009D84F8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02BF7A4-CB82-4045-BDD8-1E53F7238FB5}" type="datetimeFigureOut">
              <a:rPr lang="en-US" smtClean="0"/>
              <a:pPr/>
              <a:t>11/18/2014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19217-AA5C-40F0-84BB-88D009D84F8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02BF7A4-CB82-4045-BDD8-1E53F7238FB5}" type="datetimeFigureOut">
              <a:rPr lang="en-US" smtClean="0"/>
              <a:pPr/>
              <a:t>11/18/2014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19217-AA5C-40F0-84BB-88D009D84F8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02BF7A4-CB82-4045-BDD8-1E53F7238FB5}" type="datetimeFigureOut">
              <a:rPr lang="en-US" smtClean="0"/>
              <a:pPr/>
              <a:t>11/18/2014</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3B19217-AA5C-40F0-84BB-88D009D84F8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sz="3100" dirty="0" smtClean="0"/>
              <a:t>Impact of Gender Schemas on Political Candidates: Evaluation, Attitudes, and Retrieval</a:t>
            </a:r>
            <a:r>
              <a:rPr lang="en-US" dirty="0" smtClean="0"/>
              <a:t/>
            </a:r>
            <a:br>
              <a:rPr lang="en-US" dirty="0" smtClean="0"/>
            </a:br>
            <a:endParaRPr lang="en-US" dirty="0"/>
          </a:p>
        </p:txBody>
      </p:sp>
      <p:sp>
        <p:nvSpPr>
          <p:cNvPr id="3" name="Subtitle 2"/>
          <p:cNvSpPr>
            <a:spLocks noGrp="1"/>
          </p:cNvSpPr>
          <p:nvPr>
            <p:ph type="subTitle" idx="1"/>
          </p:nvPr>
        </p:nvSpPr>
        <p:spPr>
          <a:xfrm>
            <a:off x="457200" y="3886200"/>
            <a:ext cx="4953000" cy="1752600"/>
          </a:xfrm>
        </p:spPr>
        <p:txBody>
          <a:bodyPr/>
          <a:lstStyle/>
          <a:p>
            <a:pPr marL="63500"/>
            <a:r>
              <a:rPr lang="en-US" dirty="0" smtClean="0"/>
              <a:t>NAME</a:t>
            </a:r>
            <a:endParaRPr lang="en-US" dirty="0" smtClean="0"/>
          </a:p>
          <a:p>
            <a:pPr marL="63500"/>
            <a:r>
              <a:rPr lang="en-US" dirty="0" smtClean="0"/>
              <a:t>Presented to Committee Members</a:t>
            </a:r>
          </a:p>
          <a:p>
            <a:pPr marL="63500"/>
            <a:r>
              <a:rPr lang="en-US" dirty="0" smtClean="0"/>
              <a:t>DATE</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9067800" cy="1524000"/>
          </a:xfrm>
        </p:spPr>
        <p:txBody>
          <a:bodyPr/>
          <a:lstStyle/>
          <a:p>
            <a:pPr algn="ctr"/>
            <a:r>
              <a:rPr lang="en-US" dirty="0" smtClean="0"/>
              <a:t>Participants</a:t>
            </a:r>
            <a:endParaRPr lang="en-US" dirty="0"/>
          </a:p>
        </p:txBody>
      </p:sp>
      <p:graphicFrame>
        <p:nvGraphicFramePr>
          <p:cNvPr id="6" name="Chart 5"/>
          <p:cNvGraphicFramePr/>
          <p:nvPr/>
        </p:nvGraphicFramePr>
        <p:xfrm>
          <a:off x="762000" y="1524000"/>
          <a:ext cx="7467600" cy="4953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9067800" cy="1524000"/>
          </a:xfrm>
        </p:spPr>
        <p:txBody>
          <a:bodyPr/>
          <a:lstStyle/>
          <a:p>
            <a:pPr algn="ctr"/>
            <a:r>
              <a:rPr lang="en-US" dirty="0" smtClean="0"/>
              <a:t>Participants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609600" y="1524000"/>
            <a:ext cx="8001000" cy="48006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9067800" cy="1524000"/>
          </a:xfrm>
        </p:spPr>
        <p:txBody>
          <a:bodyPr/>
          <a:lstStyle/>
          <a:p>
            <a:pPr algn="ctr"/>
            <a:r>
              <a:rPr lang="en-US" dirty="0" smtClean="0"/>
              <a:t>Participants</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533400" y="1524000"/>
            <a:ext cx="8077200" cy="4800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9067800" cy="1524000"/>
          </a:xfrm>
        </p:spPr>
        <p:txBody>
          <a:bodyPr/>
          <a:lstStyle/>
          <a:p>
            <a:pPr algn="ctr"/>
            <a:r>
              <a:rPr lang="en-US" dirty="0" smtClean="0"/>
              <a:t>Participants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609600" y="1524000"/>
            <a:ext cx="8077200" cy="488576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9067800" cy="1524000"/>
          </a:xfrm>
        </p:spPr>
        <p:txBody>
          <a:bodyPr/>
          <a:lstStyle/>
          <a:p>
            <a:pPr algn="ctr"/>
            <a:r>
              <a:rPr lang="en-US" dirty="0" smtClean="0"/>
              <a:t>Participants</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533400" y="1524000"/>
            <a:ext cx="8153400" cy="50292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457200" y="1676400"/>
            <a:ext cx="8328074" cy="4800600"/>
          </a:xfrm>
          <a:prstGeom prst="rect">
            <a:avLst/>
          </a:prstGeom>
          <a:noFill/>
          <a:ln w="9525">
            <a:noFill/>
            <a:miter lim="800000"/>
            <a:headEnd/>
            <a:tailEnd/>
          </a:ln>
          <a:effectLst/>
        </p:spPr>
      </p:pic>
      <p:sp>
        <p:nvSpPr>
          <p:cNvPr id="3" name="Title 2"/>
          <p:cNvSpPr>
            <a:spLocks noGrp="1"/>
          </p:cNvSpPr>
          <p:nvPr>
            <p:ph type="title" idx="4294967295"/>
          </p:nvPr>
        </p:nvSpPr>
        <p:spPr>
          <a:xfrm>
            <a:off x="1066800" y="0"/>
            <a:ext cx="7162800" cy="2209800"/>
          </a:xfrm>
        </p:spPr>
        <p:txBody>
          <a:bodyPr/>
          <a:lstStyle/>
          <a:p>
            <a:pPr algn="ctr"/>
            <a:r>
              <a:rPr lang="en-US" dirty="0" smtClean="0"/>
              <a:t> Participants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9144000" cy="1752600"/>
          </a:xfrm>
        </p:spPr>
        <p:txBody>
          <a:bodyPr/>
          <a:lstStyle/>
          <a:p>
            <a:pPr algn="ctr"/>
            <a:r>
              <a:rPr lang="en-US" dirty="0" smtClean="0"/>
              <a:t>Participants</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381000" y="1676400"/>
            <a:ext cx="8305800" cy="48291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9067800" cy="1524000"/>
          </a:xfrm>
        </p:spPr>
        <p:txBody>
          <a:bodyPr/>
          <a:lstStyle/>
          <a:p>
            <a:pPr algn="ctr"/>
            <a:r>
              <a:rPr lang="en-US" dirty="0" smtClean="0"/>
              <a:t>Participants</a:t>
            </a:r>
            <a:endParaRPr lang="en-US" dirty="0"/>
          </a:p>
        </p:txBody>
      </p:sp>
      <p:pic>
        <p:nvPicPr>
          <p:cNvPr id="7171" name="Picture 3"/>
          <p:cNvPicPr>
            <a:picLocks noChangeAspect="1" noChangeArrowheads="1"/>
          </p:cNvPicPr>
          <p:nvPr/>
        </p:nvPicPr>
        <p:blipFill>
          <a:blip r:embed="rId2" cstate="print"/>
          <a:srcRect/>
          <a:stretch>
            <a:fillRect/>
          </a:stretch>
        </p:blipFill>
        <p:spPr bwMode="auto">
          <a:xfrm>
            <a:off x="457200" y="1676400"/>
            <a:ext cx="8382000" cy="48006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9067800" cy="1524000"/>
          </a:xfrm>
        </p:spPr>
        <p:txBody>
          <a:bodyPr/>
          <a:lstStyle/>
          <a:p>
            <a:pPr algn="ctr"/>
            <a:r>
              <a:rPr lang="en-US" dirty="0" smtClean="0"/>
              <a:t>Participants</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533400" y="1676399"/>
            <a:ext cx="8153400" cy="470388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dirty="0" smtClean="0"/>
              <a:t>Measures</a:t>
            </a:r>
            <a:endParaRPr lang="en-US" dirty="0"/>
          </a:p>
        </p:txBody>
      </p:sp>
      <p:sp>
        <p:nvSpPr>
          <p:cNvPr id="6" name="Content Placeholder 5"/>
          <p:cNvSpPr>
            <a:spLocks noGrp="1"/>
          </p:cNvSpPr>
          <p:nvPr>
            <p:ph sz="half" idx="1"/>
          </p:nvPr>
        </p:nvSpPr>
        <p:spPr/>
        <p:txBody>
          <a:bodyPr>
            <a:normAutofit/>
          </a:bodyPr>
          <a:lstStyle/>
          <a:p>
            <a:pPr>
              <a:lnSpc>
                <a:spcPct val="200000"/>
              </a:lnSpc>
            </a:pPr>
            <a:r>
              <a:rPr lang="en-US" sz="1800" dirty="0" smtClean="0"/>
              <a:t>Video and Script</a:t>
            </a:r>
          </a:p>
          <a:p>
            <a:pPr>
              <a:lnSpc>
                <a:spcPct val="200000"/>
              </a:lnSpc>
            </a:pPr>
            <a:r>
              <a:rPr lang="en-US" sz="1800" dirty="0" smtClean="0"/>
              <a:t>Retention</a:t>
            </a:r>
          </a:p>
          <a:p>
            <a:pPr>
              <a:lnSpc>
                <a:spcPct val="200000"/>
              </a:lnSpc>
            </a:pPr>
            <a:r>
              <a:rPr lang="en-US" sz="1800" dirty="0" smtClean="0"/>
              <a:t>Evaluation of the Candidate</a:t>
            </a:r>
          </a:p>
          <a:p>
            <a:pPr>
              <a:lnSpc>
                <a:spcPct val="200000"/>
              </a:lnSpc>
            </a:pPr>
            <a:r>
              <a:rPr lang="en-US" sz="1800" dirty="0" smtClean="0"/>
              <a:t>Ambivalent Sexism Inventory</a:t>
            </a:r>
          </a:p>
          <a:p>
            <a:pPr>
              <a:lnSpc>
                <a:spcPct val="200000"/>
              </a:lnSpc>
            </a:pPr>
            <a:endParaRPr lang="en-US" sz="1800" dirty="0"/>
          </a:p>
        </p:txBody>
      </p:sp>
      <p:pic>
        <p:nvPicPr>
          <p:cNvPr id="10" name="Content Placeholder 9" descr="hillary-clinton-Palin-split-cropped-proto-custom_2.jpg"/>
          <p:cNvPicPr>
            <a:picLocks noGrp="1" noChangeAspect="1"/>
          </p:cNvPicPr>
          <p:nvPr>
            <p:ph sz="half" idx="2"/>
          </p:nvPr>
        </p:nvPicPr>
        <p:blipFill>
          <a:blip r:embed="rId2" cstate="print"/>
          <a:stretch>
            <a:fillRect/>
          </a:stretch>
        </p:blipFill>
        <p:spPr>
          <a:xfrm>
            <a:off x="4800600" y="2362200"/>
            <a:ext cx="4038600" cy="302895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828800"/>
          </a:xfrm>
        </p:spPr>
        <p:txBody>
          <a:bodyPr/>
          <a:lstStyle/>
          <a:p>
            <a:pPr algn="ctr"/>
            <a:r>
              <a:rPr lang="en-US" dirty="0" smtClean="0"/>
              <a:t>Overview</a:t>
            </a:r>
            <a:endParaRPr lang="en-US" dirty="0"/>
          </a:p>
        </p:txBody>
      </p:sp>
      <p:sp>
        <p:nvSpPr>
          <p:cNvPr id="3" name="Content Placeholder 2"/>
          <p:cNvSpPr>
            <a:spLocks noGrp="1"/>
          </p:cNvSpPr>
          <p:nvPr>
            <p:ph idx="1"/>
          </p:nvPr>
        </p:nvSpPr>
        <p:spPr>
          <a:xfrm>
            <a:off x="457200" y="1524000"/>
            <a:ext cx="8229600" cy="5050536"/>
          </a:xfrm>
        </p:spPr>
        <p:txBody>
          <a:bodyPr>
            <a:normAutofit fontScale="92500" lnSpcReduction="10000"/>
          </a:bodyPr>
          <a:lstStyle/>
          <a:p>
            <a:r>
              <a:rPr lang="en-US" dirty="0" smtClean="0"/>
              <a:t>Review of Important Prior Research</a:t>
            </a:r>
          </a:p>
          <a:p>
            <a:r>
              <a:rPr lang="en-US" dirty="0" smtClean="0"/>
              <a:t>Participants</a:t>
            </a:r>
          </a:p>
          <a:p>
            <a:r>
              <a:rPr lang="en-US" dirty="0" smtClean="0"/>
              <a:t>Measures</a:t>
            </a:r>
          </a:p>
          <a:p>
            <a:r>
              <a:rPr lang="en-US" dirty="0" smtClean="0"/>
              <a:t>Hypothesis</a:t>
            </a:r>
          </a:p>
          <a:p>
            <a:pPr lvl="1"/>
            <a:r>
              <a:rPr lang="en-US" dirty="0" smtClean="0"/>
              <a:t>Analyses used</a:t>
            </a:r>
          </a:p>
          <a:p>
            <a:pPr lvl="1"/>
            <a:r>
              <a:rPr lang="en-US" dirty="0" smtClean="0"/>
              <a:t>Results</a:t>
            </a:r>
          </a:p>
          <a:p>
            <a:r>
              <a:rPr lang="en-US" dirty="0" smtClean="0"/>
              <a:t>Theories</a:t>
            </a:r>
          </a:p>
          <a:p>
            <a:pPr lvl="1"/>
            <a:r>
              <a:rPr lang="en-US" dirty="0" smtClean="0"/>
              <a:t>Gender Schema Theory</a:t>
            </a:r>
          </a:p>
          <a:p>
            <a:pPr lvl="1"/>
            <a:r>
              <a:rPr lang="en-US" dirty="0" smtClean="0"/>
              <a:t>Social Distance Theory</a:t>
            </a:r>
          </a:p>
          <a:p>
            <a:pPr lvl="1"/>
            <a:r>
              <a:rPr lang="en-US" dirty="0" smtClean="0"/>
              <a:t>Dual Coding Theory</a:t>
            </a:r>
          </a:p>
          <a:p>
            <a:r>
              <a:rPr lang="en-US" dirty="0" smtClean="0"/>
              <a:t>Limitations</a:t>
            </a:r>
          </a:p>
          <a:p>
            <a:r>
              <a:rPr lang="en-US" dirty="0" smtClean="0"/>
              <a:t>Future Research</a:t>
            </a:r>
          </a:p>
          <a:p>
            <a:r>
              <a:rPr lang="en-US" dirty="0" smtClean="0"/>
              <a:t>Implications</a:t>
            </a:r>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Political Issue Retrieval Measure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52 Phrases </a:t>
            </a:r>
          </a:p>
          <a:p>
            <a:pPr lvl="1"/>
            <a:r>
              <a:rPr lang="en-US" dirty="0" smtClean="0"/>
              <a:t>30 Political issues </a:t>
            </a:r>
          </a:p>
          <a:p>
            <a:pPr lvl="2"/>
            <a:r>
              <a:rPr lang="en-US" dirty="0" smtClean="0"/>
              <a:t>“Allowing prayer and silent reflection in schools”</a:t>
            </a:r>
          </a:p>
          <a:p>
            <a:pPr lvl="1"/>
            <a:r>
              <a:rPr lang="en-US" dirty="0" smtClean="0"/>
              <a:t>6 Statements personal qualifications</a:t>
            </a:r>
          </a:p>
          <a:p>
            <a:pPr lvl="2"/>
            <a:r>
              <a:rPr lang="en-US" dirty="0" smtClean="0"/>
              <a:t>“Earned a degree in public policy”</a:t>
            </a:r>
          </a:p>
          <a:p>
            <a:pPr lvl="1"/>
            <a:r>
              <a:rPr lang="en-US" dirty="0" smtClean="0"/>
              <a:t>16 Not reported </a:t>
            </a:r>
          </a:p>
          <a:p>
            <a:pPr lvl="2"/>
            <a:r>
              <a:rPr lang="en-US" dirty="0" smtClean="0"/>
              <a:t>“Increased testing on nuclear weapons”</a:t>
            </a:r>
          </a:p>
          <a:p>
            <a:pPr lvl="2"/>
            <a:endParaRPr lang="en-US" dirty="0" smtClean="0"/>
          </a:p>
          <a:p>
            <a:r>
              <a:rPr lang="en-US" dirty="0" smtClean="0"/>
              <a:t>Reliability</a:t>
            </a:r>
          </a:p>
          <a:p>
            <a:pPr lvl="1"/>
            <a:r>
              <a:rPr lang="en-US" dirty="0" smtClean="0"/>
              <a:t>Total Retention .615</a:t>
            </a:r>
          </a:p>
          <a:p>
            <a:pPr lvl="1"/>
            <a:r>
              <a:rPr lang="en-US" dirty="0" smtClean="0"/>
              <a:t>Hard Issues .755</a:t>
            </a:r>
          </a:p>
          <a:p>
            <a:pPr lvl="1"/>
            <a:r>
              <a:rPr lang="en-US" dirty="0" smtClean="0"/>
              <a:t>Soft Issues .609</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a:lstStyle/>
          <a:p>
            <a:pPr algn="ctr"/>
            <a:r>
              <a:rPr lang="en-US" dirty="0" smtClean="0"/>
              <a:t>Political Issues</a:t>
            </a:r>
            <a:endParaRPr lang="en-US" dirty="0"/>
          </a:p>
        </p:txBody>
      </p:sp>
      <p:sp>
        <p:nvSpPr>
          <p:cNvPr id="3" name="Content Placeholder 2"/>
          <p:cNvSpPr>
            <a:spLocks noGrp="1"/>
          </p:cNvSpPr>
          <p:nvPr>
            <p:ph idx="1"/>
          </p:nvPr>
        </p:nvSpPr>
        <p:spPr>
          <a:xfrm>
            <a:off x="457200" y="1905000"/>
            <a:ext cx="8229600" cy="4325112"/>
          </a:xfrm>
        </p:spPr>
        <p:txBody>
          <a:bodyPr>
            <a:normAutofit fontScale="92500" lnSpcReduction="10000"/>
          </a:bodyPr>
          <a:lstStyle/>
          <a:p>
            <a:pPr>
              <a:buNone/>
            </a:pPr>
            <a:r>
              <a:rPr lang="en-US" i="1" u="sng" dirty="0" smtClean="0"/>
              <a:t>Hard/Soft Issues and Political Parties in Script      </a:t>
            </a:r>
            <a:r>
              <a:rPr lang="en-US" i="1" u="sng" dirty="0" smtClean="0">
                <a:solidFill>
                  <a:schemeClr val="bg1"/>
                </a:solidFill>
              </a:rPr>
              <a:t>.</a:t>
            </a:r>
            <a:endParaRPr lang="en-US" dirty="0" smtClean="0">
              <a:solidFill>
                <a:schemeClr val="bg1"/>
              </a:solidFill>
            </a:endParaRPr>
          </a:p>
          <a:p>
            <a:pPr>
              <a:buNone/>
            </a:pPr>
            <a:r>
              <a:rPr lang="en-US" u="sng" dirty="0" smtClean="0"/>
              <a:t>Soft or Hard: Issue			Political Party</a:t>
            </a:r>
            <a:endParaRPr lang="en-US" dirty="0" smtClean="0"/>
          </a:p>
          <a:p>
            <a:pPr>
              <a:buNone/>
            </a:pPr>
            <a:r>
              <a:rPr lang="en-US" dirty="0" smtClean="0"/>
              <a:t>Hard: International Issues		Republican</a:t>
            </a:r>
          </a:p>
          <a:p>
            <a:pPr>
              <a:buNone/>
            </a:pPr>
            <a:r>
              <a:rPr lang="en-US" dirty="0" smtClean="0"/>
              <a:t>Hard: International Issues 		Democratic</a:t>
            </a:r>
          </a:p>
          <a:p>
            <a:pPr>
              <a:buNone/>
            </a:pPr>
            <a:r>
              <a:rPr lang="en-US" dirty="0" smtClean="0"/>
              <a:t>Soft: Education				Republican</a:t>
            </a:r>
          </a:p>
          <a:p>
            <a:pPr>
              <a:buNone/>
            </a:pPr>
            <a:r>
              <a:rPr lang="en-US" dirty="0" smtClean="0"/>
              <a:t>Soft: Education				Democratic             </a:t>
            </a:r>
          </a:p>
          <a:p>
            <a:pPr>
              <a:buNone/>
            </a:pPr>
            <a:r>
              <a:rPr lang="en-US" dirty="0" smtClean="0"/>
              <a:t>Hard: Crime &amp; Drugs			Republican</a:t>
            </a:r>
          </a:p>
          <a:p>
            <a:pPr>
              <a:buNone/>
            </a:pPr>
            <a:r>
              <a:rPr lang="en-US" dirty="0" smtClean="0"/>
              <a:t>Hard: Crime &amp; Drugs			Democratic</a:t>
            </a:r>
          </a:p>
          <a:p>
            <a:pPr>
              <a:buNone/>
            </a:pPr>
            <a:r>
              <a:rPr lang="en-US" dirty="0" smtClean="0"/>
              <a:t>Soft: Environment			Republican</a:t>
            </a:r>
          </a:p>
          <a:p>
            <a:pPr>
              <a:buNone/>
            </a:pPr>
            <a:r>
              <a:rPr lang="en-US" dirty="0" smtClean="0"/>
              <a:t>Soft: Environment			Democratic</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533400"/>
            <a:ext cx="8382000" cy="1524000"/>
          </a:xfrm>
        </p:spPr>
        <p:txBody>
          <a:bodyPr/>
          <a:lstStyle/>
          <a:p>
            <a:pPr algn="ctr"/>
            <a:r>
              <a:rPr lang="en-US" dirty="0" smtClean="0"/>
              <a:t>Actors</a:t>
            </a:r>
            <a:endParaRPr lang="en-US" dirty="0"/>
          </a:p>
        </p:txBody>
      </p:sp>
      <p:sp>
        <p:nvSpPr>
          <p:cNvPr id="5" name="Text Placeholder 4"/>
          <p:cNvSpPr>
            <a:spLocks noGrp="1"/>
          </p:cNvSpPr>
          <p:nvPr>
            <p:ph type="body" idx="1"/>
          </p:nvPr>
        </p:nvSpPr>
        <p:spPr>
          <a:xfrm>
            <a:off x="381000" y="2057400"/>
            <a:ext cx="4041648" cy="644770"/>
          </a:xfrm>
        </p:spPr>
        <p:txBody>
          <a:bodyPr/>
          <a:lstStyle/>
          <a:p>
            <a:pPr algn="ctr"/>
            <a:r>
              <a:rPr lang="en-US" dirty="0" smtClean="0"/>
              <a:t>Susan Carver</a:t>
            </a:r>
            <a:endParaRPr lang="en-US" dirty="0"/>
          </a:p>
        </p:txBody>
      </p:sp>
      <p:sp>
        <p:nvSpPr>
          <p:cNvPr id="7" name="Text Placeholder 6"/>
          <p:cNvSpPr>
            <a:spLocks noGrp="1"/>
          </p:cNvSpPr>
          <p:nvPr>
            <p:ph type="body" sz="half" idx="3"/>
          </p:nvPr>
        </p:nvSpPr>
        <p:spPr>
          <a:xfrm>
            <a:off x="4721225" y="2057400"/>
            <a:ext cx="4041775" cy="644770"/>
          </a:xfrm>
        </p:spPr>
        <p:txBody>
          <a:bodyPr/>
          <a:lstStyle/>
          <a:p>
            <a:pPr algn="ctr"/>
            <a:r>
              <a:rPr lang="en-US" dirty="0" smtClean="0"/>
              <a:t>John Stevens</a:t>
            </a:r>
            <a:endParaRPr lang="en-US" dirty="0"/>
          </a:p>
        </p:txBody>
      </p:sp>
      <p:pic>
        <p:nvPicPr>
          <p:cNvPr id="1026" name="Picture 2"/>
          <p:cNvPicPr>
            <a:picLocks noGrp="1" noChangeAspect="1" noChangeArrowheads="1"/>
          </p:cNvPicPr>
          <p:nvPr>
            <p:ph sz="quarter" idx="2"/>
          </p:nvPr>
        </p:nvPicPr>
        <p:blipFill>
          <a:blip r:embed="rId3" cstate="print"/>
          <a:srcRect/>
          <a:stretch>
            <a:fillRect/>
          </a:stretch>
        </p:blipFill>
        <p:spPr bwMode="auto">
          <a:xfrm>
            <a:off x="381000" y="3190974"/>
            <a:ext cx="4041775" cy="2905026"/>
          </a:xfrm>
          <a:prstGeom prst="rect">
            <a:avLst/>
          </a:prstGeom>
          <a:noFill/>
          <a:ln w="9525">
            <a:noFill/>
            <a:miter lim="800000"/>
            <a:headEnd/>
            <a:tailEnd/>
          </a:ln>
        </p:spPr>
      </p:pic>
      <p:pic>
        <p:nvPicPr>
          <p:cNvPr id="1028" name="Picture 4"/>
          <p:cNvPicPr>
            <a:picLocks noGrp="1" noChangeAspect="1" noChangeArrowheads="1"/>
          </p:cNvPicPr>
          <p:nvPr>
            <p:ph sz="quarter" idx="4"/>
          </p:nvPr>
        </p:nvPicPr>
        <p:blipFill>
          <a:blip r:embed="rId4" cstate="print"/>
          <a:srcRect/>
          <a:stretch>
            <a:fillRect/>
          </a:stretch>
        </p:blipFill>
        <p:spPr bwMode="auto">
          <a:xfrm>
            <a:off x="4718050" y="3198862"/>
            <a:ext cx="4041775" cy="2905026"/>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685800"/>
            <a:ext cx="8229600" cy="1524000"/>
          </a:xfrm>
        </p:spPr>
        <p:txBody>
          <a:bodyPr>
            <a:normAutofit/>
          </a:bodyPr>
          <a:lstStyle/>
          <a:p>
            <a:pPr algn="ctr"/>
            <a:r>
              <a:rPr lang="en-US" sz="2800" dirty="0" smtClean="0"/>
              <a:t>Evaluation of the Candidate </a:t>
            </a:r>
            <a:br>
              <a:rPr lang="en-US" sz="2800" dirty="0" smtClean="0"/>
            </a:br>
            <a:r>
              <a:rPr lang="en-US" sz="1800" dirty="0" smtClean="0"/>
              <a:t>(</a:t>
            </a:r>
            <a:r>
              <a:rPr lang="en-US" sz="1800" dirty="0" err="1" smtClean="0"/>
              <a:t>Rojahn</a:t>
            </a:r>
            <a:r>
              <a:rPr lang="en-US" sz="1800" dirty="0" smtClean="0"/>
              <a:t> &amp; </a:t>
            </a:r>
            <a:r>
              <a:rPr lang="en-US" sz="1800" dirty="0" err="1" smtClean="0"/>
              <a:t>Willemsen</a:t>
            </a:r>
            <a:r>
              <a:rPr lang="en-US" sz="1800" dirty="0" smtClean="0"/>
              <a:t>, 1994) </a:t>
            </a:r>
            <a:endParaRPr lang="en-US" sz="1800" dirty="0"/>
          </a:p>
        </p:txBody>
      </p:sp>
      <p:sp>
        <p:nvSpPr>
          <p:cNvPr id="8" name="Content Placeholder 7"/>
          <p:cNvSpPr>
            <a:spLocks noGrp="1"/>
          </p:cNvSpPr>
          <p:nvPr>
            <p:ph idx="1"/>
          </p:nvPr>
        </p:nvSpPr>
        <p:spPr>
          <a:xfrm>
            <a:off x="457200" y="2057400"/>
            <a:ext cx="8229600" cy="4517136"/>
          </a:xfrm>
        </p:spPr>
        <p:txBody>
          <a:bodyPr>
            <a:normAutofit fontScale="77500" lnSpcReduction="20000"/>
          </a:bodyPr>
          <a:lstStyle/>
          <a:p>
            <a:r>
              <a:rPr lang="en-US" dirty="0" smtClean="0"/>
              <a:t>Likeability</a:t>
            </a:r>
          </a:p>
          <a:p>
            <a:pPr lvl="1"/>
            <a:r>
              <a:rPr lang="en-US" dirty="0" smtClean="0"/>
              <a:t>“How much do you think you would like this individual?” was rated on a nine-point scale (</a:t>
            </a:r>
            <a:r>
              <a:rPr lang="en-US" i="1" dirty="0" smtClean="0"/>
              <a:t>likeable-not likeable)</a:t>
            </a:r>
            <a:endParaRPr lang="en-US" dirty="0" smtClean="0"/>
          </a:p>
          <a:p>
            <a:pPr lvl="1"/>
            <a:r>
              <a:rPr lang="en-US" dirty="0" smtClean="0"/>
              <a:t>“How much would you want this person as your friend?” was rated on a scale ranging from not at all (1) to very much (9)</a:t>
            </a:r>
          </a:p>
          <a:p>
            <a:pPr lvl="2"/>
            <a:r>
              <a:rPr lang="en-US" dirty="0" smtClean="0"/>
              <a:t>Reliability Coefficient (John = .869, Susan = .859)</a:t>
            </a:r>
          </a:p>
          <a:p>
            <a:pPr lvl="1"/>
            <a:endParaRPr lang="en-US" dirty="0" smtClean="0"/>
          </a:p>
          <a:p>
            <a:r>
              <a:rPr lang="en-US" dirty="0" smtClean="0"/>
              <a:t>Competence </a:t>
            </a:r>
          </a:p>
          <a:p>
            <a:pPr lvl="1"/>
            <a:r>
              <a:rPr lang="en-US" dirty="0" smtClean="0"/>
              <a:t>A composite score for rating of the candidates on three bipolar adjectives (</a:t>
            </a:r>
            <a:r>
              <a:rPr lang="en-US" i="1" dirty="0" smtClean="0"/>
              <a:t>competent – incompetent; effective – ineffective; productive – unproductive</a:t>
            </a:r>
          </a:p>
          <a:p>
            <a:pPr lvl="2"/>
            <a:r>
              <a:rPr lang="en-US" dirty="0" smtClean="0"/>
              <a:t>Reliability Coefficient in this study for Likeability (John = .937, Susan = .925)</a:t>
            </a:r>
            <a:r>
              <a:rPr lang="en-US" i="1" dirty="0" smtClean="0"/>
              <a:t> </a:t>
            </a:r>
            <a:endParaRPr lang="en-US" dirty="0" smtClean="0"/>
          </a:p>
          <a:p>
            <a:pPr lvl="1">
              <a:buNone/>
            </a:pPr>
            <a:endParaRPr lang="en-US" dirty="0" smtClean="0"/>
          </a:p>
          <a:p>
            <a:r>
              <a:rPr lang="en-US" dirty="0" smtClean="0"/>
              <a:t>Desirability</a:t>
            </a:r>
          </a:p>
          <a:p>
            <a:pPr lvl="1"/>
            <a:r>
              <a:rPr lang="en-US" dirty="0" smtClean="0"/>
              <a:t>“How likely would you be to vote for this candidate?”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295400"/>
          </a:xfrm>
        </p:spPr>
        <p:txBody>
          <a:bodyPr>
            <a:normAutofit/>
          </a:bodyPr>
          <a:lstStyle/>
          <a:p>
            <a:pPr algn="ctr"/>
            <a:r>
              <a:rPr lang="en-US" sz="2800" dirty="0" smtClean="0"/>
              <a:t>Ambivalent Sexism Inventory </a:t>
            </a:r>
            <a:br>
              <a:rPr lang="en-US" sz="2800" dirty="0" smtClean="0"/>
            </a:br>
            <a:r>
              <a:rPr lang="en-US" sz="1800" dirty="0" smtClean="0"/>
              <a:t>(Glick &amp; Fiske, 1996)</a:t>
            </a:r>
            <a:endParaRPr lang="en-US" sz="1800" dirty="0"/>
          </a:p>
        </p:txBody>
      </p:sp>
      <p:sp>
        <p:nvSpPr>
          <p:cNvPr id="3" name="Content Placeholder 2"/>
          <p:cNvSpPr>
            <a:spLocks noGrp="1"/>
          </p:cNvSpPr>
          <p:nvPr>
            <p:ph idx="1"/>
          </p:nvPr>
        </p:nvSpPr>
        <p:spPr/>
        <p:txBody>
          <a:bodyPr>
            <a:normAutofit/>
          </a:bodyPr>
          <a:lstStyle/>
          <a:p>
            <a:pPr>
              <a:lnSpc>
                <a:spcPct val="150000"/>
              </a:lnSpc>
            </a:pPr>
            <a:r>
              <a:rPr lang="en-US" sz="2400" dirty="0" smtClean="0"/>
              <a:t>22-items</a:t>
            </a:r>
          </a:p>
          <a:p>
            <a:pPr>
              <a:lnSpc>
                <a:spcPct val="150000"/>
              </a:lnSpc>
            </a:pPr>
            <a:r>
              <a:rPr lang="en-US" sz="2400" dirty="0" smtClean="0"/>
              <a:t>6-point </a:t>
            </a:r>
            <a:r>
              <a:rPr lang="en-US" sz="2400" dirty="0" err="1" smtClean="0"/>
              <a:t>Likert</a:t>
            </a:r>
            <a:r>
              <a:rPr lang="en-US" sz="2400" dirty="0" smtClean="0"/>
              <a:t>-type </a:t>
            </a:r>
            <a:r>
              <a:rPr lang="en-US" sz="1600" dirty="0" smtClean="0"/>
              <a:t>(Disagree strongly to Agree strongly)</a:t>
            </a:r>
          </a:p>
          <a:p>
            <a:pPr lvl="1">
              <a:lnSpc>
                <a:spcPct val="150000"/>
              </a:lnSpc>
            </a:pPr>
            <a:r>
              <a:rPr lang="en-US" sz="2200" dirty="0" smtClean="0"/>
              <a:t>Hostile Sexism (Reliability .828)</a:t>
            </a:r>
          </a:p>
          <a:p>
            <a:pPr lvl="2">
              <a:lnSpc>
                <a:spcPct val="150000"/>
              </a:lnSpc>
            </a:pPr>
            <a:r>
              <a:rPr lang="en-US" dirty="0" smtClean="0"/>
              <a:t>“Once a woman gets a man to commit to her, she usually tries to put him on a tight leash” </a:t>
            </a:r>
          </a:p>
          <a:p>
            <a:pPr lvl="1">
              <a:lnSpc>
                <a:spcPct val="150000"/>
              </a:lnSpc>
            </a:pPr>
            <a:r>
              <a:rPr lang="en-US" sz="2200" dirty="0" smtClean="0"/>
              <a:t>Benevolent Sexism (Reliability .808)</a:t>
            </a:r>
          </a:p>
          <a:p>
            <a:pPr lvl="2">
              <a:lnSpc>
                <a:spcPct val="150000"/>
              </a:lnSpc>
            </a:pPr>
            <a:r>
              <a:rPr lang="en-US" dirty="0" smtClean="0"/>
              <a:t>“Women should be cherished and protected by men”</a:t>
            </a:r>
          </a:p>
          <a:p>
            <a:endParaRPr lang="en-US" dirty="0" smtClean="0"/>
          </a:p>
          <a:p>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t>Hypothesis 1A</a:t>
            </a:r>
            <a:endParaRPr lang="en-US" dirty="0"/>
          </a:p>
        </p:txBody>
      </p:sp>
      <p:sp>
        <p:nvSpPr>
          <p:cNvPr id="3" name="Content Placeholder 2"/>
          <p:cNvSpPr>
            <a:spLocks noGrp="1"/>
          </p:cNvSpPr>
          <p:nvPr>
            <p:ph idx="1"/>
          </p:nvPr>
        </p:nvSpPr>
        <p:spPr/>
        <p:txBody>
          <a:bodyPr/>
          <a:lstStyle/>
          <a:p>
            <a:r>
              <a:rPr lang="en-US" dirty="0" smtClean="0"/>
              <a:t>Overall, participants will accurately retrieve a higher number of</a:t>
            </a:r>
            <a:r>
              <a:rPr lang="en-US" b="1" dirty="0" smtClean="0"/>
              <a:t> </a:t>
            </a:r>
            <a:r>
              <a:rPr lang="en-US" dirty="0" smtClean="0"/>
              <a:t>items delivered by the male candidate than by the female</a:t>
            </a:r>
            <a:r>
              <a:rPr lang="en-US" sz="2400" dirty="0" smtClean="0"/>
              <a:t/>
            </a:r>
            <a:br>
              <a:rPr lang="en-US" sz="2400" dirty="0" smtClean="0"/>
            </a:b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43000"/>
            <a:ext cx="8229600" cy="838200"/>
          </a:xfrm>
        </p:spPr>
        <p:txBody>
          <a:bodyPr>
            <a:normAutofit/>
          </a:bodyPr>
          <a:lstStyle/>
          <a:p>
            <a:pPr algn="ctr"/>
            <a:r>
              <a:rPr lang="en-US" sz="3600" b="1" i="1" dirty="0" smtClean="0"/>
              <a:t>Hypothesis 1A</a:t>
            </a:r>
            <a:endParaRPr lang="en-US" sz="3600" dirty="0"/>
          </a:p>
        </p:txBody>
      </p:sp>
      <p:sp>
        <p:nvSpPr>
          <p:cNvPr id="5" name="Content Placeholder 4"/>
          <p:cNvSpPr>
            <a:spLocks noGrp="1"/>
          </p:cNvSpPr>
          <p:nvPr>
            <p:ph idx="1"/>
          </p:nvPr>
        </p:nvSpPr>
        <p:spPr/>
        <p:txBody>
          <a:bodyPr>
            <a:normAutofit/>
          </a:bodyPr>
          <a:lstStyle/>
          <a:p>
            <a:r>
              <a:rPr lang="en-US" dirty="0" smtClean="0"/>
              <a:t>ANCOVA  </a:t>
            </a:r>
          </a:p>
          <a:p>
            <a:r>
              <a:rPr lang="en-US" dirty="0" smtClean="0"/>
              <a:t>Not supported</a:t>
            </a:r>
          </a:p>
          <a:p>
            <a:pPr lvl="1"/>
            <a:r>
              <a:rPr lang="en-US" i="1" dirty="0" smtClean="0"/>
              <a:t>F</a:t>
            </a:r>
            <a:r>
              <a:rPr lang="en-US" dirty="0" smtClean="0"/>
              <a:t>(1,123) = 0.008, </a:t>
            </a:r>
            <a:r>
              <a:rPr lang="en-US" i="1" dirty="0" smtClean="0"/>
              <a:t>p</a:t>
            </a:r>
            <a:r>
              <a:rPr lang="en-US" dirty="0" smtClean="0"/>
              <a:t> = 0.930</a:t>
            </a:r>
          </a:p>
          <a:p>
            <a:r>
              <a:rPr lang="en-US" dirty="0" smtClean="0"/>
              <a:t>A significant interaction between gender of participant and gender of candidate was found</a:t>
            </a:r>
          </a:p>
          <a:p>
            <a:pPr lvl="1"/>
            <a:r>
              <a:rPr lang="en-US" i="1" dirty="0" smtClean="0"/>
              <a:t>F</a:t>
            </a:r>
            <a:r>
              <a:rPr lang="en-US" dirty="0" smtClean="0"/>
              <a:t>(1,122) = 2.670, </a:t>
            </a:r>
            <a:r>
              <a:rPr lang="en-US" i="1" dirty="0" smtClean="0"/>
              <a:t>p </a:t>
            </a:r>
            <a:r>
              <a:rPr lang="en-US" dirty="0" smtClean="0"/>
              <a:t>= 0.027</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85800"/>
            <a:ext cx="8229600" cy="1066800"/>
          </a:xfrm>
        </p:spPr>
        <p:txBody>
          <a:bodyPr>
            <a:normAutofit/>
          </a:bodyPr>
          <a:lstStyle/>
          <a:p>
            <a:pPr lvl="2" algn="ctr"/>
            <a:r>
              <a:rPr lang="en-US" dirty="0" smtClean="0"/>
              <a:t>Male participants recalled more of the male candidate’s platform than of the female candidate’s platform, although female participants recalled the male and female candidates’ platforms equally</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1066800" y="1752601"/>
            <a:ext cx="6629400" cy="487679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t>Hypothesis 1B</a:t>
            </a:r>
            <a:endParaRPr lang="en-US" dirty="0"/>
          </a:p>
        </p:txBody>
      </p:sp>
      <p:sp>
        <p:nvSpPr>
          <p:cNvPr id="3" name="Content Placeholder 2"/>
          <p:cNvSpPr>
            <a:spLocks noGrp="1"/>
          </p:cNvSpPr>
          <p:nvPr>
            <p:ph idx="1"/>
          </p:nvPr>
        </p:nvSpPr>
        <p:spPr/>
        <p:txBody>
          <a:bodyPr/>
          <a:lstStyle/>
          <a:p>
            <a:r>
              <a:rPr lang="en-US" dirty="0" smtClean="0"/>
              <a:t>Participants will attribute more male stereotypic items (“hard issues”) to the male candidate and more female stereotypic items (“soft issue”) to the female candidate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normAutofit/>
          </a:bodyPr>
          <a:lstStyle/>
          <a:p>
            <a:pPr algn="ctr"/>
            <a:r>
              <a:rPr lang="en-US" sz="3600" b="1" i="1" dirty="0" smtClean="0"/>
              <a:t>Hypothesis 1B</a:t>
            </a:r>
            <a:endParaRPr lang="en-US" sz="3600" dirty="0"/>
          </a:p>
        </p:txBody>
      </p:sp>
      <p:sp>
        <p:nvSpPr>
          <p:cNvPr id="3" name="Content Placeholder 2"/>
          <p:cNvSpPr>
            <a:spLocks noGrp="1"/>
          </p:cNvSpPr>
          <p:nvPr>
            <p:ph idx="1"/>
          </p:nvPr>
        </p:nvSpPr>
        <p:spPr>
          <a:xfrm>
            <a:off x="457200" y="2057400"/>
            <a:ext cx="8229600" cy="4151376"/>
          </a:xfrm>
        </p:spPr>
        <p:txBody>
          <a:bodyPr>
            <a:normAutofit lnSpcReduction="10000"/>
          </a:bodyPr>
          <a:lstStyle/>
          <a:p>
            <a:r>
              <a:rPr lang="en-US" dirty="0" smtClean="0"/>
              <a:t>Two mixed-model ANCOVAs </a:t>
            </a:r>
          </a:p>
          <a:p>
            <a:pPr lvl="1"/>
            <a:r>
              <a:rPr lang="en-US" dirty="0" smtClean="0"/>
              <a:t>Supported!!! </a:t>
            </a:r>
          </a:p>
          <a:p>
            <a:pPr marL="886968" lvl="3" indent="-256032">
              <a:buClr>
                <a:schemeClr val="accent3"/>
              </a:buClr>
              <a:buFont typeface="Georgia"/>
              <a:buChar char="•"/>
            </a:pPr>
            <a:r>
              <a:rPr lang="en-US" dirty="0" smtClean="0"/>
              <a:t>Participants, both male and female, attributed more male stereotypic items (“hard issues”) to the male candidate and more female stereotypic items (“soft issue”) to the female candidate</a:t>
            </a:r>
          </a:p>
          <a:p>
            <a:pPr>
              <a:buNone/>
            </a:pPr>
            <a:endParaRPr lang="en-US" i="1" dirty="0" smtClean="0"/>
          </a:p>
          <a:p>
            <a:pPr>
              <a:buNone/>
            </a:pPr>
            <a:r>
              <a:rPr lang="en-US" sz="1900" i="1" dirty="0" smtClean="0"/>
              <a:t>		</a:t>
            </a:r>
            <a:r>
              <a:rPr lang="en-US" sz="1900" i="1" u="sng" dirty="0" smtClean="0"/>
              <a:t>Marginal Means for Male/Hard and Female/Soft Issues                                            </a:t>
            </a:r>
            <a:endParaRPr lang="en-US" sz="1900" u="sng" dirty="0" smtClean="0"/>
          </a:p>
          <a:p>
            <a:pPr>
              <a:buNone/>
            </a:pPr>
            <a:r>
              <a:rPr lang="en-US" sz="1900" dirty="0" smtClean="0"/>
              <a:t>		Item               John	        Susan	     Comparison</a:t>
            </a:r>
          </a:p>
          <a:p>
            <a:pPr>
              <a:buNone/>
            </a:pPr>
            <a:r>
              <a:rPr lang="en-US" sz="1900" dirty="0" smtClean="0"/>
              <a:t>		             	Mean (</a:t>
            </a:r>
            <a:r>
              <a:rPr lang="en-US" sz="1900" dirty="0" err="1" smtClean="0"/>
              <a:t>sd</a:t>
            </a:r>
            <a:r>
              <a:rPr lang="en-US" sz="1900" dirty="0" smtClean="0"/>
              <a:t>)	    Mean (</a:t>
            </a:r>
            <a:r>
              <a:rPr lang="en-US" sz="1900" dirty="0" err="1" smtClean="0"/>
              <a:t>sd</a:t>
            </a:r>
            <a:r>
              <a:rPr lang="en-US" sz="1900" dirty="0" smtClean="0"/>
              <a:t>)                   </a:t>
            </a:r>
            <a:r>
              <a:rPr lang="en-US" sz="1900" i="1" dirty="0" smtClean="0"/>
              <a:t>F</a:t>
            </a:r>
            <a:r>
              <a:rPr lang="en-US" sz="1900" dirty="0" smtClean="0"/>
              <a:t>    </a:t>
            </a:r>
            <a:r>
              <a:rPr lang="en-US" sz="1900" i="1" dirty="0" smtClean="0"/>
              <a:t>        p     </a:t>
            </a:r>
            <a:endParaRPr lang="en-US" sz="1900" dirty="0" smtClean="0"/>
          </a:p>
          <a:p>
            <a:pPr>
              <a:buNone/>
            </a:pPr>
            <a:r>
              <a:rPr lang="en-US" sz="1900" dirty="0" smtClean="0"/>
              <a:t>		Male	   9.17 (.62)    	      6.51(.58)             5.917       0.016</a:t>
            </a:r>
          </a:p>
          <a:p>
            <a:pPr>
              <a:buNone/>
            </a:pPr>
            <a:r>
              <a:rPr lang="en-US" sz="1900" dirty="0" smtClean="0"/>
              <a:t>		Female	   8.68 (.57)    	      9.98(.64)             4.158      0.044</a:t>
            </a:r>
          </a:p>
          <a:p>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Literature Review: </a:t>
            </a:r>
            <a:br>
              <a:rPr lang="en-US" dirty="0" smtClean="0"/>
            </a:br>
            <a:r>
              <a:rPr lang="en-US" dirty="0" smtClean="0"/>
              <a:t>Leadership</a:t>
            </a:r>
            <a:endParaRPr lang="en-US" dirty="0"/>
          </a:p>
        </p:txBody>
      </p:sp>
      <p:graphicFrame>
        <p:nvGraphicFramePr>
          <p:cNvPr id="4" name="Content Placeholder 3"/>
          <p:cNvGraphicFramePr>
            <a:graphicFrameLocks noGrp="1"/>
          </p:cNvGraphicFramePr>
          <p:nvPr>
            <p:ph idx="1"/>
          </p:nvPr>
        </p:nvGraphicFramePr>
        <p:xfrm>
          <a:off x="457200" y="2249488"/>
          <a:ext cx="8229600" cy="4324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t>Hypothesis 1C</a:t>
            </a:r>
            <a:endParaRPr lang="en-US" dirty="0"/>
          </a:p>
        </p:txBody>
      </p:sp>
      <p:sp>
        <p:nvSpPr>
          <p:cNvPr id="3" name="Content Placeholder 2"/>
          <p:cNvSpPr>
            <a:spLocks noGrp="1"/>
          </p:cNvSpPr>
          <p:nvPr>
            <p:ph idx="1"/>
          </p:nvPr>
        </p:nvSpPr>
        <p:spPr/>
        <p:txBody>
          <a:bodyPr/>
          <a:lstStyle/>
          <a:p>
            <a:r>
              <a:rPr lang="en-US" dirty="0" smtClean="0"/>
              <a:t>Participants will attribute a higher number of items pertaining to political qualifications to the male candidate and a higher number of items pertaining to personal information to the female candidate</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600200"/>
          </a:xfrm>
        </p:spPr>
        <p:txBody>
          <a:bodyPr>
            <a:normAutofit/>
          </a:bodyPr>
          <a:lstStyle/>
          <a:p>
            <a:pPr algn="ctr"/>
            <a:r>
              <a:rPr lang="en-US" sz="3600" b="1" i="1" dirty="0" smtClean="0"/>
              <a:t>Hypothesis 1C</a:t>
            </a:r>
            <a:endParaRPr lang="en-US" sz="3600" dirty="0"/>
          </a:p>
        </p:txBody>
      </p:sp>
      <p:sp>
        <p:nvSpPr>
          <p:cNvPr id="3" name="Content Placeholder 2"/>
          <p:cNvSpPr>
            <a:spLocks noGrp="1"/>
          </p:cNvSpPr>
          <p:nvPr>
            <p:ph idx="1"/>
          </p:nvPr>
        </p:nvSpPr>
        <p:spPr>
          <a:xfrm>
            <a:off x="457200" y="1981200"/>
            <a:ext cx="8229600" cy="4325112"/>
          </a:xfrm>
        </p:spPr>
        <p:txBody>
          <a:bodyPr>
            <a:normAutofit/>
          </a:bodyPr>
          <a:lstStyle/>
          <a:p>
            <a:r>
              <a:rPr lang="en-US" dirty="0" smtClean="0"/>
              <a:t>Two mixed-model ANCOVAs</a:t>
            </a:r>
          </a:p>
          <a:p>
            <a:r>
              <a:rPr lang="en-US" dirty="0" smtClean="0"/>
              <a:t>Not supported</a:t>
            </a:r>
          </a:p>
          <a:p>
            <a:r>
              <a:rPr lang="en-US" dirty="0" smtClean="0"/>
              <a:t>An interaction between gender of the participant and candidate occurred: </a:t>
            </a:r>
          </a:p>
          <a:p>
            <a:pPr lvl="2"/>
            <a:r>
              <a:rPr lang="en-US" i="1" dirty="0" smtClean="0"/>
              <a:t>F</a:t>
            </a:r>
            <a:r>
              <a:rPr lang="en-US" dirty="0" smtClean="0"/>
              <a:t>(1,123) = 5.311, </a:t>
            </a:r>
            <a:r>
              <a:rPr lang="en-US" i="1" dirty="0" smtClean="0"/>
              <a:t>p </a:t>
            </a:r>
            <a:r>
              <a:rPr lang="en-US" dirty="0" smtClean="0"/>
              <a:t>= 0.023</a:t>
            </a:r>
          </a:p>
          <a:p>
            <a:pPr lvl="2"/>
            <a:endParaRPr lang="en-US" dirty="0" smtClean="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pPr algn="ctr"/>
            <a:r>
              <a:rPr lang="en-US" b="1" i="1" dirty="0" smtClean="0"/>
              <a:t>Hypothesis 1C</a:t>
            </a:r>
            <a:endParaRPr lang="en-US" dirty="0"/>
          </a:p>
        </p:txBody>
      </p:sp>
      <p:sp>
        <p:nvSpPr>
          <p:cNvPr id="3" name="Content Placeholder 2"/>
          <p:cNvSpPr>
            <a:spLocks noGrp="1"/>
          </p:cNvSpPr>
          <p:nvPr>
            <p:ph idx="1"/>
          </p:nvPr>
        </p:nvSpPr>
        <p:spPr>
          <a:xfrm>
            <a:off x="685800" y="1563624"/>
            <a:ext cx="8001000" cy="1103376"/>
          </a:xfrm>
        </p:spPr>
        <p:txBody>
          <a:bodyPr>
            <a:normAutofit/>
          </a:bodyPr>
          <a:lstStyle/>
          <a:p>
            <a:pPr>
              <a:buNone/>
            </a:pPr>
            <a:endParaRPr lang="en-US" i="1" u="sng" dirty="0" smtClean="0"/>
          </a:p>
          <a:p>
            <a:pPr algn="ctr">
              <a:buNone/>
            </a:pPr>
            <a:r>
              <a:rPr lang="en-US" i="1" u="sng" dirty="0" smtClean="0"/>
              <a:t>Means for Political Issues and Candidates</a:t>
            </a:r>
            <a:endParaRPr lang="en-US" u="sng" dirty="0" smtClean="0"/>
          </a:p>
          <a:p>
            <a:pPr>
              <a:buNone/>
            </a:pPr>
            <a:endParaRPr lang="en-US" sz="1600" dirty="0" smtClean="0"/>
          </a:p>
        </p:txBody>
      </p:sp>
      <p:graphicFrame>
        <p:nvGraphicFramePr>
          <p:cNvPr id="5" name="Table 4"/>
          <p:cNvGraphicFramePr>
            <a:graphicFrameLocks noGrp="1"/>
          </p:cNvGraphicFramePr>
          <p:nvPr/>
        </p:nvGraphicFramePr>
        <p:xfrm>
          <a:off x="457200" y="2819400"/>
          <a:ext cx="8153399" cy="3200400"/>
        </p:xfrm>
        <a:graphic>
          <a:graphicData uri="http://schemas.openxmlformats.org/drawingml/2006/table">
            <a:tbl>
              <a:tblPr/>
              <a:tblGrid>
                <a:gridCol w="1399510"/>
                <a:gridCol w="2155497"/>
                <a:gridCol w="2299196"/>
                <a:gridCol w="2299196"/>
              </a:tblGrid>
              <a:tr h="1103586">
                <a:tc>
                  <a:txBody>
                    <a:bodyPr/>
                    <a:lstStyle/>
                    <a:p>
                      <a:pPr algn="l" fontAlgn="ctr"/>
                      <a:r>
                        <a:rPr lang="en-US" sz="1800" b="1" i="0" u="none" strike="noStrike" dirty="0">
                          <a:solidFill>
                            <a:srgbClr val="FFFFFF"/>
                          </a:solidFill>
                          <a:latin typeface="Georgia"/>
                        </a:rPr>
                        <a:t> </a:t>
                      </a:r>
                    </a:p>
                  </a:txBody>
                  <a:tcPr marL="9525" marR="9525" marT="9525" marB="0" anchor="ctr">
                    <a:lnL>
                      <a:noFill/>
                    </a:lnL>
                    <a:lnR>
                      <a:noFill/>
                    </a:lnR>
                    <a:lnT>
                      <a:noFill/>
                    </a:lnT>
                    <a:lnB>
                      <a:noFill/>
                    </a:lnB>
                    <a:solidFill>
                      <a:srgbClr val="31849B"/>
                    </a:solidFill>
                  </a:tcPr>
                </a:tc>
                <a:tc>
                  <a:txBody>
                    <a:bodyPr/>
                    <a:lstStyle/>
                    <a:p>
                      <a:pPr algn="ctr" fontAlgn="ctr"/>
                      <a:r>
                        <a:rPr lang="en-US" sz="1800" b="1" i="0" u="none" strike="noStrike" dirty="0">
                          <a:solidFill>
                            <a:srgbClr val="FFFFFF"/>
                          </a:solidFill>
                          <a:latin typeface="Georgia"/>
                        </a:rPr>
                        <a:t>Attributed to John</a:t>
                      </a:r>
                    </a:p>
                  </a:txBody>
                  <a:tcPr marL="9525" marR="9525" marT="9525" marB="0" anchor="ctr">
                    <a:lnL>
                      <a:noFill/>
                    </a:lnL>
                    <a:lnR>
                      <a:noFill/>
                    </a:lnR>
                    <a:lnT>
                      <a:noFill/>
                    </a:lnT>
                    <a:lnB>
                      <a:noFill/>
                    </a:lnB>
                    <a:solidFill>
                      <a:srgbClr val="31849B"/>
                    </a:solidFill>
                  </a:tcPr>
                </a:tc>
                <a:tc>
                  <a:txBody>
                    <a:bodyPr/>
                    <a:lstStyle/>
                    <a:p>
                      <a:pPr algn="ctr" fontAlgn="ctr"/>
                      <a:r>
                        <a:rPr lang="en-US" sz="1800" b="1" i="0" u="none" strike="noStrike">
                          <a:solidFill>
                            <a:srgbClr val="FFFFFF"/>
                          </a:solidFill>
                          <a:latin typeface="Georgia"/>
                        </a:rPr>
                        <a:t>Attributed to Susan</a:t>
                      </a:r>
                    </a:p>
                  </a:txBody>
                  <a:tcPr marL="9525" marR="9525" marT="9525" marB="0" anchor="ctr">
                    <a:lnL>
                      <a:noFill/>
                    </a:lnL>
                    <a:lnR>
                      <a:noFill/>
                    </a:lnR>
                    <a:lnT>
                      <a:noFill/>
                    </a:lnT>
                    <a:lnB>
                      <a:noFill/>
                    </a:lnB>
                    <a:solidFill>
                      <a:srgbClr val="31849B"/>
                    </a:solidFill>
                  </a:tcPr>
                </a:tc>
                <a:tc>
                  <a:txBody>
                    <a:bodyPr/>
                    <a:lstStyle/>
                    <a:p>
                      <a:pPr algn="ctr" fontAlgn="ctr"/>
                      <a:r>
                        <a:rPr lang="en-US" sz="1800" b="1" i="0" u="none" strike="noStrike">
                          <a:solidFill>
                            <a:srgbClr val="FFFFFF"/>
                          </a:solidFill>
                          <a:latin typeface="Georgia"/>
                        </a:rPr>
                        <a:t>Comparison</a:t>
                      </a:r>
                    </a:p>
                  </a:txBody>
                  <a:tcPr marL="9525" marR="9525" marT="9525" marB="0" anchor="ctr">
                    <a:lnL>
                      <a:noFill/>
                    </a:lnL>
                    <a:lnR>
                      <a:noFill/>
                    </a:lnR>
                    <a:lnT>
                      <a:noFill/>
                    </a:lnT>
                    <a:lnB>
                      <a:noFill/>
                    </a:lnB>
                    <a:solidFill>
                      <a:srgbClr val="31849B"/>
                    </a:solidFill>
                  </a:tcPr>
                </a:tc>
              </a:tr>
              <a:tr h="463506">
                <a:tc>
                  <a:txBody>
                    <a:bodyPr/>
                    <a:lstStyle/>
                    <a:p>
                      <a:pPr algn="l" fontAlgn="b"/>
                      <a:r>
                        <a:rPr lang="en-US" sz="1800" b="1" i="0" u="none" strike="noStrike" dirty="0" smtClean="0">
                          <a:solidFill>
                            <a:srgbClr val="FFFFFF"/>
                          </a:solidFill>
                          <a:latin typeface="Georgia"/>
                        </a:rPr>
                        <a:t>  Issues</a:t>
                      </a:r>
                      <a:endParaRPr lang="en-US" sz="1800" b="1" i="0" u="none" strike="noStrike" dirty="0">
                        <a:solidFill>
                          <a:srgbClr val="FFFFFF"/>
                        </a:solidFill>
                        <a:latin typeface="Georgia"/>
                      </a:endParaRPr>
                    </a:p>
                  </a:txBody>
                  <a:tcPr marL="9525" marR="9525" marT="9525" marB="0" anchor="b">
                    <a:lnL>
                      <a:noFill/>
                    </a:lnL>
                    <a:lnR>
                      <a:noFill/>
                    </a:lnR>
                    <a:lnT>
                      <a:noFill/>
                    </a:lnT>
                    <a:lnB w="25400" cap="flat" cmpd="dbl" algn="ctr">
                      <a:solidFill>
                        <a:srgbClr val="000000"/>
                      </a:solidFill>
                      <a:prstDash val="solid"/>
                      <a:round/>
                      <a:headEnd type="none" w="med" len="med"/>
                      <a:tailEnd type="none" w="med" len="med"/>
                    </a:lnB>
                    <a:solidFill>
                      <a:srgbClr val="31849B"/>
                    </a:solidFill>
                  </a:tcPr>
                </a:tc>
                <a:tc>
                  <a:txBody>
                    <a:bodyPr/>
                    <a:lstStyle/>
                    <a:p>
                      <a:pPr algn="ctr" fontAlgn="ctr"/>
                      <a:r>
                        <a:rPr lang="en-US" sz="1800" b="1" i="0" u="none" strike="noStrike">
                          <a:solidFill>
                            <a:srgbClr val="FFFFFF"/>
                          </a:solidFill>
                          <a:latin typeface="Georgia"/>
                        </a:rPr>
                        <a:t>Mean(sd)</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31849B"/>
                    </a:solidFill>
                  </a:tcPr>
                </a:tc>
                <a:tc>
                  <a:txBody>
                    <a:bodyPr/>
                    <a:lstStyle/>
                    <a:p>
                      <a:pPr algn="ctr" fontAlgn="ctr"/>
                      <a:r>
                        <a:rPr lang="en-US" sz="1800" b="1" i="0" u="none" strike="noStrike">
                          <a:solidFill>
                            <a:srgbClr val="FFFFFF"/>
                          </a:solidFill>
                          <a:latin typeface="Georgia"/>
                        </a:rPr>
                        <a:t>Mean(sd)</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31849B"/>
                    </a:solidFill>
                  </a:tcPr>
                </a:tc>
                <a:tc>
                  <a:txBody>
                    <a:bodyPr/>
                    <a:lstStyle/>
                    <a:p>
                      <a:pPr algn="ctr" fontAlgn="ctr"/>
                      <a:r>
                        <a:rPr lang="en-US" sz="1800" b="1" i="0" u="none" strike="noStrike">
                          <a:solidFill>
                            <a:srgbClr val="FFFFFF"/>
                          </a:solidFill>
                          <a:latin typeface="Georgia"/>
                        </a:rPr>
                        <a:t>F, </a:t>
                      </a:r>
                      <a:r>
                        <a:rPr lang="en-US" sz="1800" b="1" i="1" u="none" strike="noStrike">
                          <a:solidFill>
                            <a:srgbClr val="FFFFFF"/>
                          </a:solidFill>
                          <a:latin typeface="Georgia"/>
                        </a:rPr>
                        <a:t>p</a:t>
                      </a:r>
                      <a:endParaRPr lang="en-US" sz="1800" b="1" i="0" u="none" strike="noStrike">
                        <a:solidFill>
                          <a:srgbClr val="FFFFFF"/>
                        </a:solidFill>
                        <a:latin typeface="Georgia"/>
                      </a:endParaRP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31849B"/>
                    </a:solidFill>
                  </a:tcPr>
                </a:tc>
              </a:tr>
              <a:tr h="706296">
                <a:tc>
                  <a:txBody>
                    <a:bodyPr/>
                    <a:lstStyle/>
                    <a:p>
                      <a:pPr algn="l" fontAlgn="ctr"/>
                      <a:r>
                        <a:rPr lang="en-US" sz="1800" b="1" i="0" u="none" strike="noStrike" dirty="0" smtClean="0">
                          <a:solidFill>
                            <a:srgbClr val="000000"/>
                          </a:solidFill>
                          <a:latin typeface="Calibri"/>
                        </a:rPr>
                        <a:t>  Political</a:t>
                      </a:r>
                      <a:endParaRPr lang="en-US" sz="1800" b="1" i="0" u="none" strike="noStrike" dirty="0">
                        <a:solidFill>
                          <a:srgbClr val="000000"/>
                        </a:solidFill>
                        <a:latin typeface="Calibri"/>
                      </a:endParaRPr>
                    </a:p>
                  </a:txBody>
                  <a:tcPr marL="9525" marR="9525" marT="9525" marB="0" anchor="ctr">
                    <a:lnL>
                      <a:noFill/>
                    </a:lnL>
                    <a:lnR>
                      <a:noFill/>
                    </a:lnR>
                    <a:lnT w="25400" cap="flat" cmpd="dbl" algn="ctr">
                      <a:solidFill>
                        <a:srgbClr val="000000"/>
                      </a:solidFill>
                      <a:prstDash val="solid"/>
                      <a:round/>
                      <a:headEnd type="none" w="med" len="med"/>
                      <a:tailEnd type="none" w="med" len="med"/>
                    </a:lnT>
                    <a:lnB>
                      <a:noFill/>
                    </a:lnB>
                    <a:solidFill>
                      <a:srgbClr val="DBEEF3"/>
                    </a:solidFill>
                  </a:tcPr>
                </a:tc>
                <a:tc>
                  <a:txBody>
                    <a:bodyPr/>
                    <a:lstStyle/>
                    <a:p>
                      <a:pPr algn="ctr" fontAlgn="ctr"/>
                      <a:r>
                        <a:rPr lang="en-US" sz="1800" b="0" i="0" u="none" strike="noStrike">
                          <a:solidFill>
                            <a:srgbClr val="000000"/>
                          </a:solidFill>
                          <a:latin typeface="Calibri"/>
                        </a:rPr>
                        <a:t>16.4(4.5)</a:t>
                      </a:r>
                    </a:p>
                  </a:txBody>
                  <a:tcPr marL="9525" marR="9525" marT="9525" marB="0" anchor="ctr">
                    <a:lnL>
                      <a:noFill/>
                    </a:lnL>
                    <a:lnR>
                      <a:noFill/>
                    </a:lnR>
                    <a:lnT w="25400" cap="flat" cmpd="dbl" algn="ctr">
                      <a:solidFill>
                        <a:srgbClr val="000000"/>
                      </a:solidFill>
                      <a:prstDash val="solid"/>
                      <a:round/>
                      <a:headEnd type="none" w="med" len="med"/>
                      <a:tailEnd type="none" w="med" len="med"/>
                    </a:lnT>
                    <a:lnB>
                      <a:noFill/>
                    </a:lnB>
                    <a:solidFill>
                      <a:srgbClr val="DBEEF3"/>
                    </a:solidFill>
                  </a:tcPr>
                </a:tc>
                <a:tc>
                  <a:txBody>
                    <a:bodyPr/>
                    <a:lstStyle/>
                    <a:p>
                      <a:pPr algn="ctr" fontAlgn="ctr"/>
                      <a:r>
                        <a:rPr lang="en-US" sz="1800" b="0" i="0" u="none" strike="noStrike">
                          <a:solidFill>
                            <a:srgbClr val="000000"/>
                          </a:solidFill>
                          <a:latin typeface="Calibri"/>
                        </a:rPr>
                        <a:t>16.9(4.9)</a:t>
                      </a:r>
                    </a:p>
                  </a:txBody>
                  <a:tcPr marL="9525" marR="9525" marT="9525" marB="0" anchor="ctr">
                    <a:lnL>
                      <a:noFill/>
                    </a:lnL>
                    <a:lnR>
                      <a:noFill/>
                    </a:lnR>
                    <a:lnT w="25400" cap="flat" cmpd="dbl" algn="ctr">
                      <a:solidFill>
                        <a:srgbClr val="000000"/>
                      </a:solidFill>
                      <a:prstDash val="solid"/>
                      <a:round/>
                      <a:headEnd type="none" w="med" len="med"/>
                      <a:tailEnd type="none" w="med" len="med"/>
                    </a:lnT>
                    <a:lnB>
                      <a:noFill/>
                    </a:lnB>
                    <a:solidFill>
                      <a:srgbClr val="DBEEF3"/>
                    </a:solidFill>
                  </a:tcPr>
                </a:tc>
                <a:tc>
                  <a:txBody>
                    <a:bodyPr/>
                    <a:lstStyle/>
                    <a:p>
                      <a:pPr algn="ctr" fontAlgn="ctr"/>
                      <a:r>
                        <a:rPr lang="en-US" sz="1800" b="0" i="0" u="none" strike="noStrike">
                          <a:solidFill>
                            <a:srgbClr val="000000"/>
                          </a:solidFill>
                          <a:latin typeface="Calibri"/>
                        </a:rPr>
                        <a:t>1.095, 0.298</a:t>
                      </a:r>
                    </a:p>
                  </a:txBody>
                  <a:tcPr marL="9525" marR="9525" marT="9525" marB="0" anchor="ctr">
                    <a:lnL>
                      <a:noFill/>
                    </a:lnL>
                    <a:lnR>
                      <a:noFill/>
                    </a:lnR>
                    <a:lnT w="25400" cap="flat" cmpd="dbl" algn="ctr">
                      <a:solidFill>
                        <a:srgbClr val="000000"/>
                      </a:solidFill>
                      <a:prstDash val="solid"/>
                      <a:round/>
                      <a:headEnd type="none" w="med" len="med"/>
                      <a:tailEnd type="none" w="med" len="med"/>
                    </a:lnT>
                    <a:lnB>
                      <a:noFill/>
                    </a:lnB>
                    <a:solidFill>
                      <a:srgbClr val="DBEEF3"/>
                    </a:solidFill>
                  </a:tcPr>
                </a:tc>
              </a:tr>
              <a:tr h="927012">
                <a:tc>
                  <a:txBody>
                    <a:bodyPr/>
                    <a:lstStyle/>
                    <a:p>
                      <a:pPr algn="l" fontAlgn="ctr"/>
                      <a:r>
                        <a:rPr lang="en-US" sz="1800" b="1" i="0" u="none" strike="noStrike" dirty="0" smtClean="0">
                          <a:solidFill>
                            <a:srgbClr val="000000"/>
                          </a:solidFill>
                          <a:latin typeface="Calibri"/>
                        </a:rPr>
                        <a:t>  Personal</a:t>
                      </a:r>
                      <a:endParaRPr lang="en-US" sz="1800" b="1" i="0" u="none" strike="noStrike" dirty="0">
                        <a:solidFill>
                          <a:srgbClr val="000000"/>
                        </a:solidFill>
                        <a:latin typeface="Calibri"/>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DBEEF3"/>
                    </a:solidFill>
                  </a:tcPr>
                </a:tc>
                <a:tc>
                  <a:txBody>
                    <a:bodyPr/>
                    <a:lstStyle/>
                    <a:p>
                      <a:pPr algn="ctr" fontAlgn="ctr"/>
                      <a:r>
                        <a:rPr lang="en-US" sz="1800" b="0" i="0" u="none" strike="noStrike">
                          <a:solidFill>
                            <a:srgbClr val="000000"/>
                          </a:solidFill>
                          <a:latin typeface="Calibri"/>
                        </a:rPr>
                        <a:t>2.7(1.2)</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DBEEF3"/>
                    </a:solidFill>
                  </a:tcPr>
                </a:tc>
                <a:tc>
                  <a:txBody>
                    <a:bodyPr/>
                    <a:lstStyle/>
                    <a:p>
                      <a:pPr algn="ctr" fontAlgn="ctr"/>
                      <a:r>
                        <a:rPr lang="en-US" sz="1800" b="0" i="0" u="none" strike="noStrike">
                          <a:solidFill>
                            <a:srgbClr val="000000"/>
                          </a:solidFill>
                          <a:latin typeface="Calibri"/>
                        </a:rPr>
                        <a:t>2.6(1.2)</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DBEEF3"/>
                    </a:solidFill>
                  </a:tcPr>
                </a:tc>
                <a:tc>
                  <a:txBody>
                    <a:bodyPr/>
                    <a:lstStyle/>
                    <a:p>
                      <a:pPr algn="ctr" fontAlgn="ctr"/>
                      <a:r>
                        <a:rPr lang="en-US" sz="1800" b="0" i="0" u="none" strike="noStrike" dirty="0">
                          <a:solidFill>
                            <a:srgbClr val="000000"/>
                          </a:solidFill>
                          <a:latin typeface="Calibri"/>
                        </a:rPr>
                        <a:t>.143, 0.706</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DBEEF3"/>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3" cstate="print"/>
          <a:srcRect/>
          <a:stretch>
            <a:fillRect/>
          </a:stretch>
        </p:blipFill>
        <p:spPr bwMode="auto">
          <a:xfrm>
            <a:off x="1066800" y="2362200"/>
            <a:ext cx="6629400" cy="4114800"/>
          </a:xfrm>
          <a:prstGeom prst="rect">
            <a:avLst/>
          </a:prstGeom>
          <a:noFill/>
          <a:ln w="9525">
            <a:noFill/>
            <a:miter lim="800000"/>
            <a:headEnd/>
            <a:tailEnd/>
          </a:ln>
          <a:effectLst/>
        </p:spPr>
      </p:pic>
      <p:sp>
        <p:nvSpPr>
          <p:cNvPr id="4" name="TextBox 3"/>
          <p:cNvSpPr txBox="1"/>
          <p:nvPr/>
        </p:nvSpPr>
        <p:spPr>
          <a:xfrm>
            <a:off x="457200" y="1066800"/>
            <a:ext cx="8077200" cy="923330"/>
          </a:xfrm>
          <a:prstGeom prst="rect">
            <a:avLst/>
          </a:prstGeom>
          <a:noFill/>
        </p:spPr>
        <p:txBody>
          <a:bodyPr wrap="square" rtlCol="0">
            <a:spAutoFit/>
          </a:bodyPr>
          <a:lstStyle/>
          <a:p>
            <a:pPr algn="ctr"/>
            <a:r>
              <a:rPr lang="en-US" dirty="0" smtClean="0"/>
              <a:t>Male participants attributed significantly fewer political qualifications to the female candidate than to the male candidate, whereas female participants made similar attributions to both male and female candidates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t>Hypothesis 2A</a:t>
            </a:r>
            <a:endParaRPr lang="en-US" dirty="0"/>
          </a:p>
        </p:txBody>
      </p:sp>
      <p:sp>
        <p:nvSpPr>
          <p:cNvPr id="3" name="Content Placeholder 2"/>
          <p:cNvSpPr>
            <a:spLocks noGrp="1"/>
          </p:cNvSpPr>
          <p:nvPr>
            <p:ph idx="1"/>
          </p:nvPr>
        </p:nvSpPr>
        <p:spPr/>
        <p:txBody>
          <a:bodyPr/>
          <a:lstStyle/>
          <a:p>
            <a:r>
              <a:rPr lang="en-US" dirty="0" smtClean="0"/>
              <a:t>Overall, the male candidate will receive higher evaluations and be rated as more competent, likeable, and desirable than the female candidate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i="1" dirty="0" smtClean="0"/>
              <a:t>Hypothesis 2A</a:t>
            </a:r>
            <a:endParaRPr lang="en-US" sz="3600" dirty="0"/>
          </a:p>
        </p:txBody>
      </p:sp>
      <p:sp>
        <p:nvSpPr>
          <p:cNvPr id="3" name="Content Placeholder 2"/>
          <p:cNvSpPr>
            <a:spLocks noGrp="1"/>
          </p:cNvSpPr>
          <p:nvPr>
            <p:ph idx="1"/>
          </p:nvPr>
        </p:nvSpPr>
        <p:spPr/>
        <p:txBody>
          <a:bodyPr>
            <a:normAutofit/>
          </a:bodyPr>
          <a:lstStyle/>
          <a:p>
            <a:r>
              <a:rPr lang="en-US" sz="3200" dirty="0" smtClean="0"/>
              <a:t>Three mixed-model ANOVAs </a:t>
            </a:r>
          </a:p>
          <a:p>
            <a:r>
              <a:rPr lang="en-US" sz="3200" dirty="0" smtClean="0"/>
              <a:t>Not supported</a:t>
            </a:r>
          </a:p>
          <a:p>
            <a:pPr lvl="1"/>
            <a:r>
              <a:rPr lang="en-US" sz="3200" dirty="0" smtClean="0"/>
              <a:t>Participants rated the female candidate as more</a:t>
            </a:r>
            <a:r>
              <a:rPr lang="en-US" sz="3200" b="1" dirty="0" smtClean="0"/>
              <a:t> </a:t>
            </a:r>
            <a:r>
              <a:rPr lang="en-US" sz="3200" dirty="0" smtClean="0"/>
              <a:t>competent, likeable, and desirable than the male candidate</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t>Hypothesis 2A</a:t>
            </a:r>
            <a:endParaRPr lang="en-US" dirty="0"/>
          </a:p>
        </p:txBody>
      </p:sp>
      <p:sp>
        <p:nvSpPr>
          <p:cNvPr id="3" name="Content Placeholder 2"/>
          <p:cNvSpPr>
            <a:spLocks noGrp="1"/>
          </p:cNvSpPr>
          <p:nvPr>
            <p:ph idx="1"/>
          </p:nvPr>
        </p:nvSpPr>
        <p:spPr/>
        <p:txBody>
          <a:bodyPr>
            <a:normAutofit/>
          </a:bodyPr>
          <a:lstStyle/>
          <a:p>
            <a:pPr>
              <a:buNone/>
            </a:pPr>
            <a:endParaRPr lang="en-US" u="sng" dirty="0" smtClean="0"/>
          </a:p>
          <a:p>
            <a:pPr>
              <a:buNone/>
            </a:pPr>
            <a:r>
              <a:rPr lang="en-US" sz="1900" i="1" u="sng" dirty="0" smtClean="0"/>
              <a:t>Means for Likeability, Competency, and Desirability for Candidates</a:t>
            </a:r>
            <a:endParaRPr lang="en-US" sz="1900" u="sng" dirty="0" smtClean="0"/>
          </a:p>
          <a:p>
            <a:pPr>
              <a:buNone/>
            </a:pPr>
            <a:r>
              <a:rPr lang="en-US" sz="1800" dirty="0" smtClean="0"/>
              <a:t>Dependent 	John		   Susan	          	 </a:t>
            </a:r>
            <a:r>
              <a:rPr lang="en-US" sz="1800" i="1" dirty="0" smtClean="0"/>
              <a:t>F</a:t>
            </a:r>
            <a:r>
              <a:rPr lang="en-US" sz="1800" dirty="0" smtClean="0"/>
              <a:t>             </a:t>
            </a:r>
            <a:r>
              <a:rPr lang="en-US" sz="1800" i="1" dirty="0" smtClean="0"/>
              <a:t>p</a:t>
            </a:r>
            <a:endParaRPr lang="en-US" sz="1800" dirty="0" smtClean="0"/>
          </a:p>
          <a:p>
            <a:pPr>
              <a:buNone/>
            </a:pPr>
            <a:r>
              <a:rPr lang="en-US" sz="1800" dirty="0" smtClean="0"/>
              <a:t>Variable	Mean (</a:t>
            </a:r>
            <a:r>
              <a:rPr lang="en-US" sz="1800" dirty="0" err="1" smtClean="0"/>
              <a:t>sd</a:t>
            </a:r>
            <a:r>
              <a:rPr lang="en-US" sz="1800" dirty="0" smtClean="0"/>
              <a:t>)	Mean (</a:t>
            </a:r>
            <a:r>
              <a:rPr lang="en-US" sz="1800" dirty="0" err="1" smtClean="0"/>
              <a:t>sd</a:t>
            </a:r>
            <a:r>
              <a:rPr lang="en-US" sz="1800" dirty="0" smtClean="0"/>
              <a:t>)</a:t>
            </a:r>
          </a:p>
          <a:p>
            <a:pPr>
              <a:buNone/>
            </a:pPr>
            <a:endParaRPr lang="en-US" sz="1800" dirty="0" smtClean="0"/>
          </a:p>
          <a:p>
            <a:pPr>
              <a:buNone/>
            </a:pPr>
            <a:r>
              <a:rPr lang="en-US" sz="1800" dirty="0" smtClean="0"/>
              <a:t>Likability	8.8 (3.6)		10.2 (3.7)           	4.519        0.001</a:t>
            </a:r>
          </a:p>
          <a:p>
            <a:pPr>
              <a:buNone/>
            </a:pPr>
            <a:r>
              <a:rPr lang="en-US" sz="1800" dirty="0" smtClean="0"/>
              <a:t> </a:t>
            </a:r>
          </a:p>
          <a:p>
            <a:pPr>
              <a:buNone/>
            </a:pPr>
            <a:r>
              <a:rPr lang="en-US" sz="1800" dirty="0" smtClean="0"/>
              <a:t>Competency	19.7 (4.4)	20.8 (4.1)	3.391        0.018</a:t>
            </a:r>
          </a:p>
          <a:p>
            <a:pPr>
              <a:buNone/>
            </a:pPr>
            <a:r>
              <a:rPr lang="en-US" sz="1800" dirty="0" smtClean="0"/>
              <a:t> </a:t>
            </a:r>
          </a:p>
          <a:p>
            <a:pPr>
              <a:buNone/>
            </a:pPr>
            <a:r>
              <a:rPr lang="en-US" sz="1800" dirty="0" smtClean="0"/>
              <a:t>Desirability	4.7 (2.2)		5.4 (2.3)             	3.326  	  0.021        </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t>Hypothesis 2B</a:t>
            </a:r>
            <a:endParaRPr lang="en-US" dirty="0"/>
          </a:p>
        </p:txBody>
      </p:sp>
      <p:sp>
        <p:nvSpPr>
          <p:cNvPr id="3" name="Content Placeholder 2"/>
          <p:cNvSpPr>
            <a:spLocks noGrp="1"/>
          </p:cNvSpPr>
          <p:nvPr>
            <p:ph idx="1"/>
          </p:nvPr>
        </p:nvSpPr>
        <p:spPr/>
        <p:txBody>
          <a:bodyPr/>
          <a:lstStyle/>
          <a:p>
            <a:r>
              <a:rPr lang="en-US" dirty="0" smtClean="0"/>
              <a:t>For likeability, there will be an interaction between gender and information about family, such that the female candidate who explicitly mentions her family (a spouse and three children) will be rated as more likeable than the female candidate without an explicit description, whereas for male candidates the explicit description of family will not effect likeability ratings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i="1" dirty="0" smtClean="0"/>
              <a:t>Hypothesis 2B</a:t>
            </a:r>
            <a:endParaRPr lang="en-US" sz="3200" dirty="0"/>
          </a:p>
        </p:txBody>
      </p:sp>
      <p:sp>
        <p:nvSpPr>
          <p:cNvPr id="3" name="Content Placeholder 2"/>
          <p:cNvSpPr>
            <a:spLocks noGrp="1"/>
          </p:cNvSpPr>
          <p:nvPr>
            <p:ph idx="1"/>
          </p:nvPr>
        </p:nvSpPr>
        <p:spPr>
          <a:xfrm>
            <a:off x="457200" y="2249424"/>
            <a:ext cx="8229600" cy="4227576"/>
          </a:xfrm>
        </p:spPr>
        <p:txBody>
          <a:bodyPr>
            <a:normAutofit/>
          </a:bodyPr>
          <a:lstStyle/>
          <a:p>
            <a:r>
              <a:rPr lang="en-US" dirty="0" smtClean="0"/>
              <a:t>A mixed model 2x2 ANOVA</a:t>
            </a:r>
          </a:p>
          <a:p>
            <a:r>
              <a:rPr lang="en-US" dirty="0" smtClean="0"/>
              <a:t>Not found</a:t>
            </a:r>
          </a:p>
          <a:p>
            <a:r>
              <a:rPr lang="en-US" dirty="0" smtClean="0"/>
              <a:t>An interaction was found for candidate gender by video order on likeability ratings</a:t>
            </a:r>
          </a:p>
          <a:p>
            <a:pPr lvl="1"/>
            <a:r>
              <a:rPr lang="en-US" i="1" dirty="0" smtClean="0"/>
              <a:t>F</a:t>
            </a:r>
            <a:r>
              <a:rPr lang="en-US" dirty="0" smtClean="0"/>
              <a:t> = 6.678, </a:t>
            </a:r>
            <a:r>
              <a:rPr lang="en-US" i="1" dirty="0" smtClean="0"/>
              <a:t>p </a:t>
            </a:r>
            <a:r>
              <a:rPr lang="en-US" dirty="0" smtClean="0"/>
              <a:t>= 0.011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3" cstate="print"/>
          <a:srcRect/>
          <a:stretch>
            <a:fillRect/>
          </a:stretch>
        </p:blipFill>
        <p:spPr bwMode="auto">
          <a:xfrm>
            <a:off x="1447800" y="2286000"/>
            <a:ext cx="6248400" cy="3810000"/>
          </a:xfrm>
          <a:prstGeom prst="rect">
            <a:avLst/>
          </a:prstGeom>
          <a:noFill/>
          <a:ln w="9525">
            <a:noFill/>
            <a:miter lim="800000"/>
            <a:headEnd/>
            <a:tailEnd/>
          </a:ln>
          <a:effectLst/>
        </p:spPr>
      </p:pic>
      <p:sp>
        <p:nvSpPr>
          <p:cNvPr id="5" name="TextBox 4"/>
          <p:cNvSpPr txBox="1"/>
          <p:nvPr/>
        </p:nvSpPr>
        <p:spPr>
          <a:xfrm>
            <a:off x="533400" y="914400"/>
            <a:ext cx="8001000" cy="1200329"/>
          </a:xfrm>
          <a:prstGeom prst="rect">
            <a:avLst/>
          </a:prstGeom>
          <a:noFill/>
        </p:spPr>
        <p:txBody>
          <a:bodyPr wrap="square" rtlCol="0">
            <a:spAutoFit/>
          </a:bodyPr>
          <a:lstStyle/>
          <a:p>
            <a:pPr algn="ctr"/>
            <a:r>
              <a:rPr lang="en-US" dirty="0" smtClean="0"/>
              <a:t>When the female candidate’s video was presented first, likeability ratings of the two candidates did not differ, whereas participants rated the male candidate less likeable than the female candidate when his video was presented first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600200"/>
          </a:xfrm>
        </p:spPr>
        <p:txBody>
          <a:bodyPr/>
          <a:lstStyle/>
          <a:p>
            <a:pPr algn="ctr"/>
            <a:r>
              <a:rPr lang="en-US" dirty="0" smtClean="0"/>
              <a:t>Literature Review: Leadership</a:t>
            </a:r>
            <a:endParaRPr lang="en-US" dirty="0"/>
          </a:p>
        </p:txBody>
      </p:sp>
      <p:graphicFrame>
        <p:nvGraphicFramePr>
          <p:cNvPr id="4" name="Content Placeholder 3"/>
          <p:cNvGraphicFramePr>
            <a:graphicFrameLocks noGrp="1"/>
          </p:cNvGraphicFramePr>
          <p:nvPr>
            <p:ph idx="1"/>
          </p:nvPr>
        </p:nvGraphicFramePr>
        <p:xfrm>
          <a:off x="457200" y="1981200"/>
          <a:ext cx="8229600" cy="4592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i="1" dirty="0" smtClean="0"/>
              <a:t>Hypothesis 3A</a:t>
            </a:r>
            <a:endParaRPr lang="en-US" sz="3200" dirty="0"/>
          </a:p>
        </p:txBody>
      </p:sp>
      <p:sp>
        <p:nvSpPr>
          <p:cNvPr id="3" name="Content Placeholder 2"/>
          <p:cNvSpPr>
            <a:spLocks noGrp="1"/>
          </p:cNvSpPr>
          <p:nvPr>
            <p:ph idx="1"/>
          </p:nvPr>
        </p:nvSpPr>
        <p:spPr/>
        <p:txBody>
          <a:bodyPr>
            <a:normAutofit/>
          </a:bodyPr>
          <a:lstStyle/>
          <a:p>
            <a:r>
              <a:rPr lang="en-US" dirty="0" smtClean="0"/>
              <a:t>Accuracy of retrieval and evaluations of candidates will be moderated by participants’ attitudes toward women such that higher scores on the Ambivalent Sexism Inventory will be related to greater accuracy in retrieval of information for male candidates, more gender schematic retrieval of information, and higher evaluations of male candidates</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t>Hypothesis 3A</a:t>
            </a:r>
            <a:endParaRPr lang="en-US" dirty="0"/>
          </a:p>
        </p:txBody>
      </p:sp>
      <p:sp>
        <p:nvSpPr>
          <p:cNvPr id="3" name="Content Placeholder 2"/>
          <p:cNvSpPr>
            <a:spLocks noGrp="1"/>
          </p:cNvSpPr>
          <p:nvPr>
            <p:ph idx="1"/>
          </p:nvPr>
        </p:nvSpPr>
        <p:spPr/>
        <p:txBody>
          <a:bodyPr>
            <a:normAutofit/>
          </a:bodyPr>
          <a:lstStyle/>
          <a:p>
            <a:r>
              <a:rPr lang="en-US" dirty="0" smtClean="0"/>
              <a:t>Twelve repeated-measures ANCOVAs: four using Total Sexism, four using Hostile Sexism, four using Benevolent Sexism </a:t>
            </a:r>
          </a:p>
          <a:p>
            <a:r>
              <a:rPr lang="en-US" dirty="0" smtClean="0"/>
              <a:t>Not found</a:t>
            </a:r>
          </a:p>
          <a:p>
            <a:r>
              <a:rPr lang="en-US" dirty="0" smtClean="0"/>
              <a:t>Two interactions were found:</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9" name="Picture 7"/>
          <p:cNvPicPr>
            <a:picLocks noChangeAspect="1" noChangeArrowheads="1"/>
          </p:cNvPicPr>
          <p:nvPr/>
        </p:nvPicPr>
        <p:blipFill>
          <a:blip r:embed="rId3" cstate="print"/>
          <a:srcRect/>
          <a:stretch>
            <a:fillRect/>
          </a:stretch>
        </p:blipFill>
        <p:spPr bwMode="auto">
          <a:xfrm>
            <a:off x="304800" y="1905000"/>
            <a:ext cx="8153400" cy="4648200"/>
          </a:xfrm>
          <a:prstGeom prst="rect">
            <a:avLst/>
          </a:prstGeom>
          <a:noFill/>
          <a:ln w="9525">
            <a:noFill/>
            <a:miter lim="800000"/>
            <a:headEnd/>
            <a:tailEnd/>
          </a:ln>
          <a:effectLst/>
        </p:spPr>
      </p:pic>
      <p:sp>
        <p:nvSpPr>
          <p:cNvPr id="5" name="Title 4"/>
          <p:cNvSpPr>
            <a:spLocks noGrp="1"/>
          </p:cNvSpPr>
          <p:nvPr>
            <p:ph type="title"/>
          </p:nvPr>
        </p:nvSpPr>
        <p:spPr>
          <a:xfrm>
            <a:off x="457200" y="762000"/>
            <a:ext cx="8229600" cy="1066800"/>
          </a:xfrm>
        </p:spPr>
        <p:txBody>
          <a:bodyPr>
            <a:normAutofit fontScale="90000"/>
          </a:bodyPr>
          <a:lstStyle/>
          <a:p>
            <a:pPr lvl="1" algn="ctr"/>
            <a:r>
              <a:rPr lang="en-US" sz="2000" dirty="0" smtClean="0">
                <a:latin typeface="+mn-lt"/>
              </a:rPr>
              <a:t>Participants scoring low on the Total Sexism scale rated the female candidate higher than the male candidate on likeability, with no differences in likeability ratings found for participants with high scores on the Total Sexism Scale, </a:t>
            </a:r>
            <a:r>
              <a:rPr lang="en-US" sz="2000" i="1" dirty="0" smtClean="0">
                <a:latin typeface="+mn-lt"/>
              </a:rPr>
              <a:t>F</a:t>
            </a:r>
            <a:r>
              <a:rPr lang="en-US" sz="2000" dirty="0" smtClean="0">
                <a:latin typeface="+mn-lt"/>
              </a:rPr>
              <a:t> = 4.078, </a:t>
            </a:r>
            <a:r>
              <a:rPr lang="en-US" sz="2000" i="1" dirty="0" smtClean="0">
                <a:latin typeface="+mn-lt"/>
              </a:rPr>
              <a:t>p </a:t>
            </a:r>
            <a:r>
              <a:rPr lang="en-US" sz="2000" dirty="0" smtClean="0">
                <a:latin typeface="+mn-lt"/>
              </a:rPr>
              <a:t>= 0.046</a:t>
            </a:r>
            <a:r>
              <a:rPr lang="en-US" dirty="0" smtClean="0"/>
              <a:t/>
            </a:r>
            <a:br>
              <a:rPr lang="en-US" dirty="0" smtClean="0"/>
            </a:b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752600"/>
          </a:xfrm>
        </p:spPr>
        <p:txBody>
          <a:bodyPr/>
          <a:lstStyle/>
          <a:p>
            <a:pPr lvl="1" algn="ctr"/>
            <a:r>
              <a:rPr lang="en-US" dirty="0" smtClean="0">
                <a:latin typeface="+mn-lt"/>
              </a:rPr>
              <a:t>For participants scoring low on the Hostile Sexism scale, the female candidate was rated as more desirable for the position than was the male candidate.  For participants with high Hostile Sexism scores, Susan and John received similar ratings of desirability, </a:t>
            </a:r>
            <a:r>
              <a:rPr lang="en-US" i="1" dirty="0" smtClean="0">
                <a:latin typeface="+mn-lt"/>
              </a:rPr>
              <a:t>F</a:t>
            </a:r>
            <a:r>
              <a:rPr lang="en-US" dirty="0" smtClean="0">
                <a:latin typeface="+mn-lt"/>
              </a:rPr>
              <a:t> = 6.937, </a:t>
            </a:r>
            <a:r>
              <a:rPr lang="en-US" i="1" dirty="0" smtClean="0">
                <a:latin typeface="+mn-lt"/>
              </a:rPr>
              <a:t>p </a:t>
            </a:r>
            <a:r>
              <a:rPr lang="en-US" dirty="0" smtClean="0">
                <a:latin typeface="+mn-lt"/>
              </a:rPr>
              <a:t>= 0.010</a:t>
            </a:r>
            <a:br>
              <a:rPr lang="en-US" dirty="0" smtClean="0">
                <a:latin typeface="+mn-lt"/>
              </a:rPr>
            </a:br>
            <a:endParaRPr lang="en-US" dirty="0">
              <a:latin typeface="+mn-lt"/>
            </a:endParaRPr>
          </a:p>
        </p:txBody>
      </p:sp>
      <p:pic>
        <p:nvPicPr>
          <p:cNvPr id="13320" name="Picture 8"/>
          <p:cNvPicPr>
            <a:picLocks noChangeAspect="1" noChangeArrowheads="1"/>
          </p:cNvPicPr>
          <p:nvPr/>
        </p:nvPicPr>
        <p:blipFill>
          <a:blip r:embed="rId3" cstate="print"/>
          <a:srcRect/>
          <a:stretch>
            <a:fillRect/>
          </a:stretch>
        </p:blipFill>
        <p:spPr bwMode="auto">
          <a:xfrm>
            <a:off x="762000" y="2209800"/>
            <a:ext cx="7947025" cy="443547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normAutofit fontScale="90000"/>
          </a:bodyPr>
          <a:lstStyle/>
          <a:p>
            <a:pPr algn="ctr"/>
            <a:r>
              <a:rPr lang="en-US" sz="2800" b="1" dirty="0" smtClean="0"/>
              <a:t>Research Question 1</a:t>
            </a:r>
            <a:br>
              <a:rPr lang="en-US" sz="2800" b="1" dirty="0" smtClean="0"/>
            </a:br>
            <a:r>
              <a:rPr lang="en-US" sz="2800" b="1" dirty="0" smtClean="0"/>
              <a:t>  </a:t>
            </a:r>
            <a:r>
              <a:rPr lang="en-US" sz="2800" dirty="0" smtClean="0"/>
              <a:t>“If you had to choose between these two candidates, which one would you vote for?”</a:t>
            </a:r>
            <a:endParaRPr lang="en-US" sz="2800" dirty="0"/>
          </a:p>
        </p:txBody>
      </p:sp>
      <p:sp>
        <p:nvSpPr>
          <p:cNvPr id="3" name="Content Placeholder 2"/>
          <p:cNvSpPr>
            <a:spLocks noGrp="1"/>
          </p:cNvSpPr>
          <p:nvPr>
            <p:ph idx="1"/>
          </p:nvPr>
        </p:nvSpPr>
        <p:spPr>
          <a:xfrm>
            <a:off x="457200" y="2209800"/>
            <a:ext cx="8229600" cy="4114800"/>
          </a:xfrm>
        </p:spPr>
        <p:txBody>
          <a:bodyPr>
            <a:normAutofit fontScale="92500" lnSpcReduction="10000"/>
          </a:bodyPr>
          <a:lstStyle/>
          <a:p>
            <a:r>
              <a:rPr lang="en-US" sz="2000" dirty="0" smtClean="0"/>
              <a:t>Chi-Square Test of Independence: A significantly larger proportion of participants reported that they would vote for the female candidate (59.4%) than the male candidate (40.6%)</a:t>
            </a:r>
          </a:p>
          <a:p>
            <a:pPr lvl="1"/>
            <a:r>
              <a:rPr lang="el-GR" sz="1800" dirty="0" smtClean="0"/>
              <a:t>χ</a:t>
            </a:r>
            <a:r>
              <a:rPr lang="en-US" sz="1800" baseline="30000" dirty="0" smtClean="0"/>
              <a:t>2</a:t>
            </a:r>
            <a:r>
              <a:rPr lang="en-US" sz="1800" dirty="0" smtClean="0"/>
              <a:t> = 4.562, </a:t>
            </a:r>
            <a:r>
              <a:rPr lang="en-US" sz="1800" i="1" dirty="0" smtClean="0"/>
              <a:t>p </a:t>
            </a:r>
            <a:r>
              <a:rPr lang="en-US" sz="1800" dirty="0" smtClean="0"/>
              <a:t>= 0.033 </a:t>
            </a:r>
          </a:p>
          <a:p>
            <a:endParaRPr lang="en-US" sz="2000" dirty="0" smtClean="0"/>
          </a:p>
          <a:p>
            <a:r>
              <a:rPr lang="en-US" sz="2000" dirty="0" smtClean="0"/>
              <a:t>Independent-samples t-test: Participants who reported they would vote for the female had significantly lower Hostile Sexism scores (</a:t>
            </a:r>
            <a:r>
              <a:rPr lang="en-US" sz="2000" i="1" dirty="0" smtClean="0"/>
              <a:t>M </a:t>
            </a:r>
            <a:r>
              <a:rPr lang="en-US" sz="2000" dirty="0" smtClean="0"/>
              <a:t>= 27.802) than those who reported they would vote for the male candidate (</a:t>
            </a:r>
            <a:r>
              <a:rPr lang="en-US" sz="2000" i="1" dirty="0" smtClean="0"/>
              <a:t>M</a:t>
            </a:r>
            <a:r>
              <a:rPr lang="en-US" sz="2000" dirty="0" smtClean="0"/>
              <a:t> = 32.536)</a:t>
            </a:r>
          </a:p>
          <a:p>
            <a:pPr lvl="1"/>
            <a:r>
              <a:rPr lang="en-US" sz="1800" dirty="0" smtClean="0"/>
              <a:t>t = -2.938, </a:t>
            </a:r>
            <a:r>
              <a:rPr lang="en-US" sz="1800" i="1" dirty="0" smtClean="0"/>
              <a:t>p </a:t>
            </a:r>
            <a:r>
              <a:rPr lang="en-US" sz="1800" dirty="0" smtClean="0"/>
              <a:t>= 0.004  </a:t>
            </a:r>
          </a:p>
          <a:p>
            <a:endParaRPr lang="en-US" sz="2000" dirty="0" smtClean="0"/>
          </a:p>
          <a:p>
            <a:r>
              <a:rPr lang="en-US" sz="2000" dirty="0" smtClean="0"/>
              <a:t>Independent-samples t-tests: Those who stated they would vote for the female candidate also rated her higher than the male on desirability, likeability, and competency</a:t>
            </a:r>
            <a:endParaRPr lang="en-US" sz="1800" dirty="0" smtClean="0"/>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normAutofit fontScale="90000"/>
          </a:bodyPr>
          <a:lstStyle/>
          <a:p>
            <a:pPr algn="ctr"/>
            <a:r>
              <a:rPr lang="en-US" sz="2800" b="1" dirty="0" smtClean="0"/>
              <a:t>Research Question 2</a:t>
            </a:r>
            <a:br>
              <a:rPr lang="en-US" sz="2800" b="1" dirty="0" smtClean="0"/>
            </a:br>
            <a:r>
              <a:rPr lang="en-US" sz="2800" b="1" dirty="0" smtClean="0"/>
              <a:t>  </a:t>
            </a:r>
            <a:r>
              <a:rPr lang="en-US" sz="2800" dirty="0" smtClean="0"/>
              <a:t>“Which candidate do you consider the most competent?”</a:t>
            </a:r>
            <a:endParaRPr lang="en-US" sz="2800" dirty="0"/>
          </a:p>
        </p:txBody>
      </p:sp>
      <p:sp>
        <p:nvSpPr>
          <p:cNvPr id="3" name="Content Placeholder 2"/>
          <p:cNvSpPr>
            <a:spLocks noGrp="1"/>
          </p:cNvSpPr>
          <p:nvPr>
            <p:ph idx="1"/>
          </p:nvPr>
        </p:nvSpPr>
        <p:spPr>
          <a:xfrm>
            <a:off x="457200" y="2209800"/>
            <a:ext cx="8229600" cy="4114800"/>
          </a:xfrm>
        </p:spPr>
        <p:txBody>
          <a:bodyPr>
            <a:normAutofit lnSpcReduction="10000"/>
          </a:bodyPr>
          <a:lstStyle/>
          <a:p>
            <a:r>
              <a:rPr lang="en-US" sz="2000" dirty="0" smtClean="0"/>
              <a:t>More participants reported that they thought the female candidate was more competent (60%)</a:t>
            </a:r>
          </a:p>
          <a:p>
            <a:pPr lvl="1"/>
            <a:r>
              <a:rPr lang="en-US" sz="1800" dirty="0" smtClean="0"/>
              <a:t>This did not differ by participant gender, </a:t>
            </a:r>
            <a:r>
              <a:rPr lang="el-GR" sz="1800" dirty="0" smtClean="0"/>
              <a:t>χ</a:t>
            </a:r>
            <a:r>
              <a:rPr lang="en-US" sz="1800" baseline="30000" dirty="0" smtClean="0"/>
              <a:t>2</a:t>
            </a:r>
            <a:r>
              <a:rPr lang="en-US" sz="1800" dirty="0" smtClean="0"/>
              <a:t> = 1.3, </a:t>
            </a:r>
            <a:r>
              <a:rPr lang="en-US" sz="1800" i="1" dirty="0" smtClean="0"/>
              <a:t>p </a:t>
            </a:r>
            <a:r>
              <a:rPr lang="en-US" sz="1800" dirty="0" smtClean="0"/>
              <a:t>= 0.508 </a:t>
            </a:r>
          </a:p>
          <a:p>
            <a:endParaRPr lang="en-US" sz="2000" dirty="0" smtClean="0"/>
          </a:p>
          <a:p>
            <a:r>
              <a:rPr lang="en-US" sz="2000" dirty="0" smtClean="0"/>
              <a:t>Independent-samples t-test: Participants who reported they thought the female was more competent had significantly lower Hostile Sexism scores (</a:t>
            </a:r>
            <a:r>
              <a:rPr lang="en-US" sz="2000" i="1" dirty="0" smtClean="0"/>
              <a:t>M </a:t>
            </a:r>
            <a:r>
              <a:rPr lang="en-US" sz="2000" dirty="0" smtClean="0"/>
              <a:t>= 28.049) than those who reported they thought the male was more competent (</a:t>
            </a:r>
            <a:r>
              <a:rPr lang="en-US" sz="2000" i="1" dirty="0" smtClean="0"/>
              <a:t>M</a:t>
            </a:r>
            <a:r>
              <a:rPr lang="en-US" sz="2000" dirty="0" smtClean="0"/>
              <a:t> = 32.273)</a:t>
            </a:r>
          </a:p>
          <a:p>
            <a:pPr lvl="1"/>
            <a:r>
              <a:rPr lang="en-US" sz="1800" dirty="0" smtClean="0"/>
              <a:t>t = -2.596, </a:t>
            </a:r>
            <a:r>
              <a:rPr lang="en-US" sz="1800" i="1" dirty="0" smtClean="0"/>
              <a:t>p </a:t>
            </a:r>
            <a:r>
              <a:rPr lang="en-US" sz="1800" dirty="0" smtClean="0"/>
              <a:t>= 0.010  </a:t>
            </a:r>
          </a:p>
          <a:p>
            <a:endParaRPr lang="en-US" sz="2000" dirty="0" smtClean="0"/>
          </a:p>
          <a:p>
            <a:r>
              <a:rPr lang="en-US" sz="2000" dirty="0" smtClean="0"/>
              <a:t>Independent-samples t-tests: Those who stated they thought the female candidate was more competent also rated her higher than the male on desirability, likeability, and competency</a:t>
            </a:r>
            <a:endParaRPr lang="en-US" sz="1800" dirty="0" smtClean="0"/>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4114800"/>
          </a:xfrm>
        </p:spPr>
        <p:txBody>
          <a:bodyPr>
            <a:normAutofit lnSpcReduction="10000"/>
          </a:bodyPr>
          <a:lstStyle/>
          <a:p>
            <a:r>
              <a:rPr lang="en-US" sz="2000" dirty="0" smtClean="0"/>
              <a:t>More participants reported that they thought the female candidate was more likeable (70%)</a:t>
            </a:r>
          </a:p>
          <a:p>
            <a:pPr lvl="1"/>
            <a:r>
              <a:rPr lang="en-US" sz="1800" dirty="0" smtClean="0"/>
              <a:t>This did not differ by participant gender, </a:t>
            </a:r>
            <a:r>
              <a:rPr lang="el-GR" sz="1800" dirty="0" smtClean="0"/>
              <a:t>χ</a:t>
            </a:r>
            <a:r>
              <a:rPr lang="en-US" sz="1800" baseline="30000" dirty="0" smtClean="0"/>
              <a:t>2</a:t>
            </a:r>
            <a:r>
              <a:rPr lang="en-US" sz="1800" dirty="0" smtClean="0"/>
              <a:t> = 1.588, </a:t>
            </a:r>
            <a:r>
              <a:rPr lang="en-US" sz="1800" i="1" dirty="0" smtClean="0"/>
              <a:t>p </a:t>
            </a:r>
            <a:r>
              <a:rPr lang="en-US" sz="1800" dirty="0" smtClean="0"/>
              <a:t>= 0.452 </a:t>
            </a:r>
          </a:p>
          <a:p>
            <a:endParaRPr lang="en-US" sz="2000" dirty="0" smtClean="0"/>
          </a:p>
          <a:p>
            <a:r>
              <a:rPr lang="en-US" sz="2000" dirty="0" smtClean="0"/>
              <a:t>Independent-samples t-test: Participants who reported they thought the female was more competent had significantly lower Hostile Sexism scores (</a:t>
            </a:r>
            <a:r>
              <a:rPr lang="en-US" sz="2000" i="1" dirty="0" smtClean="0"/>
              <a:t>M </a:t>
            </a:r>
            <a:r>
              <a:rPr lang="en-US" sz="2000" dirty="0" smtClean="0"/>
              <a:t>= 28.049) than those who reported they thought the male was more competent (</a:t>
            </a:r>
            <a:r>
              <a:rPr lang="en-US" sz="2000" i="1" dirty="0" smtClean="0"/>
              <a:t>M</a:t>
            </a:r>
            <a:r>
              <a:rPr lang="en-US" sz="2000" dirty="0" smtClean="0"/>
              <a:t> = 32.273)</a:t>
            </a:r>
          </a:p>
          <a:p>
            <a:pPr lvl="1"/>
            <a:r>
              <a:rPr lang="en-US" sz="1800" dirty="0" smtClean="0"/>
              <a:t>t = -2.596, </a:t>
            </a:r>
            <a:r>
              <a:rPr lang="en-US" sz="1800" i="1" dirty="0" smtClean="0"/>
              <a:t>p </a:t>
            </a:r>
            <a:r>
              <a:rPr lang="en-US" sz="1800" dirty="0" smtClean="0"/>
              <a:t>= 0.010  </a:t>
            </a:r>
          </a:p>
          <a:p>
            <a:endParaRPr lang="en-US" sz="2000" dirty="0" smtClean="0"/>
          </a:p>
          <a:p>
            <a:r>
              <a:rPr lang="en-US" sz="2000" dirty="0" smtClean="0"/>
              <a:t>Independent-samples t-tests: Those who stated they thought the female candidate was more competent also rated her higher than the male on likeability and desirability</a:t>
            </a:r>
            <a:endParaRPr lang="en-US" sz="1800" dirty="0" smtClean="0"/>
          </a:p>
          <a:p>
            <a:pPr>
              <a:buNone/>
            </a:pPr>
            <a:endParaRPr lang="en-US" dirty="0"/>
          </a:p>
        </p:txBody>
      </p:sp>
      <p:sp>
        <p:nvSpPr>
          <p:cNvPr id="4" name="Title 1"/>
          <p:cNvSpPr txBox="1">
            <a:spLocks/>
          </p:cNvSpPr>
          <p:nvPr/>
        </p:nvSpPr>
        <p:spPr>
          <a:xfrm>
            <a:off x="609600" y="685800"/>
            <a:ext cx="8229600" cy="1066800"/>
          </a:xfrm>
          <a:prstGeom prst="rect">
            <a:avLst/>
          </a:prstGeom>
        </p:spPr>
        <p:txBody>
          <a:bodyPr vert="horz"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mj-lt"/>
                <a:ea typeface="+mj-ea"/>
                <a:cs typeface="+mj-cs"/>
              </a:rPr>
              <a:t>Research Question 3</a:t>
            </a:r>
            <a:br>
              <a:rPr kumimoji="0" lang="en-US" sz="2800" b="1" i="0" u="none" strike="noStrike" kern="1200" cap="none" spc="0" normalizeH="0" baseline="0" noProof="0" dirty="0" smtClean="0">
                <a:ln>
                  <a:noFill/>
                </a:ln>
                <a:solidFill>
                  <a:schemeClr val="tx2"/>
                </a:solidFill>
                <a:effectLst/>
                <a:uLnTx/>
                <a:uFillTx/>
                <a:latin typeface="+mj-lt"/>
                <a:ea typeface="+mj-ea"/>
                <a:cs typeface="+mj-cs"/>
              </a:rPr>
            </a:br>
            <a:r>
              <a:rPr kumimoji="0" lang="en-US" sz="2800" b="1" i="0" u="none" strike="noStrike" kern="1200" cap="none" spc="0" normalizeH="0" baseline="0" noProof="0" dirty="0" smtClean="0">
                <a:ln>
                  <a:noFill/>
                </a:ln>
                <a:solidFill>
                  <a:schemeClr val="tx2"/>
                </a:solidFill>
                <a:effectLst/>
                <a:uLnTx/>
                <a:uFillTx/>
                <a:latin typeface="+mj-lt"/>
                <a:ea typeface="+mj-ea"/>
                <a:cs typeface="+mj-cs"/>
              </a:rPr>
              <a:t>  </a:t>
            </a:r>
            <a:r>
              <a:rPr kumimoji="0" lang="en-US" sz="2800" b="0" i="0" u="none" strike="noStrike" kern="1200" cap="none" spc="0" normalizeH="0" baseline="0" noProof="0" dirty="0" smtClean="0">
                <a:ln>
                  <a:noFill/>
                </a:ln>
                <a:solidFill>
                  <a:schemeClr val="tx2"/>
                </a:solidFill>
                <a:effectLst/>
                <a:uLnTx/>
                <a:uFillTx/>
                <a:latin typeface="+mj-lt"/>
                <a:ea typeface="+mj-ea"/>
                <a:cs typeface="+mj-cs"/>
              </a:rPr>
              <a:t>“Which candidate do you consider the most likeable?”</a:t>
            </a:r>
            <a:endParaRPr kumimoji="0" lang="en-US" sz="28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woman-juggling.jpg"/>
          <p:cNvPicPr>
            <a:picLocks noGrp="1" noChangeAspect="1"/>
          </p:cNvPicPr>
          <p:nvPr>
            <p:ph sz="half" idx="4294967295"/>
          </p:nvPr>
        </p:nvPicPr>
        <p:blipFill>
          <a:blip r:embed="rId3" cstate="print"/>
          <a:stretch>
            <a:fillRect/>
          </a:stretch>
        </p:blipFill>
        <p:spPr>
          <a:xfrm>
            <a:off x="1600200" y="685800"/>
            <a:ext cx="5486400" cy="5497512"/>
          </a:xfrm>
        </p:spPr>
      </p:pic>
      <p:sp>
        <p:nvSpPr>
          <p:cNvPr id="9" name="TextBox 8"/>
          <p:cNvSpPr txBox="1"/>
          <p:nvPr/>
        </p:nvSpPr>
        <p:spPr>
          <a:xfrm>
            <a:off x="4953000" y="762000"/>
            <a:ext cx="2438400" cy="369332"/>
          </a:xfrm>
          <a:prstGeom prst="rect">
            <a:avLst/>
          </a:prstGeom>
          <a:noFill/>
        </p:spPr>
        <p:txBody>
          <a:bodyPr wrap="square" rtlCol="0">
            <a:spAutoFit/>
          </a:bodyPr>
          <a:lstStyle/>
          <a:p>
            <a:r>
              <a:rPr lang="en-US" dirty="0" smtClean="0"/>
              <a:t>Not heard by men</a:t>
            </a:r>
            <a:endParaRPr lang="en-US" dirty="0"/>
          </a:p>
        </p:txBody>
      </p:sp>
      <p:sp>
        <p:nvSpPr>
          <p:cNvPr id="10" name="TextBox 9"/>
          <p:cNvSpPr txBox="1"/>
          <p:nvPr/>
        </p:nvSpPr>
        <p:spPr>
          <a:xfrm>
            <a:off x="5715000" y="2209800"/>
            <a:ext cx="3429000" cy="1200329"/>
          </a:xfrm>
          <a:prstGeom prst="rect">
            <a:avLst/>
          </a:prstGeom>
          <a:noFill/>
        </p:spPr>
        <p:txBody>
          <a:bodyPr wrap="square" rtlCol="0">
            <a:spAutoFit/>
          </a:bodyPr>
          <a:lstStyle/>
          <a:p>
            <a:r>
              <a:rPr lang="en-US" dirty="0" smtClean="0"/>
              <a:t>Despite the fact that my contribution is  largely associated with hard issues only soft issues are retained</a:t>
            </a:r>
            <a:endParaRPr lang="en-US" dirty="0"/>
          </a:p>
        </p:txBody>
      </p:sp>
      <p:sp>
        <p:nvSpPr>
          <p:cNvPr id="11" name="TextBox 10"/>
          <p:cNvSpPr txBox="1"/>
          <p:nvPr/>
        </p:nvSpPr>
        <p:spPr>
          <a:xfrm>
            <a:off x="228600" y="1447800"/>
            <a:ext cx="2438400" cy="646331"/>
          </a:xfrm>
          <a:prstGeom prst="rect">
            <a:avLst/>
          </a:prstGeom>
          <a:noFill/>
        </p:spPr>
        <p:txBody>
          <a:bodyPr wrap="square" rtlCol="0">
            <a:spAutoFit/>
          </a:bodyPr>
          <a:lstStyle/>
          <a:p>
            <a:r>
              <a:rPr lang="en-US" dirty="0" smtClean="0"/>
              <a:t>The Labyrinth </a:t>
            </a:r>
            <a:r>
              <a:rPr lang="en-US" i="1" dirty="0" smtClean="0"/>
              <a:t>vs</a:t>
            </a:r>
            <a:r>
              <a:rPr lang="en-US" dirty="0" smtClean="0"/>
              <a:t>. the Glass Ceiling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normAutofit/>
          </a:bodyPr>
          <a:lstStyle/>
          <a:p>
            <a:pPr algn="ctr"/>
            <a:r>
              <a:rPr lang="en-US" sz="4400" dirty="0" smtClean="0"/>
              <a:t>Theories</a:t>
            </a:r>
            <a:endParaRPr lang="en-US" sz="4400" dirty="0"/>
          </a:p>
        </p:txBody>
      </p:sp>
      <p:sp>
        <p:nvSpPr>
          <p:cNvPr id="3" name="Content Placeholder 2"/>
          <p:cNvSpPr>
            <a:spLocks noGrp="1"/>
          </p:cNvSpPr>
          <p:nvPr>
            <p:ph idx="1"/>
          </p:nvPr>
        </p:nvSpPr>
        <p:spPr/>
        <p:txBody>
          <a:bodyPr/>
          <a:lstStyle/>
          <a:p>
            <a:endParaRPr lang="en-US" dirty="0" smtClean="0"/>
          </a:p>
          <a:p>
            <a:r>
              <a:rPr lang="en-US" dirty="0" smtClean="0"/>
              <a:t>Gender Specific Stereotyping</a:t>
            </a:r>
          </a:p>
          <a:p>
            <a:pPr lvl="1"/>
            <a:r>
              <a:rPr lang="en-US" dirty="0" smtClean="0"/>
              <a:t>Gender Schema Theory </a:t>
            </a:r>
            <a:r>
              <a:rPr lang="en-US" sz="1800" dirty="0" smtClean="0"/>
              <a:t>(</a:t>
            </a:r>
            <a:r>
              <a:rPr lang="en-US" sz="1800" dirty="0" err="1" smtClean="0"/>
              <a:t>Bem</a:t>
            </a:r>
            <a:r>
              <a:rPr lang="en-US" sz="1800" dirty="0" smtClean="0"/>
              <a:t>, 1985)</a:t>
            </a:r>
          </a:p>
          <a:p>
            <a:pPr lvl="1"/>
            <a:r>
              <a:rPr lang="en-US" dirty="0" smtClean="0"/>
              <a:t>Social Distance Theory </a:t>
            </a:r>
            <a:r>
              <a:rPr lang="en-US" sz="1800" dirty="0" smtClean="0"/>
              <a:t>(</a:t>
            </a:r>
            <a:r>
              <a:rPr lang="en-US" sz="1800" dirty="0" err="1" smtClean="0"/>
              <a:t>Borgardus</a:t>
            </a:r>
            <a:r>
              <a:rPr lang="en-US" sz="1800" dirty="0" smtClean="0"/>
              <a:t>, 1925)</a:t>
            </a:r>
            <a:endParaRPr lang="en-US" sz="1600" dirty="0" smtClean="0"/>
          </a:p>
          <a:p>
            <a:pPr lvl="1">
              <a:buNone/>
            </a:pPr>
            <a:endParaRPr lang="en-US" sz="1800" dirty="0" smtClean="0"/>
          </a:p>
          <a:p>
            <a:endParaRPr lang="en-US" dirty="0" smtClean="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Theories</a:t>
            </a:r>
            <a:endParaRPr lang="en-US" sz="4400" dirty="0"/>
          </a:p>
        </p:txBody>
      </p:sp>
      <p:sp>
        <p:nvSpPr>
          <p:cNvPr id="3" name="Content Placeholder 2"/>
          <p:cNvSpPr>
            <a:spLocks noGrp="1"/>
          </p:cNvSpPr>
          <p:nvPr>
            <p:ph idx="1"/>
          </p:nvPr>
        </p:nvSpPr>
        <p:spPr/>
        <p:txBody>
          <a:bodyPr/>
          <a:lstStyle/>
          <a:p>
            <a:r>
              <a:rPr lang="en-US" sz="2600" dirty="0" smtClean="0"/>
              <a:t>Incongruent findings with measures</a:t>
            </a:r>
          </a:p>
          <a:p>
            <a:pPr lvl="1"/>
            <a:r>
              <a:rPr lang="en-US" dirty="0" smtClean="0"/>
              <a:t>Dual Coding Theory (</a:t>
            </a:r>
            <a:r>
              <a:rPr lang="en-US" dirty="0" err="1" smtClean="0"/>
              <a:t>Paivio</a:t>
            </a:r>
            <a:r>
              <a:rPr lang="en-US" dirty="0" smtClean="0"/>
              <a:t>, 1971)</a:t>
            </a:r>
          </a:p>
          <a:p>
            <a:pPr lvl="2"/>
            <a:r>
              <a:rPr lang="en-US" sz="2600" dirty="0" err="1" smtClean="0"/>
              <a:t>Logogens</a:t>
            </a:r>
            <a:endParaRPr lang="en-US" sz="2600" dirty="0" smtClean="0"/>
          </a:p>
          <a:p>
            <a:pPr lvl="2"/>
            <a:r>
              <a:rPr lang="en-US" sz="2600" dirty="0" err="1" smtClean="0"/>
              <a:t>Imagens</a:t>
            </a:r>
            <a:endParaRPr lang="en-US" sz="26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Literature Review: Leadership</a:t>
            </a:r>
            <a:endParaRPr lang="en-US" dirty="0"/>
          </a:p>
        </p:txBody>
      </p:sp>
      <p:sp>
        <p:nvSpPr>
          <p:cNvPr id="5" name="Content Placeholder 4"/>
          <p:cNvSpPr>
            <a:spLocks noGrp="1"/>
          </p:cNvSpPr>
          <p:nvPr>
            <p:ph sz="half" idx="1"/>
          </p:nvPr>
        </p:nvSpPr>
        <p:spPr/>
        <p:txBody>
          <a:bodyPr/>
          <a:lstStyle/>
          <a:p>
            <a:r>
              <a:rPr lang="en-US" dirty="0" smtClean="0"/>
              <a:t>Male Traits (</a:t>
            </a:r>
            <a:r>
              <a:rPr lang="en-US" dirty="0" err="1" smtClean="0"/>
              <a:t>Agentic</a:t>
            </a:r>
            <a:r>
              <a:rPr lang="en-US" dirty="0" smtClean="0"/>
              <a:t>)</a:t>
            </a:r>
          </a:p>
          <a:p>
            <a:pPr lvl="1"/>
            <a:r>
              <a:rPr lang="en-US" dirty="0" smtClean="0"/>
              <a:t>Self-focused</a:t>
            </a:r>
          </a:p>
          <a:p>
            <a:pPr lvl="1"/>
            <a:r>
              <a:rPr lang="en-US" dirty="0" smtClean="0"/>
              <a:t>Achievement Oriented</a:t>
            </a:r>
          </a:p>
          <a:p>
            <a:pPr lvl="1"/>
            <a:r>
              <a:rPr lang="en-US" dirty="0" smtClean="0"/>
              <a:t>Competitive</a:t>
            </a:r>
          </a:p>
          <a:p>
            <a:pPr lvl="1"/>
            <a:r>
              <a:rPr lang="en-US" dirty="0" smtClean="0"/>
              <a:t>Self-confident</a:t>
            </a:r>
          </a:p>
          <a:p>
            <a:pPr lvl="1"/>
            <a:r>
              <a:rPr lang="en-US" dirty="0" smtClean="0"/>
              <a:t>Objective</a:t>
            </a:r>
          </a:p>
          <a:p>
            <a:pPr lvl="1"/>
            <a:r>
              <a:rPr lang="en-US" dirty="0" smtClean="0"/>
              <a:t>Aggressive</a:t>
            </a:r>
          </a:p>
          <a:p>
            <a:pPr lvl="1"/>
            <a:r>
              <a:rPr lang="en-US" dirty="0" smtClean="0"/>
              <a:t>Ambitious</a:t>
            </a:r>
          </a:p>
          <a:p>
            <a:pPr lvl="1"/>
            <a:r>
              <a:rPr lang="en-US" dirty="0" smtClean="0"/>
              <a:t>Having leadership abilities </a:t>
            </a:r>
          </a:p>
          <a:p>
            <a:endParaRPr lang="en-US" dirty="0"/>
          </a:p>
        </p:txBody>
      </p:sp>
      <p:sp>
        <p:nvSpPr>
          <p:cNvPr id="6" name="Content Placeholder 5"/>
          <p:cNvSpPr>
            <a:spLocks noGrp="1"/>
          </p:cNvSpPr>
          <p:nvPr>
            <p:ph sz="half" idx="2"/>
          </p:nvPr>
        </p:nvSpPr>
        <p:spPr/>
        <p:txBody>
          <a:bodyPr/>
          <a:lstStyle/>
          <a:p>
            <a:r>
              <a:rPr lang="en-US" dirty="0" smtClean="0"/>
              <a:t>Female Traits (Communal)</a:t>
            </a:r>
          </a:p>
          <a:p>
            <a:pPr lvl="1"/>
            <a:r>
              <a:rPr lang="en-US" dirty="0" smtClean="0"/>
              <a:t>Warm </a:t>
            </a:r>
          </a:p>
          <a:p>
            <a:pPr lvl="1"/>
            <a:r>
              <a:rPr lang="en-US" dirty="0" smtClean="0"/>
              <a:t>Caring</a:t>
            </a:r>
          </a:p>
          <a:p>
            <a:pPr lvl="1"/>
            <a:r>
              <a:rPr lang="en-US" dirty="0" smtClean="0"/>
              <a:t>Deferential</a:t>
            </a:r>
          </a:p>
          <a:p>
            <a:pPr lvl="1"/>
            <a:r>
              <a:rPr lang="en-US" dirty="0" smtClean="0"/>
              <a:t>Interpersonally skilled</a:t>
            </a:r>
          </a:p>
          <a:p>
            <a:pPr lvl="1"/>
            <a:r>
              <a:rPr lang="en-US" dirty="0" smtClean="0"/>
              <a:t>Relationship skills </a:t>
            </a:r>
          </a:p>
          <a:p>
            <a:pPr lvl="2"/>
            <a:r>
              <a:rPr lang="en-US" dirty="0" smtClean="0"/>
              <a:t>Sensitive to self and others</a:t>
            </a:r>
          </a:p>
          <a:p>
            <a:pPr lvl="1"/>
            <a:r>
              <a:rPr lang="en-US" dirty="0" smtClean="0"/>
              <a:t> Democratic</a:t>
            </a:r>
          </a:p>
          <a:p>
            <a:pPr lvl="1"/>
            <a:r>
              <a:rPr lang="en-US" dirty="0" smtClean="0"/>
              <a:t> Collaborative</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Limitations</a:t>
            </a:r>
            <a:br>
              <a:rPr lang="en-US" dirty="0" smtClean="0"/>
            </a:br>
            <a:endParaRPr lang="en-US" dirty="0"/>
          </a:p>
        </p:txBody>
      </p:sp>
      <p:sp>
        <p:nvSpPr>
          <p:cNvPr id="3" name="Content Placeholder 2"/>
          <p:cNvSpPr>
            <a:spLocks noGrp="1"/>
          </p:cNvSpPr>
          <p:nvPr>
            <p:ph idx="1"/>
          </p:nvPr>
        </p:nvSpPr>
        <p:spPr/>
        <p:txBody>
          <a:bodyPr>
            <a:normAutofit/>
          </a:bodyPr>
          <a:lstStyle/>
          <a:p>
            <a:pPr>
              <a:lnSpc>
                <a:spcPct val="150000"/>
              </a:lnSpc>
            </a:pPr>
            <a:r>
              <a:rPr lang="en-US" sz="2400" dirty="0" smtClean="0"/>
              <a:t>Limited to participants with computer and internet</a:t>
            </a:r>
          </a:p>
          <a:p>
            <a:pPr>
              <a:lnSpc>
                <a:spcPct val="150000"/>
              </a:lnSpc>
            </a:pPr>
            <a:r>
              <a:rPr lang="en-US" sz="2400" dirty="0" smtClean="0"/>
              <a:t>Majority are ODU students</a:t>
            </a:r>
          </a:p>
          <a:p>
            <a:pPr>
              <a:lnSpc>
                <a:spcPct val="150000"/>
              </a:lnSpc>
            </a:pPr>
            <a:r>
              <a:rPr lang="en-US" sz="2400" dirty="0" smtClean="0"/>
              <a:t>More women than men</a:t>
            </a:r>
          </a:p>
          <a:p>
            <a:pPr>
              <a:lnSpc>
                <a:spcPct val="150000"/>
              </a:lnSpc>
            </a:pPr>
            <a:r>
              <a:rPr lang="en-US" sz="2400" dirty="0" smtClean="0"/>
              <a:t>Actors in the video stimulus were similar but not equal in attractiveness</a:t>
            </a:r>
            <a:endParaRPr 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533400"/>
          </a:xfrm>
        </p:spPr>
        <p:txBody>
          <a:bodyPr>
            <a:normAutofit fontScale="90000"/>
          </a:bodyPr>
          <a:lstStyle/>
          <a:p>
            <a:pPr algn="ctr"/>
            <a:r>
              <a:rPr lang="en-US" dirty="0" smtClean="0"/>
              <a:t>Future Research</a:t>
            </a:r>
            <a:br>
              <a:rPr lang="en-US" dirty="0" smtClean="0"/>
            </a:br>
            <a:endParaRPr lang="en-US" dirty="0"/>
          </a:p>
        </p:txBody>
      </p:sp>
      <p:sp>
        <p:nvSpPr>
          <p:cNvPr id="3" name="Content Placeholder 2"/>
          <p:cNvSpPr>
            <a:spLocks noGrp="1"/>
          </p:cNvSpPr>
          <p:nvPr>
            <p:ph idx="1"/>
          </p:nvPr>
        </p:nvSpPr>
        <p:spPr>
          <a:xfrm>
            <a:off x="457200" y="1600200"/>
            <a:ext cx="8229600" cy="4974336"/>
          </a:xfrm>
        </p:spPr>
        <p:txBody>
          <a:bodyPr>
            <a:noAutofit/>
          </a:bodyPr>
          <a:lstStyle/>
          <a:p>
            <a:pPr>
              <a:lnSpc>
                <a:spcPct val="170000"/>
              </a:lnSpc>
            </a:pPr>
            <a:r>
              <a:rPr lang="en-US" sz="1600" dirty="0" smtClean="0"/>
              <a:t>Controlled testing environment</a:t>
            </a:r>
          </a:p>
          <a:p>
            <a:pPr>
              <a:lnSpc>
                <a:spcPct val="170000"/>
              </a:lnSpc>
            </a:pPr>
            <a:r>
              <a:rPr lang="en-US" sz="1600" dirty="0" smtClean="0"/>
              <a:t>Gain a more diverse population (i.e. elderly or other regions of the country)</a:t>
            </a:r>
          </a:p>
          <a:p>
            <a:pPr>
              <a:lnSpc>
                <a:spcPct val="170000"/>
              </a:lnSpc>
            </a:pPr>
            <a:r>
              <a:rPr lang="en-US" sz="1600" dirty="0" smtClean="0"/>
              <a:t>Exploring retention rates with states with a history of female verse male representation	</a:t>
            </a:r>
          </a:p>
          <a:p>
            <a:pPr lvl="1">
              <a:lnSpc>
                <a:spcPct val="170000"/>
              </a:lnSpc>
            </a:pPr>
            <a:r>
              <a:rPr lang="en-US" sz="1600" dirty="0" smtClean="0"/>
              <a:t>Cross-sectional and longitudinal studies to determine if there is a difference in implicit vs. explicit findings with women leaders over time</a:t>
            </a:r>
          </a:p>
          <a:p>
            <a:pPr>
              <a:lnSpc>
                <a:spcPct val="170000"/>
              </a:lnSpc>
            </a:pPr>
            <a:r>
              <a:rPr lang="en-US" sz="1600" dirty="0" smtClean="0"/>
              <a:t>Multiple videos with different actors</a:t>
            </a:r>
          </a:p>
          <a:p>
            <a:pPr>
              <a:lnSpc>
                <a:spcPct val="170000"/>
              </a:lnSpc>
            </a:pPr>
            <a:r>
              <a:rPr lang="en-US" sz="1600" dirty="0" smtClean="0"/>
              <a:t>Determine if there is a relationship with sexist attitudes of participants and gender specific versus co-ed group experiences</a:t>
            </a:r>
          </a:p>
          <a:p>
            <a:pPr>
              <a:lnSpc>
                <a:spcPct val="170000"/>
              </a:lnSpc>
            </a:pPr>
            <a:r>
              <a:rPr lang="en-US" sz="1600" dirty="0" smtClean="0"/>
              <a:t>Performance Evaluation of  Candidates on Hard &amp; Soft Issues</a:t>
            </a:r>
          </a:p>
          <a:p>
            <a:pPr>
              <a:lnSpc>
                <a:spcPct val="170000"/>
              </a:lnSpc>
            </a:pPr>
            <a:r>
              <a:rPr lang="en-US" sz="1600" dirty="0" smtClean="0"/>
              <a:t>Study with longer delay to test for stereotypes over the course of the campaign trail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524000"/>
          </a:xfrm>
        </p:spPr>
        <p:txBody>
          <a:bodyPr/>
          <a:lstStyle/>
          <a:p>
            <a:pPr algn="ctr"/>
            <a:r>
              <a:rPr lang="en-US" dirty="0" smtClean="0"/>
              <a:t>Implications</a:t>
            </a:r>
            <a:endParaRPr lang="en-US" dirty="0"/>
          </a:p>
        </p:txBody>
      </p:sp>
      <p:sp>
        <p:nvSpPr>
          <p:cNvPr id="3" name="Content Placeholder 2"/>
          <p:cNvSpPr>
            <a:spLocks noGrp="1"/>
          </p:cNvSpPr>
          <p:nvPr>
            <p:ph idx="1"/>
          </p:nvPr>
        </p:nvSpPr>
        <p:spPr>
          <a:xfrm>
            <a:off x="457200" y="1981200"/>
            <a:ext cx="8229600" cy="4593336"/>
          </a:xfrm>
        </p:spPr>
        <p:txBody>
          <a:bodyPr>
            <a:normAutofit fontScale="77500" lnSpcReduction="20000"/>
          </a:bodyPr>
          <a:lstStyle/>
          <a:p>
            <a:pPr>
              <a:lnSpc>
                <a:spcPct val="160000"/>
              </a:lnSpc>
            </a:pPr>
            <a:r>
              <a:rPr lang="en-US" sz="2300" dirty="0" smtClean="0"/>
              <a:t>Women recalled the platforms equally regardless of candidate gender, whereas men recalled fewer platform issues or professional qualifications of the female candidate</a:t>
            </a:r>
          </a:p>
          <a:p>
            <a:pPr lvl="1">
              <a:lnSpc>
                <a:spcPct val="160000"/>
              </a:lnSpc>
            </a:pPr>
            <a:r>
              <a:rPr lang="en-US" sz="2300" dirty="0" smtClean="0"/>
              <a:t>However, if both men and women are raised in the same gender schematic world, what can explain the mixed gender responses?</a:t>
            </a:r>
          </a:p>
          <a:p>
            <a:pPr>
              <a:lnSpc>
                <a:spcPct val="150000"/>
              </a:lnSpc>
            </a:pPr>
            <a:r>
              <a:rPr lang="en-US" sz="2300" dirty="0" smtClean="0"/>
              <a:t>Women showed less gender schematic behavior than men in their retention of political platforms and professional qualifications</a:t>
            </a:r>
          </a:p>
          <a:p>
            <a:pPr lvl="1">
              <a:lnSpc>
                <a:spcPct val="150000"/>
              </a:lnSpc>
            </a:pPr>
            <a:r>
              <a:rPr lang="en-US" sz="2300" dirty="0" smtClean="0"/>
              <a:t>but still continued to categorize the platform messages into gender specific domains (e.g. hard and soft issues)</a:t>
            </a:r>
          </a:p>
          <a:p>
            <a:pPr>
              <a:lnSpc>
                <a:spcPct val="150000"/>
              </a:lnSpc>
            </a:pPr>
            <a:r>
              <a:rPr lang="en-US" sz="2300" dirty="0" smtClean="0"/>
              <a:t>The female candidate was seen as more likeable, desirable, and competent in comparison to her male counterpart</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219200"/>
          </a:xfrm>
        </p:spPr>
        <p:txBody>
          <a:bodyPr>
            <a:normAutofit/>
          </a:bodyPr>
          <a:lstStyle/>
          <a:p>
            <a:pPr algn="ctr"/>
            <a:r>
              <a:rPr lang="en-US" sz="3200" dirty="0" smtClean="0"/>
              <a:t>What Does this Mean for Women in Politics?</a:t>
            </a:r>
            <a:endParaRPr lang="en-US" sz="3200"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en-US" dirty="0" smtClean="0"/>
              <a:t>If a female candidate is speaking about her political platform and men do not retain what she is saying, then how could they possibly vote for her based on an informed decision? </a:t>
            </a:r>
          </a:p>
          <a:p>
            <a:pPr>
              <a:lnSpc>
                <a:spcPct val="120000"/>
              </a:lnSpc>
            </a:pPr>
            <a:endParaRPr lang="en-US" dirty="0" smtClean="0"/>
          </a:p>
          <a:p>
            <a:pPr>
              <a:lnSpc>
                <a:spcPct val="120000"/>
              </a:lnSpc>
            </a:pPr>
            <a:r>
              <a:rPr lang="en-US" dirty="0" smtClean="0"/>
              <a:t>If men and women remember information about a candidate that coincides with gender schematic views (i.e. hard and soft issues) then how accurate is one’s real understanding of the political candidate’s views? </a:t>
            </a:r>
          </a:p>
          <a:p>
            <a:pPr lvl="1">
              <a:lnSpc>
                <a:spcPct val="120000"/>
              </a:lnSpc>
            </a:pPr>
            <a:r>
              <a:rPr lang="en-US" dirty="0" smtClean="0"/>
              <a:t>What does this mean for women on the campaign trail if her views are not in line with her gender stereotypes? </a:t>
            </a:r>
          </a:p>
          <a:p>
            <a:pPr>
              <a:lnSpc>
                <a:spcPct val="120000"/>
              </a:lnSpc>
            </a:pPr>
            <a:endParaRPr lang="en-US" dirty="0" smtClean="0"/>
          </a:p>
          <a:p>
            <a:pPr>
              <a:lnSpc>
                <a:spcPct val="120000"/>
              </a:lnSpc>
            </a:pPr>
            <a:r>
              <a:rPr lang="en-US" dirty="0" smtClean="0"/>
              <a:t>If the female is more liked, desired, and perceived as competent, then what does it mean that equal amounts of political information were not attributed to her by men and that men and women recalled information about her in line with her gender stereotypes? </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r>
              <a:rPr lang="en-US" dirty="0" smtClean="0"/>
              <a:t>Questions and Comments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Sex Differences</a:t>
            </a:r>
            <a:endParaRPr lang="en-US" dirty="0"/>
          </a:p>
        </p:txBody>
      </p:sp>
      <p:graphicFrame>
        <p:nvGraphicFramePr>
          <p:cNvPr id="4" name="Content Placeholder 3"/>
          <p:cNvGraphicFramePr>
            <a:graphicFrameLocks noGrp="1"/>
          </p:cNvGraphicFramePr>
          <p:nvPr>
            <p:ph idx="1"/>
          </p:nvPr>
        </p:nvGraphicFramePr>
        <p:xfrm>
          <a:off x="457200" y="2057400"/>
          <a:ext cx="8229600" cy="4516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dirty="0" smtClean="0"/>
              <a:t>Schema, Stereotypes, Retention</a:t>
            </a:r>
            <a:endParaRPr lang="en-US" sz="3500" dirty="0"/>
          </a:p>
        </p:txBody>
      </p:sp>
      <p:sp>
        <p:nvSpPr>
          <p:cNvPr id="3" name="Content Placeholder 2"/>
          <p:cNvSpPr>
            <a:spLocks noGrp="1"/>
          </p:cNvSpPr>
          <p:nvPr>
            <p:ph idx="1"/>
          </p:nvPr>
        </p:nvSpPr>
        <p:spPr/>
        <p:txBody>
          <a:bodyPr/>
          <a:lstStyle/>
          <a:p>
            <a:pPr>
              <a:lnSpc>
                <a:spcPct val="80000"/>
              </a:lnSpc>
            </a:pPr>
            <a:r>
              <a:rPr lang="en-US" sz="2000" dirty="0" smtClean="0"/>
              <a:t>What is a schema?</a:t>
            </a:r>
          </a:p>
          <a:p>
            <a:pPr lvl="1">
              <a:lnSpc>
                <a:spcPct val="80000"/>
              </a:lnSpc>
            </a:pPr>
            <a:r>
              <a:rPr lang="en-US" sz="1800" dirty="0" smtClean="0"/>
              <a:t>“cognitive structures that organize an individual’s gender related knowledge, preferences, beliefs and attitudes” </a:t>
            </a:r>
          </a:p>
          <a:p>
            <a:pPr lvl="2">
              <a:lnSpc>
                <a:spcPct val="80000"/>
              </a:lnSpc>
            </a:pPr>
            <a:r>
              <a:rPr lang="en-US" sz="1600" dirty="0" smtClean="0"/>
              <a:t>(</a:t>
            </a:r>
            <a:r>
              <a:rPr lang="en-US" sz="1600" dirty="0" err="1" smtClean="0"/>
              <a:t>Cherney</a:t>
            </a:r>
            <a:r>
              <a:rPr lang="en-US" sz="1600" dirty="0" smtClean="0"/>
              <a:t>, 2005, p. 12). </a:t>
            </a:r>
          </a:p>
          <a:p>
            <a:pPr>
              <a:lnSpc>
                <a:spcPct val="80000"/>
              </a:lnSpc>
              <a:buNone/>
            </a:pPr>
            <a:endParaRPr lang="en-US" sz="2000" dirty="0" smtClean="0"/>
          </a:p>
          <a:p>
            <a:pPr>
              <a:lnSpc>
                <a:spcPct val="80000"/>
              </a:lnSpc>
            </a:pPr>
            <a:r>
              <a:rPr lang="en-US" sz="2000" dirty="0" smtClean="0"/>
              <a:t>Faulty shortcuts prompt us to respond in stereotype-consistent ways </a:t>
            </a:r>
          </a:p>
          <a:p>
            <a:pPr lvl="1">
              <a:lnSpc>
                <a:spcPct val="80000"/>
              </a:lnSpc>
            </a:pPr>
            <a:r>
              <a:rPr lang="en-US" sz="1800" dirty="0" smtClean="0"/>
              <a:t>(Dodson, </a:t>
            </a:r>
            <a:r>
              <a:rPr lang="en-US" sz="1800" dirty="0" err="1" smtClean="0"/>
              <a:t>Darragh</a:t>
            </a:r>
            <a:r>
              <a:rPr lang="en-US" sz="1800" dirty="0" smtClean="0"/>
              <a:t>, &amp; Williams, 2008). </a:t>
            </a:r>
          </a:p>
          <a:p>
            <a:pPr lvl="1">
              <a:lnSpc>
                <a:spcPct val="80000"/>
              </a:lnSpc>
            </a:pPr>
            <a:endParaRPr lang="en-US" sz="1800" dirty="0" smtClean="0"/>
          </a:p>
          <a:p>
            <a:pPr>
              <a:lnSpc>
                <a:spcPct val="80000"/>
              </a:lnSpc>
            </a:pPr>
            <a:r>
              <a:rPr lang="en-US" sz="2000" dirty="0" smtClean="0"/>
              <a:t>Perpetuate prejudice against women and minorities </a:t>
            </a:r>
          </a:p>
          <a:p>
            <a:pPr lvl="1">
              <a:lnSpc>
                <a:spcPct val="80000"/>
              </a:lnSpc>
            </a:pPr>
            <a:r>
              <a:rPr lang="en-US" sz="1800" dirty="0" smtClean="0"/>
              <a:t>(Fiske &amp; Taylor, 1991).</a:t>
            </a:r>
          </a:p>
          <a:p>
            <a:pPr>
              <a:lnSpc>
                <a:spcPct val="80000"/>
              </a:lnSpc>
            </a:pPr>
            <a:endParaRPr lang="en-US" sz="2000" dirty="0" smtClean="0"/>
          </a:p>
          <a:p>
            <a:pPr>
              <a:lnSpc>
                <a:spcPct val="80000"/>
              </a:lnSpc>
            </a:pPr>
            <a:r>
              <a:rPr lang="en-US" sz="2000" dirty="0" smtClean="0"/>
              <a:t>Gender stereotypes have been found to affect retention </a:t>
            </a:r>
          </a:p>
          <a:p>
            <a:pPr lvl="1">
              <a:lnSpc>
                <a:spcPct val="80000"/>
              </a:lnSpc>
            </a:pPr>
            <a:r>
              <a:rPr lang="en-US" sz="1800" dirty="0" smtClean="0"/>
              <a:t>(</a:t>
            </a:r>
            <a:r>
              <a:rPr lang="en-US" sz="1800" dirty="0" err="1" smtClean="0"/>
              <a:t>Pittinsky</a:t>
            </a:r>
            <a:r>
              <a:rPr lang="en-US" sz="1800" dirty="0" smtClean="0"/>
              <a:t>, Shih, &amp; Trahan, 2006)</a:t>
            </a:r>
          </a:p>
          <a:p>
            <a:pPr>
              <a:lnSpc>
                <a:spcPct val="80000"/>
              </a:lnSpc>
            </a:pPr>
            <a:endParaRPr lang="en-US" sz="1800"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600200"/>
            <a:ext cx="8229600" cy="3657600"/>
          </a:xfrm>
        </p:spPr>
        <p:txBody>
          <a:bodyPr/>
          <a:lstStyle/>
          <a:p>
            <a:pPr algn="ctr"/>
            <a:r>
              <a:rPr lang="en-US" dirty="0" smtClean="0"/>
              <a:t>Meet the Participants…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9067800" cy="1828800"/>
          </a:xfrm>
        </p:spPr>
        <p:txBody>
          <a:bodyPr/>
          <a:lstStyle/>
          <a:p>
            <a:pPr algn="ctr"/>
            <a:r>
              <a:rPr lang="en-US" dirty="0" smtClean="0"/>
              <a:t>Participants</a:t>
            </a: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609600" y="1828800"/>
            <a:ext cx="7924800" cy="44958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3524</TotalTime>
  <Words>1916</Words>
  <Application>Microsoft Office PowerPoint</Application>
  <PresentationFormat>On-screen Show (4:3)</PresentationFormat>
  <Paragraphs>321</Paragraphs>
  <Slides>54</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Algerian</vt:lpstr>
      <vt:lpstr>Arial</vt:lpstr>
      <vt:lpstr>Calibri</vt:lpstr>
      <vt:lpstr>Georgia</vt:lpstr>
      <vt:lpstr>Trebuchet MS</vt:lpstr>
      <vt:lpstr>Wingdings 2</vt:lpstr>
      <vt:lpstr>Urban</vt:lpstr>
      <vt:lpstr>Impact of Gender Schemas on Political Candidates: Evaluation, Attitudes, and Retrieval </vt:lpstr>
      <vt:lpstr>Overview</vt:lpstr>
      <vt:lpstr>Literature Review:  Leadership</vt:lpstr>
      <vt:lpstr>Literature Review: Leadership</vt:lpstr>
      <vt:lpstr>Literature Review: Leadership</vt:lpstr>
      <vt:lpstr>Literature Review: Sex Differences</vt:lpstr>
      <vt:lpstr>Schema, Stereotypes, Retention</vt:lpstr>
      <vt:lpstr>Meet the Participants…</vt:lpstr>
      <vt:lpstr>Participants</vt:lpstr>
      <vt:lpstr>Participants</vt:lpstr>
      <vt:lpstr>Participants</vt:lpstr>
      <vt:lpstr>Participants</vt:lpstr>
      <vt:lpstr>Participants</vt:lpstr>
      <vt:lpstr>Participants</vt:lpstr>
      <vt:lpstr> Participants</vt:lpstr>
      <vt:lpstr>Participants</vt:lpstr>
      <vt:lpstr>Participants</vt:lpstr>
      <vt:lpstr>Participants</vt:lpstr>
      <vt:lpstr>Measures</vt:lpstr>
      <vt:lpstr>Political Issue Retrieval Measure</vt:lpstr>
      <vt:lpstr>Political Issues</vt:lpstr>
      <vt:lpstr>Actors</vt:lpstr>
      <vt:lpstr>Evaluation of the Candidate  (Rojahn &amp; Willemsen, 1994) </vt:lpstr>
      <vt:lpstr>Ambivalent Sexism Inventory  (Glick &amp; Fiske, 1996)</vt:lpstr>
      <vt:lpstr>Hypothesis 1A</vt:lpstr>
      <vt:lpstr>Hypothesis 1A</vt:lpstr>
      <vt:lpstr>Male participants recalled more of the male candidate’s platform than of the female candidate’s platform, although female participants recalled the male and female candidates’ platforms equally</vt:lpstr>
      <vt:lpstr>Hypothesis 1B</vt:lpstr>
      <vt:lpstr>Hypothesis 1B</vt:lpstr>
      <vt:lpstr>Hypothesis 1C</vt:lpstr>
      <vt:lpstr>Hypothesis 1C</vt:lpstr>
      <vt:lpstr>Hypothesis 1C</vt:lpstr>
      <vt:lpstr>PowerPoint Presentation</vt:lpstr>
      <vt:lpstr>Hypothesis 2A</vt:lpstr>
      <vt:lpstr>Hypothesis 2A</vt:lpstr>
      <vt:lpstr>Hypothesis 2A</vt:lpstr>
      <vt:lpstr>Hypothesis 2B</vt:lpstr>
      <vt:lpstr>Hypothesis 2B</vt:lpstr>
      <vt:lpstr>PowerPoint Presentation</vt:lpstr>
      <vt:lpstr>Hypothesis 3A</vt:lpstr>
      <vt:lpstr>Hypothesis 3A</vt:lpstr>
      <vt:lpstr>Participants scoring low on the Total Sexism scale rated the female candidate higher than the male candidate on likeability, with no differences in likeability ratings found for participants with high scores on the Total Sexism Scale, F = 4.078, p = 0.046 </vt:lpstr>
      <vt:lpstr>For participants scoring low on the Hostile Sexism scale, the female candidate was rated as more desirable for the position than was the male candidate.  For participants with high Hostile Sexism scores, Susan and John received similar ratings of desirability, F = 6.937, p = 0.010 </vt:lpstr>
      <vt:lpstr>Research Question 1   “If you had to choose between these two candidates, which one would you vote for?”</vt:lpstr>
      <vt:lpstr>Research Question 2   “Which candidate do you consider the most competent?”</vt:lpstr>
      <vt:lpstr>PowerPoint Presentation</vt:lpstr>
      <vt:lpstr>PowerPoint Presentation</vt:lpstr>
      <vt:lpstr>Theories</vt:lpstr>
      <vt:lpstr>Theories</vt:lpstr>
      <vt:lpstr>Limitations </vt:lpstr>
      <vt:lpstr>Future Research </vt:lpstr>
      <vt:lpstr>Implications</vt:lpstr>
      <vt:lpstr>What Does this Mean for Women in Politics?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Meesh</dc:creator>
  <cp:lastModifiedBy>michele h</cp:lastModifiedBy>
  <cp:revision>210</cp:revision>
  <dcterms:created xsi:type="dcterms:W3CDTF">2011-04-10T02:12:49Z</dcterms:created>
  <dcterms:modified xsi:type="dcterms:W3CDTF">2014-11-18T20:22:33Z</dcterms:modified>
</cp:coreProperties>
</file>