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Default Extension="xlsx" ContentType="application/vnd.openxmlformats-officedocument.spreadsheetml.shee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charts/chart5.xml" ContentType="application/vnd.openxmlformats-officedocument.drawingml.chart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68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slides/slide27.xml" ContentType="application/vnd.openxmlformats-officedocument.presentationml.slide+xml"/>
  <Override PartName="/ppt/charts/chart4.xml" ContentType="application/vnd.openxmlformats-officedocument.drawingml.chart+xml"/>
  <Override PartName="/ppt/slides/slide5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67.xml" ContentType="application/vnd.openxmlformats-officedocument.presentationml.slide+xml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Override PartName="/ppt/slides/slide26.xml" ContentType="application/vnd.openxmlformats-officedocument.presentationml.slide+xml"/>
  <Override PartName="/ppt/charts/chart3.xml" ContentType="application/vnd.openxmlformats-officedocument.drawingml.chart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66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charts/chart2.xml" ContentType="application/vnd.openxmlformats-officedocument.drawingml.chart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65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slides/slide57.xml" ContentType="application/vnd.openxmlformats-officedocument.presentationml.slide+xml"/>
  <Override PartName="/ppt/charts/chart8.xml" ContentType="application/vnd.openxmlformats-officedocument.drawingml.chart+xml"/>
  <Override PartName="/ppt/slides/slide24.xml" ContentType="application/vnd.openxmlformats-officedocument.presentationml.slide+xml"/>
  <Override PartName="/ppt/charts/chart1.xml" ContentType="application/vnd.openxmlformats-officedocument.drawingml.chart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slides/slide64.xml" ContentType="application/vnd.openxmlformats-officedocument.presentationml.slide+xml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slides/slide56.xml" ContentType="application/vnd.openxmlformats-officedocument.presentationml.slide+xml"/>
  <Override PartName="/ppt/theme/theme2.xml" ContentType="application/vnd.openxmlformats-officedocument.theme+xml"/>
  <Override PartName="/ppt/charts/chart7.xml" ContentType="application/vnd.openxmlformats-officedocument.drawingml.chart+xml"/>
  <Override PartName="/ppt/slides/slide23.xml" ContentType="application/vnd.openxmlformats-officedocument.presentationml.slide+xml"/>
  <Override PartName="/ppt/slides/slide3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63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charts/chart6.xml" ContentType="application/vnd.openxmlformats-officedocument.drawingml.chart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960" r:id="rId1"/>
  </p:sldMasterIdLst>
  <p:notesMasterIdLst>
    <p:notesMasterId r:id="rId70"/>
  </p:notesMasterIdLst>
  <p:sldIdLst>
    <p:sldId id="256" r:id="rId2"/>
    <p:sldId id="324" r:id="rId3"/>
    <p:sldId id="318" r:id="rId4"/>
    <p:sldId id="326" r:id="rId5"/>
    <p:sldId id="257" r:id="rId6"/>
    <p:sldId id="258" r:id="rId7"/>
    <p:sldId id="299" r:id="rId8"/>
    <p:sldId id="260" r:id="rId9"/>
    <p:sldId id="261" r:id="rId10"/>
    <p:sldId id="300" r:id="rId11"/>
    <p:sldId id="262" r:id="rId12"/>
    <p:sldId id="292" r:id="rId13"/>
    <p:sldId id="273" r:id="rId14"/>
    <p:sldId id="305" r:id="rId15"/>
    <p:sldId id="269" r:id="rId16"/>
    <p:sldId id="270" r:id="rId17"/>
    <p:sldId id="301" r:id="rId18"/>
    <p:sldId id="271" r:id="rId19"/>
    <p:sldId id="302" r:id="rId20"/>
    <p:sldId id="272" r:id="rId21"/>
    <p:sldId id="303" r:id="rId22"/>
    <p:sldId id="304" r:id="rId23"/>
    <p:sldId id="319" r:id="rId24"/>
    <p:sldId id="320" r:id="rId25"/>
    <p:sldId id="274" r:id="rId26"/>
    <p:sldId id="308" r:id="rId27"/>
    <p:sldId id="309" r:id="rId28"/>
    <p:sldId id="321" r:id="rId29"/>
    <p:sldId id="275" r:id="rId30"/>
    <p:sldId id="306" r:id="rId31"/>
    <p:sldId id="307" r:id="rId32"/>
    <p:sldId id="268" r:id="rId33"/>
    <p:sldId id="327" r:id="rId34"/>
    <p:sldId id="291" r:id="rId35"/>
    <p:sldId id="312" r:id="rId36"/>
    <p:sldId id="263" r:id="rId37"/>
    <p:sldId id="264" r:id="rId38"/>
    <p:sldId id="265" r:id="rId39"/>
    <p:sldId id="266" r:id="rId40"/>
    <p:sldId id="290" r:id="rId41"/>
    <p:sldId id="293" r:id="rId42"/>
    <p:sldId id="276" r:id="rId43"/>
    <p:sldId id="282" r:id="rId44"/>
    <p:sldId id="283" r:id="rId45"/>
    <p:sldId id="284" r:id="rId46"/>
    <p:sldId id="285" r:id="rId47"/>
    <p:sldId id="277" r:id="rId48"/>
    <p:sldId id="286" r:id="rId49"/>
    <p:sldId id="278" r:id="rId50"/>
    <p:sldId id="287" r:id="rId51"/>
    <p:sldId id="288" r:id="rId52"/>
    <p:sldId id="289" r:id="rId53"/>
    <p:sldId id="279" r:id="rId54"/>
    <p:sldId id="310" r:id="rId55"/>
    <p:sldId id="280" r:id="rId56"/>
    <p:sldId id="311" r:id="rId57"/>
    <p:sldId id="325" r:id="rId58"/>
    <p:sldId id="323" r:id="rId59"/>
    <p:sldId id="294" r:id="rId60"/>
    <p:sldId id="313" r:id="rId61"/>
    <p:sldId id="295" r:id="rId62"/>
    <p:sldId id="314" r:id="rId63"/>
    <p:sldId id="296" r:id="rId64"/>
    <p:sldId id="315" r:id="rId65"/>
    <p:sldId id="317" r:id="rId66"/>
    <p:sldId id="297" r:id="rId67"/>
    <p:sldId id="316" r:id="rId68"/>
    <p:sldId id="281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598" autoAdjust="0"/>
    <p:restoredTop sz="94726" autoAdjust="0"/>
  </p:normalViewPr>
  <p:slideViewPr>
    <p:cSldViewPr>
      <p:cViewPr varScale="1">
        <p:scale>
          <a:sx n="97" d="100"/>
          <a:sy n="97" d="100"/>
        </p:scale>
        <p:origin x="-6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0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3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Correct guess</c:v>
                </c:pt>
              </c:strCache>
            </c:strRef>
          </c:tx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1.0</c:v>
                </c:pt>
                <c:pt idx="1">
                  <c:v>0.5</c:v>
                </c:pt>
                <c:pt idx="2">
                  <c:v>0.33</c:v>
                </c:pt>
                <c:pt idx="3">
                  <c:v>0.25</c:v>
                </c:pt>
                <c:pt idx="4">
                  <c:v>0.2</c:v>
                </c:pt>
                <c:pt idx="5">
                  <c:v>0.166</c:v>
                </c:pt>
                <c:pt idx="6">
                  <c:v>0.14</c:v>
                </c:pt>
                <c:pt idx="7">
                  <c:v>0.125</c:v>
                </c:pt>
                <c:pt idx="8">
                  <c:v>0.111</c:v>
                </c:pt>
                <c:pt idx="9">
                  <c:v>0.1</c:v>
                </c:pt>
                <c:pt idx="10">
                  <c:v>0.0909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Answer known</c:v>
                </c:pt>
              </c:strCache>
            </c:strRef>
          </c:tx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0.995258329442447</c:v>
                </c:pt>
                <c:pt idx="1">
                  <c:v>0.989888316390476</c:v>
                </c:pt>
                <c:pt idx="2">
                  <c:v>0.978567647405686</c:v>
                </c:pt>
                <c:pt idx="3">
                  <c:v>0.955147056230331</c:v>
                </c:pt>
                <c:pt idx="4">
                  <c:v>0.908525594642974</c:v>
                </c:pt>
                <c:pt idx="5">
                  <c:v>0.822452362113887</c:v>
                </c:pt>
                <c:pt idx="6">
                  <c:v>0.683594300587081</c:v>
                </c:pt>
                <c:pt idx="7">
                  <c:v>0.501906771362423</c:v>
                </c:pt>
                <c:pt idx="8">
                  <c:v>0.319714289675575</c:v>
                </c:pt>
                <c:pt idx="9">
                  <c:v>0.179786098027517</c:v>
                </c:pt>
                <c:pt idx="10">
                  <c:v>0.0927500622583786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Correct answer</c:v>
                </c:pt>
              </c:strCache>
            </c:strRef>
          </c:tx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1.0</c:v>
                </c:pt>
                <c:pt idx="1">
                  <c:v>0.994944158195238</c:v>
                </c:pt>
                <c:pt idx="2">
                  <c:v>0.985640323761809</c:v>
                </c:pt>
                <c:pt idx="3">
                  <c:v>0.966360292172748</c:v>
                </c:pt>
                <c:pt idx="4">
                  <c:v>0.926820475714379</c:v>
                </c:pt>
                <c:pt idx="5">
                  <c:v>0.851925270002982</c:v>
                </c:pt>
                <c:pt idx="6">
                  <c:v>0.72789109850489</c:v>
                </c:pt>
                <c:pt idx="7">
                  <c:v>0.56416842494212</c:v>
                </c:pt>
                <c:pt idx="8">
                  <c:v>0.395226003521586</c:v>
                </c:pt>
                <c:pt idx="9">
                  <c:v>0.261807488224765</c:v>
                </c:pt>
                <c:pt idx="10">
                  <c:v>0.175219081599092</c:v>
                </c:pt>
              </c:numCache>
            </c:numRef>
          </c:val>
        </c:ser>
        <c:marker val="1"/>
        <c:axId val="620118808"/>
        <c:axId val="68183128"/>
      </c:lineChart>
      <c:catAx>
        <c:axId val="620118808"/>
        <c:scaling>
          <c:orientation val="minMax"/>
        </c:scaling>
        <c:axPos val="b"/>
        <c:numFmt formatCode="General" sourceLinked="1"/>
        <c:tickLblPos val="nextTo"/>
        <c:crossAx val="68183128"/>
        <c:crosses val="autoZero"/>
        <c:auto val="1"/>
        <c:lblAlgn val="ctr"/>
        <c:lblOffset val="100"/>
      </c:catAx>
      <c:valAx>
        <c:axId val="68183128"/>
        <c:scaling>
          <c:orientation val="minMax"/>
        </c:scaling>
        <c:axPos val="l"/>
        <c:majorGridlines/>
        <c:numFmt formatCode="General" sourceLinked="1"/>
        <c:tickLblPos val="nextTo"/>
        <c:crossAx val="62011880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Correct guess</c:v>
                </c:pt>
              </c:strCache>
            </c:strRef>
          </c:tx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0.333</c:v>
                </c:pt>
                <c:pt idx="1">
                  <c:v>0.333</c:v>
                </c:pt>
                <c:pt idx="2">
                  <c:v>0.33</c:v>
                </c:pt>
                <c:pt idx="3">
                  <c:v>0.33</c:v>
                </c:pt>
                <c:pt idx="4">
                  <c:v>0.33</c:v>
                </c:pt>
                <c:pt idx="5">
                  <c:v>0.33</c:v>
                </c:pt>
                <c:pt idx="6">
                  <c:v>0.33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Answer known</c:v>
                </c:pt>
              </c:strCache>
            </c:strRef>
          </c:tx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0.00162140429564023</c:v>
                </c:pt>
                <c:pt idx="1">
                  <c:v>0.00802505002797218</c:v>
                </c:pt>
                <c:pt idx="2">
                  <c:v>0.0387382236529815</c:v>
                </c:pt>
                <c:pt idx="3">
                  <c:v>0.167185078108785</c:v>
                </c:pt>
                <c:pt idx="4">
                  <c:v>0.5</c:v>
                </c:pt>
                <c:pt idx="5">
                  <c:v>0.832814921891215</c:v>
                </c:pt>
                <c:pt idx="6">
                  <c:v>0.961261776347018</c:v>
                </c:pt>
                <c:pt idx="7">
                  <c:v>0.991974949972028</c:v>
                </c:pt>
                <c:pt idx="8">
                  <c:v>0.99837859570436</c:v>
                </c:pt>
                <c:pt idx="9">
                  <c:v>0.999674085632453</c:v>
                </c:pt>
                <c:pt idx="10">
                  <c:v>0.999934556628684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Correct answer</c:v>
                </c:pt>
              </c:strCache>
            </c:strRef>
          </c:tx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0.334081476665192</c:v>
                </c:pt>
                <c:pt idx="1">
                  <c:v>0.338352708368657</c:v>
                </c:pt>
                <c:pt idx="2">
                  <c:v>0.355954609847498</c:v>
                </c:pt>
                <c:pt idx="3">
                  <c:v>0.442014002332886</c:v>
                </c:pt>
                <c:pt idx="4">
                  <c:v>0.665</c:v>
                </c:pt>
                <c:pt idx="5">
                  <c:v>0.887985997667114</c:v>
                </c:pt>
                <c:pt idx="6">
                  <c:v>0.974045390152502</c:v>
                </c:pt>
                <c:pt idx="7">
                  <c:v>0.994623216481258</c:v>
                </c:pt>
                <c:pt idx="8">
                  <c:v>0.998913659121921</c:v>
                </c:pt>
                <c:pt idx="9">
                  <c:v>0.999781637373743</c:v>
                </c:pt>
                <c:pt idx="10">
                  <c:v>0.999956152941218</c:v>
                </c:pt>
              </c:numCache>
            </c:numRef>
          </c:val>
        </c:ser>
        <c:marker val="1"/>
        <c:axId val="71006440"/>
        <c:axId val="525684200"/>
      </c:lineChart>
      <c:catAx>
        <c:axId val="71006440"/>
        <c:scaling>
          <c:orientation val="minMax"/>
        </c:scaling>
        <c:axPos val="b"/>
        <c:numFmt formatCode="General" sourceLinked="1"/>
        <c:tickLblPos val="nextTo"/>
        <c:crossAx val="525684200"/>
        <c:crosses val="autoZero"/>
        <c:auto val="1"/>
        <c:lblAlgn val="ctr"/>
        <c:lblOffset val="100"/>
      </c:catAx>
      <c:valAx>
        <c:axId val="525684200"/>
        <c:scaling>
          <c:orientation val="minMax"/>
        </c:scaling>
        <c:axPos val="l"/>
        <c:majorGridlines/>
        <c:numFmt formatCode="General" sourceLinked="1"/>
        <c:tickLblPos val="nextTo"/>
        <c:crossAx val="710064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Success</c:v>
                </c:pt>
              </c:strCache>
            </c:strRef>
          </c:tx>
          <c:marker>
            <c:symbol val="none"/>
          </c:marker>
          <c:cat>
            <c:numRef>
              <c:f>Sheet1!$A$2:$A$14</c:f>
              <c:numCache>
                <c:formatCode>General</c:formatCode>
                <c:ptCount val="13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  <c:pt idx="6">
                  <c:v>30.0</c:v>
                </c:pt>
                <c:pt idx="7">
                  <c:v>35.0</c:v>
                </c:pt>
                <c:pt idx="8">
                  <c:v>40.0</c:v>
                </c:pt>
                <c:pt idx="9">
                  <c:v>45.0</c:v>
                </c:pt>
                <c:pt idx="10">
                  <c:v>50.0</c:v>
                </c:pt>
                <c:pt idx="11">
                  <c:v>55.0</c:v>
                </c:pt>
                <c:pt idx="12">
                  <c:v>60.0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0.965904219552933</c:v>
                </c:pt>
                <c:pt idx="1">
                  <c:v>0.949906083450663</c:v>
                </c:pt>
                <c:pt idx="2">
                  <c:v>0.92696899555736</c:v>
                </c:pt>
                <c:pt idx="3">
                  <c:v>0.894693735330165</c:v>
                </c:pt>
                <c:pt idx="4">
                  <c:v>0.850455878584947</c:v>
                </c:pt>
                <c:pt idx="5">
                  <c:v>0.7919555588883</c:v>
                </c:pt>
                <c:pt idx="6">
                  <c:v>0.718154578365462</c:v>
                </c:pt>
                <c:pt idx="7">
                  <c:v>0.630391931525894</c:v>
                </c:pt>
                <c:pt idx="8">
                  <c:v>0.533069422425814</c:v>
                </c:pt>
                <c:pt idx="9">
                  <c:v>0.433163309750839</c:v>
                </c:pt>
                <c:pt idx="10">
                  <c:v>0.338410880396168</c:v>
                </c:pt>
                <c:pt idx="11">
                  <c:v>0.255058755914929</c:v>
                </c:pt>
                <c:pt idx="12">
                  <c:v>0.186450814658664</c:v>
                </c:pt>
              </c:numCache>
            </c:numRef>
          </c:val>
        </c:ser>
        <c:marker val="1"/>
        <c:axId val="68324312"/>
        <c:axId val="68350296"/>
      </c:lineChart>
      <c:catAx>
        <c:axId val="68324312"/>
        <c:scaling>
          <c:orientation val="minMax"/>
        </c:scaling>
        <c:axPos val="b"/>
        <c:numFmt formatCode="General" sourceLinked="1"/>
        <c:tickLblPos val="nextTo"/>
        <c:crossAx val="68350296"/>
        <c:crosses val="autoZero"/>
        <c:auto val="1"/>
        <c:lblAlgn val="ctr"/>
        <c:lblOffset val="100"/>
      </c:catAx>
      <c:valAx>
        <c:axId val="68350296"/>
        <c:scaling>
          <c:orientation val="minMax"/>
        </c:scaling>
        <c:axPos val="l"/>
        <c:majorGridlines/>
        <c:numFmt formatCode="General" sourceLinked="1"/>
        <c:tickLblPos val="nextTo"/>
        <c:crossAx val="6832431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Lbls>
            <c:showVal val="1"/>
            <c:showLeaderLines val="1"/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20.0</c:v>
                </c:pt>
                <c:pt idx="1">
                  <c:v>17.0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Only one race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African American/Black</c:v>
                </c:pt>
                <c:pt idx="1">
                  <c:v>Asian American</c:v>
                </c:pt>
                <c:pt idx="2">
                  <c:v>Caucasian/White</c:v>
                </c:pt>
                <c:pt idx="3">
                  <c:v>Latino/Latina</c:v>
                </c:pt>
                <c:pt idx="4">
                  <c:v>Pacific Islander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0.0</c:v>
                </c:pt>
                <c:pt idx="1">
                  <c:v>2.0</c:v>
                </c:pt>
                <c:pt idx="2">
                  <c:v>28.0</c:v>
                </c:pt>
                <c:pt idx="3">
                  <c:v>0.0</c:v>
                </c:pt>
                <c:pt idx="4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Multiple races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African American/Black</c:v>
                </c:pt>
                <c:pt idx="1">
                  <c:v>Asian American</c:v>
                </c:pt>
                <c:pt idx="2">
                  <c:v>Caucasian/White</c:v>
                </c:pt>
                <c:pt idx="3">
                  <c:v>Latino/Latina</c:v>
                </c:pt>
                <c:pt idx="4">
                  <c:v>Pacific Islander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2.0</c:v>
                </c:pt>
                <c:pt idx="1">
                  <c:v>2.0</c:v>
                </c:pt>
                <c:pt idx="2">
                  <c:v>5.0</c:v>
                </c:pt>
                <c:pt idx="3">
                  <c:v>2.0</c:v>
                </c:pt>
                <c:pt idx="4">
                  <c:v>1.0</c:v>
                </c:pt>
              </c:numCache>
            </c:numRef>
          </c:val>
        </c:ser>
        <c:overlap val="100"/>
        <c:axId val="485564568"/>
        <c:axId val="563024280"/>
      </c:barChart>
      <c:catAx>
        <c:axId val="485564568"/>
        <c:scaling>
          <c:orientation val="minMax"/>
        </c:scaling>
        <c:axPos val="b"/>
        <c:tickLblPos val="nextTo"/>
        <c:crossAx val="563024280"/>
        <c:crosses val="autoZero"/>
        <c:auto val="1"/>
        <c:lblAlgn val="ctr"/>
        <c:lblOffset val="100"/>
      </c:catAx>
      <c:valAx>
        <c:axId val="563024280"/>
        <c:scaling>
          <c:orientation val="minMax"/>
        </c:scaling>
        <c:axPos val="l"/>
        <c:majorGridlines/>
        <c:numFmt formatCode="General" sourceLinked="1"/>
        <c:tickLblPos val="nextTo"/>
        <c:crossAx val="485564568"/>
        <c:crosses val="autoZero"/>
        <c:crossBetween val="between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18-22</c:v>
                </c:pt>
                <c:pt idx="1">
                  <c:v>23-27</c:v>
                </c:pt>
                <c:pt idx="2">
                  <c:v>28-32</c:v>
                </c:pt>
                <c:pt idx="3">
                  <c:v>33-37</c:v>
                </c:pt>
                <c:pt idx="4">
                  <c:v>38+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49.0</c:v>
                </c:pt>
                <c:pt idx="1">
                  <c:v>32.0</c:v>
                </c:pt>
                <c:pt idx="2">
                  <c:v>10.0</c:v>
                </c:pt>
                <c:pt idx="3">
                  <c:v>7.0</c:v>
                </c:pt>
                <c:pt idx="4">
                  <c:v>4.0</c:v>
                </c:pt>
              </c:numCache>
            </c:numRef>
          </c:val>
        </c:ser>
        <c:overlap val="100"/>
        <c:axId val="620080136"/>
        <c:axId val="69157672"/>
      </c:barChart>
      <c:catAx>
        <c:axId val="620080136"/>
        <c:scaling>
          <c:orientation val="minMax"/>
        </c:scaling>
        <c:axPos val="b"/>
        <c:tickLblPos val="nextTo"/>
        <c:crossAx val="69157672"/>
        <c:crosses val="autoZero"/>
        <c:auto val="1"/>
        <c:lblAlgn val="ctr"/>
        <c:lblOffset val="100"/>
      </c:catAx>
      <c:valAx>
        <c:axId val="69157672"/>
        <c:scaling>
          <c:orientation val="minMax"/>
        </c:scaling>
        <c:axPos val="l"/>
        <c:majorGridlines/>
        <c:numFmt formatCode="General" sourceLinked="1"/>
        <c:tickLblPos val="nextTo"/>
        <c:crossAx val="620080136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Participants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&lt; $25k</c:v>
                </c:pt>
                <c:pt idx="1">
                  <c:v>$25k - $50k</c:v>
                </c:pt>
                <c:pt idx="2">
                  <c:v>$50k - 100k</c:v>
                </c:pt>
                <c:pt idx="3">
                  <c:v>$100k 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25.0</c:v>
                </c:pt>
                <c:pt idx="1">
                  <c:v>7.0</c:v>
                </c:pt>
                <c:pt idx="2">
                  <c:v>3.0</c:v>
                </c:pt>
                <c:pt idx="3">
                  <c:v>2.0</c:v>
                </c:pt>
              </c:numCache>
            </c:numRef>
          </c:val>
        </c:ser>
        <c:axId val="483483128"/>
        <c:axId val="495679864"/>
      </c:barChart>
      <c:catAx>
        <c:axId val="483483128"/>
        <c:scaling>
          <c:orientation val="minMax"/>
        </c:scaling>
        <c:axPos val="l"/>
        <c:tickLblPos val="nextTo"/>
        <c:crossAx val="495679864"/>
        <c:crosses val="autoZero"/>
        <c:auto val="1"/>
        <c:lblAlgn val="ctr"/>
        <c:lblOffset val="100"/>
      </c:catAx>
      <c:valAx>
        <c:axId val="495679864"/>
        <c:scaling>
          <c:orientation val="minMax"/>
        </c:scaling>
        <c:axPos val="b"/>
        <c:majorGridlines/>
        <c:numFmt formatCode="General" sourceLinked="1"/>
        <c:tickLblPos val="nextTo"/>
        <c:crossAx val="48348312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More than 5 hours per week playing games?</c:v>
                </c:pt>
              </c:strCache>
            </c:strRef>
          </c:tx>
          <c:dLbls>
            <c:dLbl>
              <c:idx val="0"/>
              <c:layout/>
              <c:showVal val="1"/>
            </c:dLbl>
            <c:dLbl>
              <c:idx val="1"/>
              <c:layout/>
              <c:showVal val="1"/>
            </c:dLbl>
            <c:delete val="1"/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62.0</c:v>
                </c:pt>
                <c:pt idx="1">
                  <c:v>40.0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  <c:dispBlanksAs val="zero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B87CC-D16B-46A4-BEE1-4A718B0EA078}" type="datetimeFigureOut">
              <a:rPr lang="en-US" smtClean="0"/>
              <a:pPr/>
              <a:t>12/9/14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4733-ED4A-41B0-B3A6-8425D9DCA6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618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someone has decided that doing well on a task is important, they will want</a:t>
            </a:r>
            <a:r>
              <a:rPr lang="en-US" baseline="0" dirty="0" smtClean="0"/>
              <a:t> to attempt it at a level that creates a bit of frustration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84733-ED4A-41B0-B3A6-8425D9DCA62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December 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December 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December 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December 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December 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December 9,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December 9,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December 9,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December 9,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December 9,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December 9,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December 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adam/Dropbox/Shared%20folders/Thesis-Ringo/Defense/assets/Visual%20Task%20Demo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adam/Dropbox/Shared%20folders/Thesis-Ringo/Defense/assets/Verbal%20Task%20Demo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adam/Dropbox/Shared%20folders/Thesis-Ringo/Defense/assets/Kinesthetic%20Task%20Demo.mov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PREFERRED PERCENT CORRECT (PPC) IN NOVEL COMPUTER BASED TASKS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r>
              <a:rPr lang="en-US" dirty="0" smtClean="0"/>
              <a:t>Steven Riley</a:t>
            </a:r>
          </a:p>
          <a:p>
            <a:r>
              <a:rPr lang="en-US" dirty="0" smtClean="0"/>
              <a:t>Presented to Dr. Michelle Haley and Dr. Matthew Harris</a:t>
            </a:r>
          </a:p>
          <a:p>
            <a:r>
              <a:rPr lang="en-US" dirty="0" smtClean="0"/>
              <a:t>12/9/2014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846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Factors That Might Change PPC:</a:t>
            </a:r>
            <a:br>
              <a:rPr lang="en-US" dirty="0" smtClean="0"/>
            </a:br>
            <a:r>
              <a:rPr lang="en-US" dirty="0" smtClean="0"/>
              <a:t>Preferred Learning Modalities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Swassing-Barbe Modality Index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Auditory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Visual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Kinesthetic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Factors That Might Change PPC:</a:t>
            </a:r>
            <a:br>
              <a:rPr lang="en-US" dirty="0" smtClean="0"/>
            </a:br>
            <a:r>
              <a:rPr lang="en-US" dirty="0" smtClean="0"/>
              <a:t>Guessing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results stem from knowing the answer </a:t>
            </a:r>
            <a:r>
              <a:rPr lang="en-US" b="1" dirty="0" smtClean="0"/>
              <a:t>or</a:t>
            </a:r>
            <a:r>
              <a:rPr lang="en-US" dirty="0" smtClean="0"/>
              <a:t> being lucky</a:t>
            </a:r>
          </a:p>
          <a:p>
            <a:r>
              <a:rPr lang="en-US" dirty="0" smtClean="0"/>
              <a:t>Probability rules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P(A OR B) = P(A) + P(B) – P(A AND B)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P(A AND B) = P(A) * P(B|A)</a:t>
            </a:r>
          </a:p>
          <a:p>
            <a:r>
              <a:rPr lang="en-US" dirty="0" smtClean="0"/>
              <a:t>When answering in a multiple choice environment</a:t>
            </a:r>
          </a:p>
          <a:p>
            <a:pPr lvl="1"/>
            <a:r>
              <a:rPr lang="en-US" sz="1900" dirty="0" smtClean="0">
                <a:ln>
                  <a:solidFill>
                    <a:srgbClr val="0000FF"/>
                  </a:solidFill>
                </a:ln>
              </a:rPr>
              <a:t>Correct answer (C) = Knowing answer (K) OR Guessing correctly (G)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P(C) = P(K) + P(G) – P(K)*P(G)</a:t>
            </a:r>
          </a:p>
          <a:p>
            <a:pPr lvl="1"/>
            <a:r>
              <a:rPr lang="en-US" b="1" dirty="0" smtClean="0">
                <a:ln>
                  <a:solidFill>
                    <a:srgbClr val="0000FF"/>
                  </a:solidFill>
                </a:ln>
              </a:rPr>
              <a:t>P(C) = P(K) + (1 – P(K))*P(G)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6556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Questions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Review of Important Prior Research</a:t>
            </a:r>
          </a:p>
          <a:p>
            <a:r>
              <a:rPr lang="en-US" dirty="0" smtClean="0"/>
              <a:t>Measures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>
                <a:solidFill>
                  <a:schemeClr val="accent5"/>
                </a:solidFill>
              </a:rPr>
              <a:t>Participants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Hypotheses, Analysis and Results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Questions Answered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Explanatory Theories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Limitations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Future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Implications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79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Problems Measuring PPC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PPC is implicit knowledge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Answers to “how often do you want to get the right answer?” might be invalid (i.e., “Duh, 100%”)</a:t>
            </a:r>
          </a:p>
          <a:p>
            <a:r>
              <a:rPr lang="en-US" dirty="0" smtClean="0"/>
              <a:t>Variation in required skills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Visual acuity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Working memory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Reading speed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Hand-eye coordination</a:t>
            </a:r>
            <a:endParaRPr lang="en-US" dirty="0" smtClean="0">
              <a:ln>
                <a:solidFill>
                  <a:schemeClr val="tx1"/>
                </a:solidFill>
              </a:ln>
            </a:endParaRPr>
          </a:p>
          <a:p>
            <a:r>
              <a:rPr lang="en-US" dirty="0" smtClean="0"/>
              <a:t>Variation in computer hardware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18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Strategies For Measuring PPC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tasks which are intrinsically motivating</a:t>
            </a:r>
          </a:p>
          <a:p>
            <a:r>
              <a:rPr lang="en-US" dirty="0" smtClean="0"/>
              <a:t>Use preferred difficulty (after some practice) as an intermediate value, and convert this to PPC</a:t>
            </a:r>
          </a:p>
          <a:p>
            <a:r>
              <a:rPr lang="en-US" dirty="0" smtClean="0"/>
              <a:t>Give a wide range of difficulty choices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Design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for each of the three SBMI domains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Visual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Verbal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Kinesthetic</a:t>
            </a:r>
          </a:p>
          <a:p>
            <a:r>
              <a:rPr lang="en-US" dirty="0" smtClean="0"/>
              <a:t>Intrinsically motivating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Clear success or failure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Immediate feedback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Novel but quickly learnable</a:t>
            </a:r>
          </a:p>
          <a:p>
            <a:r>
              <a:rPr lang="en-US" dirty="0" smtClean="0"/>
              <a:t>Adjustable difficulty</a:t>
            </a:r>
          </a:p>
          <a:p>
            <a:r>
              <a:rPr lang="en-US" dirty="0" smtClean="0"/>
              <a:t>Short (&lt; 15 seconds per trial)</a:t>
            </a:r>
          </a:p>
          <a:p>
            <a:r>
              <a:rPr lang="en-US" dirty="0" smtClean="0"/>
              <a:t>Easy to input answer on computer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065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Visual Task:</a:t>
            </a:r>
            <a:br>
              <a:rPr lang="en-US" dirty="0" smtClean="0"/>
            </a:br>
            <a:r>
              <a:rPr lang="en-US" dirty="0" smtClean="0"/>
              <a:t>Comparison Of Circles Around Triangles</a:t>
            </a:r>
            <a:endParaRPr lang="en-US" dirty="0"/>
          </a:p>
        </p:txBody>
      </p:sp>
      <p:pic>
        <p:nvPicPr>
          <p:cNvPr id="5" name="Visual Task Demo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896035"/>
            <a:ext cx="8229600" cy="4285129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2393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Visual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circles which circumscribe triangles</a:t>
            </a:r>
          </a:p>
          <a:p>
            <a:r>
              <a:rPr lang="en-US" dirty="0" smtClean="0"/>
              <a:t>Compare size of circles</a:t>
            </a:r>
          </a:p>
          <a:p>
            <a:r>
              <a:rPr lang="en-US" dirty="0" smtClean="0"/>
              <a:t>Smaller differences in radius are harder</a:t>
            </a:r>
          </a:p>
          <a:p>
            <a:r>
              <a:rPr lang="en-US" dirty="0" smtClean="0"/>
              <a:t>3 answers to choose from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1/3 chance of guess being 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Verbal Task: </a:t>
            </a:r>
            <a:br>
              <a:rPr lang="en-US" dirty="0" smtClean="0"/>
            </a:br>
            <a:r>
              <a:rPr lang="en-US" dirty="0" smtClean="0"/>
              <a:t>Count Rhyming Words</a:t>
            </a:r>
            <a:endParaRPr lang="en-US" dirty="0"/>
          </a:p>
        </p:txBody>
      </p:sp>
      <p:pic>
        <p:nvPicPr>
          <p:cNvPr id="5" name="Verbal Task Demo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882373"/>
            <a:ext cx="8229600" cy="4312454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6762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2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Verbal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number of words on a list which rhyme with a target word</a:t>
            </a:r>
          </a:p>
          <a:p>
            <a:r>
              <a:rPr lang="en-US" dirty="0" smtClean="0"/>
              <a:t>4 seconds to complete task</a:t>
            </a:r>
          </a:p>
          <a:p>
            <a:r>
              <a:rPr lang="en-US" dirty="0" smtClean="0"/>
              <a:t>More words per list makes task harder</a:t>
            </a:r>
          </a:p>
          <a:p>
            <a:r>
              <a:rPr lang="en-US" dirty="0" smtClean="0"/>
              <a:t>N + 1 choices, where N = number of words in list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1/(N + 1) chance of guess being correct</a:t>
            </a:r>
            <a:endParaRPr lang="en-US" dirty="0">
              <a:ln>
                <a:solidFill>
                  <a:srgbClr val="0000FF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Review of Important Prior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Measures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Participants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Hypotheses, Analysis and Results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Questions Answered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Explanatory Theories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Limitations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Future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Implications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79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Kinesthetic Task: </a:t>
            </a:r>
            <a:br>
              <a:rPr lang="en-US" dirty="0" smtClean="0"/>
            </a:br>
            <a:r>
              <a:rPr lang="en-US" dirty="0" smtClean="0"/>
              <a:t>Navigate The Maze</a:t>
            </a:r>
            <a:endParaRPr lang="en-US" dirty="0"/>
          </a:p>
        </p:txBody>
      </p:sp>
      <p:pic>
        <p:nvPicPr>
          <p:cNvPr id="6" name="Kinesthetic Task Demo.mov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7200" y="1882373"/>
            <a:ext cx="8229600" cy="4312454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2854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Kinesthetic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a ball through a maze using arrow keys</a:t>
            </a:r>
          </a:p>
          <a:p>
            <a:r>
              <a:rPr lang="en-US" dirty="0" smtClean="0"/>
              <a:t>Hit a wall = restart</a:t>
            </a:r>
          </a:p>
          <a:p>
            <a:r>
              <a:rPr lang="en-US" dirty="0" smtClean="0"/>
              <a:t>Larger ball radius makes the task harder</a:t>
            </a:r>
          </a:p>
          <a:p>
            <a:r>
              <a:rPr lang="en-US" dirty="0" smtClean="0"/>
              <a:t>Negligible chance of correct guess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5 items of increasing difficulty and decreasing hints</a:t>
            </a:r>
          </a:p>
          <a:p>
            <a:r>
              <a:rPr lang="en-US" dirty="0" smtClean="0"/>
              <a:t>Practice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15 items with procedurally decided difficulty</a:t>
            </a:r>
          </a:p>
          <a:p>
            <a:r>
              <a:rPr lang="en-US" dirty="0" smtClean="0"/>
              <a:t>Test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Pre-test difficulty choice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10 items at chosen difficulty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Post-test difficulty choice</a:t>
            </a:r>
            <a:endParaRPr lang="en-US" dirty="0">
              <a:ln>
                <a:solidFill>
                  <a:srgbClr val="0000FF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Estimate PPC?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PPC is associated with preferred difficulty value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Chance of success (corrected for guessing) follows a logistic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Estimate PPC?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measurement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Aggregate PPC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Fix difficulty for 10 items, calculate percent correct at this value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Ask about desired difficulty change afterward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Create scatter-plot, find value associated with no preferred change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Aggregate PPC (Verbal)</a:t>
            </a:r>
            <a:endParaRPr lang="en-US" dirty="0"/>
          </a:p>
        </p:txBody>
      </p:sp>
      <p:pic>
        <p:nvPicPr>
          <p:cNvPr id="6" name="Content Placeholder 5" descr="VERB APPC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1436" r="-11436"/>
          <a:stretch>
            <a:fillRect/>
          </a:stretch>
        </p:blipFill>
        <p:spPr>
          <a:xfrm>
            <a:off x="631031" y="1600200"/>
            <a:ext cx="7881937" cy="4670778"/>
          </a:xfrm>
        </p:spPr>
      </p:pic>
      <p:sp>
        <p:nvSpPr>
          <p:cNvPr id="8" name="TextBox 7"/>
          <p:cNvSpPr txBox="1"/>
          <p:nvPr/>
        </p:nvSpPr>
        <p:spPr>
          <a:xfrm>
            <a:off x="3886200" y="6248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APPC: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.64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3048794" y="3580606"/>
            <a:ext cx="3352800" cy="158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90600" y="5486400"/>
            <a:ext cx="6858000" cy="762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5791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Post-test difficulty minus pre-test difficulty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9718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% correct on test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4593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Aggregate PPC (Visual)</a:t>
            </a:r>
            <a:endParaRPr lang="en-US" dirty="0"/>
          </a:p>
        </p:txBody>
      </p:sp>
      <p:pic>
        <p:nvPicPr>
          <p:cNvPr id="4" name="Content Placeholder 3" descr="VIS APPC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1436" r="-11436"/>
          <a:stretch>
            <a:fillRect/>
          </a:stretch>
        </p:blipFill>
        <p:spPr>
          <a:xfrm>
            <a:off x="650081" y="1600200"/>
            <a:ext cx="7843838" cy="4648200"/>
          </a:xfrm>
        </p:spPr>
      </p:pic>
      <p:sp>
        <p:nvSpPr>
          <p:cNvPr id="5" name="TextBox 4"/>
          <p:cNvSpPr txBox="1"/>
          <p:nvPr/>
        </p:nvSpPr>
        <p:spPr>
          <a:xfrm>
            <a:off x="3886200" y="6248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APPC: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.76</a:t>
            </a:r>
            <a:endParaRPr lang="en-US" dirty="0">
              <a:ln>
                <a:solidFill>
                  <a:srgbClr val="0000FF"/>
                </a:solidFill>
              </a:ln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3047206" y="3581400"/>
            <a:ext cx="3352800" cy="158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9718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% correct on test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95400" y="5473306"/>
            <a:ext cx="6858000" cy="762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5791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Post-test difficulty minus pre-test difficulty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Aggregate PPC (Kinesthetic)</a:t>
            </a:r>
            <a:endParaRPr lang="en-US" dirty="0"/>
          </a:p>
        </p:txBody>
      </p:sp>
      <p:pic>
        <p:nvPicPr>
          <p:cNvPr id="4" name="Content Placeholder 3" descr="K APPC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1436" r="-11436"/>
          <a:stretch>
            <a:fillRect/>
          </a:stretch>
        </p:blipFill>
        <p:spPr>
          <a:xfrm>
            <a:off x="669131" y="1600200"/>
            <a:ext cx="7805738" cy="4625622"/>
          </a:xfrm>
        </p:spPr>
      </p:pic>
      <p:sp>
        <p:nvSpPr>
          <p:cNvPr id="5" name="TextBox 4"/>
          <p:cNvSpPr txBox="1"/>
          <p:nvPr/>
        </p:nvSpPr>
        <p:spPr>
          <a:xfrm>
            <a:off x="3886200" y="62484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APPC: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.58</a:t>
            </a:r>
            <a:endParaRPr lang="en-US" dirty="0">
              <a:ln>
                <a:solidFill>
                  <a:srgbClr val="0000FF"/>
                </a:solidFill>
              </a:ln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 flipH="1" flipV="1">
            <a:off x="4131045" y="3581400"/>
            <a:ext cx="3352800" cy="1588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29718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% correct on test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5460212"/>
            <a:ext cx="6858000" cy="8382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57912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Post-test difficulty minus pre-test difficulty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Estimate PPC?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measurement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Individual PPC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Build curve of difficulty vs. chance of success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Ask for preferred difficulty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Plug in to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Individual PPC:</a:t>
            </a:r>
            <a:br>
              <a:rPr lang="en-US" dirty="0" smtClean="0"/>
            </a:br>
            <a:r>
              <a:rPr lang="en-US" dirty="0" smtClean="0"/>
              <a:t>Verbal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81100" y="5934670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Difficulty choice: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6</a:t>
            </a:r>
          </a:p>
          <a:p>
            <a:pPr algn="ctr"/>
            <a:r>
              <a:rPr lang="en-US" dirty="0" smtClean="0"/>
              <a:t>Raw IPPC: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.728</a:t>
            </a:r>
          </a:p>
          <a:p>
            <a:pPr algn="ctr"/>
            <a:r>
              <a:rPr lang="en-US" dirty="0" smtClean="0"/>
              <a:t>Guess-corrected IPPC: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.684</a:t>
            </a:r>
            <a:endParaRPr lang="en-US" dirty="0">
              <a:ln>
                <a:solidFill>
                  <a:srgbClr val="0000FF"/>
                </a:solidFill>
              </a:ln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2868620" y="3657600"/>
            <a:ext cx="28956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08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When given a new task that has no associated consequences for outcomes, how often do we want to get it right?  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What </a:t>
            </a:r>
            <a:r>
              <a:rPr lang="en-US" dirty="0" smtClean="0"/>
              <a:t>is our PPC on novel tasks?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Are there factors that change this percentage?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Individual PPC:</a:t>
            </a:r>
            <a:br>
              <a:rPr lang="en-US" dirty="0" smtClean="0"/>
            </a:br>
            <a:r>
              <a:rPr lang="en-US" dirty="0" smtClean="0"/>
              <a:t>Visual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81100" y="5943600"/>
            <a:ext cx="6743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Difficulty choice: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18</a:t>
            </a:r>
          </a:p>
          <a:p>
            <a:pPr algn="ctr"/>
            <a:r>
              <a:rPr lang="en-US" dirty="0" smtClean="0"/>
              <a:t>Raw IPPC: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.561</a:t>
            </a:r>
          </a:p>
          <a:p>
            <a:pPr algn="ctr"/>
            <a:r>
              <a:rPr lang="en-US" dirty="0" smtClean="0"/>
              <a:t>Guess-corrected IPPC: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.345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1677194" y="3657600"/>
            <a:ext cx="28956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08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Individual PPC:</a:t>
            </a:r>
            <a:br>
              <a:rPr lang="en-US" dirty="0" smtClean="0"/>
            </a:br>
            <a:r>
              <a:rPr lang="en-US" dirty="0" smtClean="0"/>
              <a:t>Kinesthetic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81100" y="621166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Difficulty choice: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38</a:t>
            </a:r>
          </a:p>
          <a:p>
            <a:pPr algn="ctr"/>
            <a:r>
              <a:rPr lang="en-US" dirty="0" smtClean="0"/>
              <a:t>IPPC: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.573</a:t>
            </a:r>
            <a:endParaRPr lang="en-US" dirty="0">
              <a:ln>
                <a:solidFill>
                  <a:srgbClr val="0000FF"/>
                </a:solidFill>
              </a:ln>
            </a:endParaRPr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3504406" y="3657600"/>
            <a:ext cx="28956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084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Neuroticism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 agree or disagree self-assessment questions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“I am someone who is depressed, blue”</a:t>
            </a:r>
          </a:p>
          <a:p>
            <a:r>
              <a:rPr lang="en-US" dirty="0" smtClean="0"/>
              <a:t>5-point Likert-scale 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ranged from 1 = “Strongly Disagree” to 5 = “Strongly Agree”</a:t>
            </a:r>
          </a:p>
          <a:p>
            <a:r>
              <a:rPr lang="en-US" dirty="0" smtClean="0"/>
              <a:t>Part of the Big Five Personality Inventory</a:t>
            </a:r>
          </a:p>
          <a:p>
            <a:r>
              <a:rPr lang="en-US" dirty="0" smtClean="0"/>
              <a:t>Scored by averaging Likert-scale values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465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Gaming Habits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given week, how likely are you to play FIVE OR MORE HOURS of video games?  </a:t>
            </a:r>
          </a:p>
          <a:p>
            <a:r>
              <a:rPr lang="en-US" dirty="0" smtClean="0"/>
              <a:t>Likert-scale response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1 = very unlikely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2 = unlikely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3 = equally likely as not 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4 = likely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5 = very likely</a:t>
            </a:r>
          </a:p>
          <a:p>
            <a:r>
              <a:rPr lang="en-US" dirty="0" smtClean="0"/>
              <a:t>1 or 2 = low game usage</a:t>
            </a:r>
          </a:p>
          <a:p>
            <a:r>
              <a:rPr lang="en-US" dirty="0" smtClean="0"/>
              <a:t>3, 4 or 5 = high game usage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Questions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Review of Important Prior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Measures</a:t>
            </a:r>
          </a:p>
          <a:p>
            <a:r>
              <a:rPr lang="en-US" dirty="0" smtClean="0"/>
              <a:t>Participants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Hypotheses, Analysis and Results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Questions Answered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Explanatory Theories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Limitations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Future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Implications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79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102 participants over 2 stages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3 Tasks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Gaming habits survey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Age</a:t>
            </a:r>
          </a:p>
          <a:p>
            <a:r>
              <a:rPr lang="en-US" dirty="0" smtClean="0"/>
              <a:t>Stage 1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65 participants from 8/26 to 10/15</a:t>
            </a:r>
          </a:p>
          <a:p>
            <a:r>
              <a:rPr lang="en-US" dirty="0" smtClean="0"/>
              <a:t>Stage 2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37 participants from 10/30 to 11/22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Demographics questions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Race/Ethnicity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Income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Gender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Neuroticism inventory</a:t>
            </a:r>
            <a:endParaRPr lang="en-US" dirty="0">
              <a:ln>
                <a:solidFill>
                  <a:srgbClr val="0000FF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Participants: Gender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7783053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02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Participants: Race And Ethnicity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276026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891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Participants: Age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4775645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9000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Participants: Income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8929396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42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Easy And Obvious (But Very Wrong)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ctr">
              <a:buNone/>
            </a:pPr>
            <a:endParaRPr lang="en-US" sz="2400" dirty="0" smtClean="0"/>
          </a:p>
          <a:p>
            <a:pPr lvl="1" algn="ctr">
              <a:buNone/>
            </a:pPr>
            <a:endParaRPr lang="en-US" sz="2400" dirty="0" smtClean="0"/>
          </a:p>
          <a:p>
            <a:pPr lvl="1" algn="ctr">
              <a:buNone/>
            </a:pPr>
            <a:r>
              <a:rPr lang="en-US" sz="9200" dirty="0" smtClean="0"/>
              <a:t>100%</a:t>
            </a:r>
            <a:endParaRPr lang="en-US" sz="9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Participants: Game Playing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44235881"/>
              </p:ext>
            </p:extLst>
          </p:nvPr>
        </p:nvGraphicFramePr>
        <p:xfrm>
          <a:off x="457200" y="1600200"/>
          <a:ext cx="8229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060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Questions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Review of Important Prior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Measures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Participants</a:t>
            </a:r>
          </a:p>
          <a:p>
            <a:r>
              <a:rPr lang="en-US" dirty="0" smtClean="0"/>
              <a:t>Hypotheses, Analysis and Results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Questions Answered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Explanatory Theories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Limitations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Future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Implications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79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1:</a:t>
            </a:r>
            <a:br>
              <a:rPr lang="en-US" dirty="0" smtClean="0"/>
            </a:br>
            <a:r>
              <a:rPr lang="en-US" dirty="0" smtClean="0"/>
              <a:t>Normally Distributed Difficulty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Participants’ selections for preferred difficulty level will have a normal distribution</a:t>
            </a:r>
            <a:endParaRPr lang="en-US" dirty="0"/>
          </a:p>
        </p:txBody>
      </p:sp>
      <p:pic>
        <p:nvPicPr>
          <p:cNvPr id="4" name="Picture 3" descr="VERB DI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895600"/>
            <a:ext cx="4572000" cy="33290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5957785"/>
            <a:ext cx="5410200" cy="747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71750" y="6211669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Verbal pre-test difficulty choices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243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1:</a:t>
            </a:r>
            <a:br>
              <a:rPr lang="en-US" dirty="0" smtClean="0"/>
            </a:br>
            <a:r>
              <a:rPr lang="en-US" dirty="0" smtClean="0"/>
              <a:t>Normally Distributed Difficulty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Supported</a:t>
            </a:r>
            <a:r>
              <a:rPr lang="en-US" dirty="0" smtClean="0"/>
              <a:t> for Verbal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Pre-test: </a:t>
            </a:r>
            <a:r>
              <a:rPr lang="en-US" i="1" dirty="0" smtClean="0">
                <a:ln>
                  <a:solidFill>
                    <a:srgbClr val="0000FF"/>
                  </a:solidFill>
                </a:ln>
              </a:rPr>
              <a:t>χ</a:t>
            </a:r>
            <a:r>
              <a:rPr lang="en-US" i="1" baseline="30000" dirty="0" smtClean="0">
                <a:ln>
                  <a:solidFill>
                    <a:srgbClr val="0000FF"/>
                  </a:solidFill>
                </a:ln>
              </a:rPr>
              <a:t>2 </a:t>
            </a:r>
            <a:r>
              <a:rPr lang="en-US" i="1" dirty="0" smtClean="0">
                <a:ln>
                  <a:solidFill>
                    <a:srgbClr val="0000FF"/>
                  </a:solidFill>
                </a:ln>
              </a:rPr>
              <a:t>=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.45, </a:t>
            </a:r>
            <a:r>
              <a:rPr lang="en-US" i="1" dirty="0" smtClean="0">
                <a:ln>
                  <a:solidFill>
                    <a:srgbClr val="0000FF"/>
                  </a:solidFill>
                </a:ln>
              </a:rPr>
              <a:t>p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 = .798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Post-test: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χ</a:t>
            </a:r>
            <a:r>
              <a:rPr lang="en-US" i="1" baseline="30000" dirty="0">
                <a:ln>
                  <a:solidFill>
                    <a:srgbClr val="0000FF"/>
                  </a:solidFill>
                </a:ln>
              </a:rPr>
              <a:t>2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=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.11,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p</a:t>
            </a:r>
            <a:r>
              <a:rPr lang="en-US" dirty="0">
                <a:ln>
                  <a:solidFill>
                    <a:srgbClr val="0000FF"/>
                  </a:solidFill>
                </a:ln>
              </a:rPr>
              <a:t> =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.945</a:t>
            </a:r>
          </a:p>
          <a:p>
            <a:r>
              <a:rPr lang="en-US" b="1" dirty="0"/>
              <a:t>Supported</a:t>
            </a:r>
            <a:r>
              <a:rPr lang="en-US" dirty="0"/>
              <a:t> for </a:t>
            </a:r>
            <a:r>
              <a:rPr lang="en-US" dirty="0" smtClean="0"/>
              <a:t>Kinesthetic</a:t>
            </a:r>
            <a:endParaRPr lang="en-US" dirty="0"/>
          </a:p>
          <a:p>
            <a:pPr lvl="1"/>
            <a:r>
              <a:rPr lang="en-US" dirty="0">
                <a:ln>
                  <a:solidFill>
                    <a:srgbClr val="0000FF"/>
                  </a:solidFill>
                </a:ln>
              </a:rPr>
              <a:t>Pre-test: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χ</a:t>
            </a:r>
            <a:r>
              <a:rPr lang="en-US" i="1" baseline="30000" dirty="0">
                <a:ln>
                  <a:solidFill>
                    <a:srgbClr val="0000FF"/>
                  </a:solidFill>
                </a:ln>
              </a:rPr>
              <a:t>2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=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.91,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p</a:t>
            </a:r>
            <a:r>
              <a:rPr lang="en-US" dirty="0">
                <a:ln>
                  <a:solidFill>
                    <a:srgbClr val="0000FF"/>
                  </a:solidFill>
                </a:ln>
              </a:rPr>
              <a:t> =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.634</a:t>
            </a:r>
            <a:endParaRPr lang="en-US" dirty="0" smtClean="0">
              <a:ln>
                <a:solidFill>
                  <a:srgbClr val="0000FF"/>
                </a:solidFill>
              </a:ln>
            </a:endParaRP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Post-</a:t>
            </a:r>
            <a:r>
              <a:rPr lang="en-US" dirty="0">
                <a:ln>
                  <a:solidFill>
                    <a:srgbClr val="0000FF"/>
                  </a:solidFill>
                </a:ln>
              </a:rPr>
              <a:t>test: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χ</a:t>
            </a:r>
            <a:r>
              <a:rPr lang="en-US" i="1" baseline="30000" dirty="0">
                <a:ln>
                  <a:solidFill>
                    <a:srgbClr val="0000FF"/>
                  </a:solidFill>
                </a:ln>
              </a:rPr>
              <a:t>2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=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5.73,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p</a:t>
            </a:r>
            <a:r>
              <a:rPr lang="en-US" dirty="0">
                <a:ln>
                  <a:solidFill>
                    <a:srgbClr val="0000FF"/>
                  </a:solidFill>
                </a:ln>
              </a:rPr>
              <a:t> =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.057</a:t>
            </a:r>
          </a:p>
          <a:p>
            <a:r>
              <a:rPr lang="en-US" dirty="0" smtClean="0"/>
              <a:t>Not supported for Visual</a:t>
            </a:r>
          </a:p>
          <a:p>
            <a:pPr lvl="1"/>
            <a:r>
              <a:rPr lang="en-US" dirty="0">
                <a:ln>
                  <a:solidFill>
                    <a:srgbClr val="0000FF"/>
                  </a:solidFill>
                </a:ln>
              </a:rPr>
              <a:t>Pre-test: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χ</a:t>
            </a:r>
            <a:r>
              <a:rPr lang="en-US" i="1" baseline="30000" dirty="0">
                <a:ln>
                  <a:solidFill>
                    <a:srgbClr val="0000FF"/>
                  </a:solidFill>
                </a:ln>
              </a:rPr>
              <a:t>2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=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13.86,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p</a:t>
            </a:r>
            <a:r>
              <a:rPr lang="en-US" dirty="0">
                <a:ln>
                  <a:solidFill>
                    <a:srgbClr val="0000FF"/>
                  </a:solidFill>
                </a:ln>
              </a:rPr>
              <a:t> =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.001*</a:t>
            </a:r>
            <a:endParaRPr lang="en-US" dirty="0" smtClean="0">
              <a:ln>
                <a:solidFill>
                  <a:srgbClr val="0000FF"/>
                </a:solidFill>
              </a:ln>
            </a:endParaRP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Post-</a:t>
            </a:r>
            <a:r>
              <a:rPr lang="en-US" dirty="0">
                <a:ln>
                  <a:solidFill>
                    <a:srgbClr val="0000FF"/>
                  </a:solidFill>
                </a:ln>
              </a:rPr>
              <a:t>test: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χ</a:t>
            </a:r>
            <a:r>
              <a:rPr lang="en-US" i="1" baseline="30000" dirty="0">
                <a:ln>
                  <a:solidFill>
                    <a:srgbClr val="0000FF"/>
                  </a:solidFill>
                </a:ln>
              </a:rPr>
              <a:t>2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=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19.46, </a:t>
            </a:r>
            <a:r>
              <a:rPr lang="en-US" i="1" dirty="0">
                <a:ln>
                  <a:solidFill>
                    <a:srgbClr val="0000FF"/>
                  </a:solidFill>
                </a:ln>
              </a:rPr>
              <a:t>p</a:t>
            </a:r>
            <a:r>
              <a:rPr lang="en-US" dirty="0">
                <a:ln>
                  <a:solidFill>
                    <a:srgbClr val="0000FF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&lt; .001*</a:t>
            </a:r>
          </a:p>
          <a:p>
            <a:r>
              <a:rPr lang="en-US" dirty="0" smtClean="0"/>
              <a:t>Skewness-Kurtosis tests of normality</a:t>
            </a:r>
          </a:p>
          <a:p>
            <a:pPr lvl="1"/>
            <a:r>
              <a:rPr lang="en-US" dirty="0" smtClean="0"/>
              <a:t>Jarque</a:t>
            </a:r>
            <a:r>
              <a:rPr lang="en-US" dirty="0" smtClean="0"/>
              <a:t> and </a:t>
            </a:r>
            <a:r>
              <a:rPr lang="en-US" dirty="0" smtClean="0"/>
              <a:t>Bera</a:t>
            </a:r>
            <a:r>
              <a:rPr lang="en-US" dirty="0" smtClean="0"/>
              <a:t> (1987) with corrections by </a:t>
            </a:r>
            <a:r>
              <a:rPr lang="en-US" dirty="0" smtClean="0"/>
              <a:t>D’Agostino</a:t>
            </a:r>
            <a:r>
              <a:rPr lang="en-US" dirty="0" smtClean="0"/>
              <a:t>, Belanger and D’Agostino (1990) and Royston (1992)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50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1:</a:t>
            </a:r>
            <a:br>
              <a:rPr lang="en-US" dirty="0" smtClean="0"/>
            </a:br>
            <a:r>
              <a:rPr lang="en-US" dirty="0" smtClean="0"/>
              <a:t>Reasons For Deviations From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Round number preferences</a:t>
            </a:r>
          </a:p>
          <a:p>
            <a:r>
              <a:rPr lang="en-US" dirty="0" smtClean="0"/>
              <a:t>Mismatched medians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1903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1:</a:t>
            </a:r>
            <a:br>
              <a:rPr lang="en-US" dirty="0" smtClean="0"/>
            </a:br>
            <a:r>
              <a:rPr lang="en-US" dirty="0" smtClean="0"/>
              <a:t>Round Number Preference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7237" y="4648200"/>
          <a:ext cx="834952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126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choice 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 of choices ending in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pre-test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43.1%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 .001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 post-test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.001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Kinesthetic pre-test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.001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Kinesthetic post-test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 .001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VIS DI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555177"/>
            <a:ext cx="4038600" cy="29406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38400" y="4267200"/>
            <a:ext cx="4267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4267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Visual pre-test difficulty choices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8340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1:</a:t>
            </a:r>
            <a:br>
              <a:rPr lang="en-US" dirty="0" smtClean="0"/>
            </a:br>
            <a:r>
              <a:rPr lang="en-US" dirty="0" smtClean="0"/>
              <a:t>Mismatched Medians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001000" cy="2855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990600"/>
                <a:gridCol w="1981200"/>
                <a:gridCol w="1524000"/>
                <a:gridCol w="12954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Difficulty</a:t>
                      </a:r>
                      <a:r>
                        <a:rPr lang="en-US" sz="1800" b="1" i="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choice 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sample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Median choice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Median of possible choices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Difference of medians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Is sample normal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?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Visual pre-test</a:t>
                      </a:r>
                      <a:endParaRPr lang="en-US" sz="1800" b="1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18</a:t>
                      </a:r>
                      <a:endParaRPr lang="en-US" sz="1800" b="1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800" b="1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7</a:t>
                      </a:r>
                      <a:endParaRPr lang="en-US" sz="1800" b="1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800" b="1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Visual post-test</a:t>
                      </a:r>
                      <a:endParaRPr lang="en-US" sz="1800" b="1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800" b="1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800" b="1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 b="1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800" b="1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Kinesthetic pre-test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30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29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Kinesthetic post-test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30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29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Verbal pre-test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Verbal post-test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0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800" b="0" i="0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0" y="4724400"/>
            <a:ext cx="203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429000" y="4724400"/>
            <a:ext cx="3810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3423247" y="5633047"/>
            <a:ext cx="1980408" cy="123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4648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tx2"/>
                  </a:solidFill>
                </a:ln>
              </a:rPr>
              <a:t>Median (sample)</a:t>
            </a:r>
            <a:endParaRPr lang="en-US" dirty="0">
              <a:ln>
                <a:solidFill>
                  <a:schemeClr val="tx2"/>
                </a:solidFill>
              </a:ln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4108983" y="6040169"/>
            <a:ext cx="1178461" cy="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08496" y="5460213"/>
            <a:ext cx="205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rgbClr val="0000FF"/>
                  </a:solidFill>
                </a:ln>
              </a:rPr>
              <a:t>Median (scale)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478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2: </a:t>
            </a:r>
            <a:br>
              <a:rPr lang="en-US" dirty="0" smtClean="0"/>
            </a:br>
            <a:r>
              <a:rPr lang="en-US" dirty="0" smtClean="0"/>
              <a:t>Equivalence Of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Aggregate PPC and Individual PPC mean will yield the same values</a:t>
            </a:r>
            <a:endParaRPr lang="en-US" dirty="0"/>
          </a:p>
        </p:txBody>
      </p:sp>
      <p:sp>
        <p:nvSpPr>
          <p:cNvPr id="7" name="Equal 6"/>
          <p:cNvSpPr/>
          <p:nvPr/>
        </p:nvSpPr>
        <p:spPr>
          <a:xfrm>
            <a:off x="4267200" y="4343400"/>
            <a:ext cx="762000" cy="838200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 descr="Screen Shot 2014-12-08 at 12.10.47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657600"/>
            <a:ext cx="3575050" cy="2257160"/>
          </a:xfrm>
          <a:prstGeom prst="rect">
            <a:avLst/>
          </a:prstGeom>
        </p:spPr>
      </p:pic>
      <p:pic>
        <p:nvPicPr>
          <p:cNvPr id="9" name="Picture 8" descr="Screen Shot 2014-12-08 at 12.41.3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29000"/>
            <a:ext cx="3861352" cy="28194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52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2: </a:t>
            </a:r>
            <a:br>
              <a:rPr lang="en-US" dirty="0" smtClean="0"/>
            </a:br>
            <a:r>
              <a:rPr lang="en-US" dirty="0" smtClean="0"/>
              <a:t>Equivalence Of Measurements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Two-tailed </a:t>
            </a:r>
            <a:r>
              <a:rPr lang="en-US" i="1" dirty="0" smtClean="0"/>
              <a:t>t</a:t>
            </a:r>
            <a:r>
              <a:rPr lang="en-US" dirty="0" smtClean="0"/>
              <a:t>-tests</a:t>
            </a:r>
          </a:p>
          <a:p>
            <a:pPr lvl="1"/>
            <a:r>
              <a:rPr lang="en-US" b="1" dirty="0" smtClean="0">
                <a:ln>
                  <a:solidFill>
                    <a:srgbClr val="0000FF"/>
                  </a:solidFill>
                </a:ln>
              </a:rPr>
              <a:t>Supported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 for all three tasks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Convergent validity of PPC measurements!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Reasonable to use only one measure from now on</a:t>
            </a:r>
            <a:endParaRPr lang="en-US" dirty="0">
              <a:ln>
                <a:solidFill>
                  <a:srgbClr val="000090"/>
                </a:solidFill>
              </a:ln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9745919"/>
              </p:ext>
            </p:extLst>
          </p:nvPr>
        </p:nvGraphicFramePr>
        <p:xfrm>
          <a:off x="1371600" y="3657600"/>
          <a:ext cx="60293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/>
                <a:gridCol w="1641793"/>
                <a:gridCol w="1641793"/>
                <a:gridCol w="690880"/>
                <a:gridCol w="690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IPPC 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.7169 ± .0186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.7612 ± .0176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.085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.6303 ± .0224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.6355 ± .0177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Kinesthetic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.5668 ± .0286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.5849 ± .0236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713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3: </a:t>
            </a:r>
            <a:br>
              <a:rPr lang="en-US" dirty="0" smtClean="0"/>
            </a:br>
            <a:r>
              <a:rPr lang="en-US" dirty="0" smtClean="0"/>
              <a:t>Portability Of PPC Between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PPC values will </a:t>
            </a:r>
            <a:r>
              <a:rPr lang="en-US" b="1" dirty="0" smtClean="0"/>
              <a:t>not</a:t>
            </a:r>
            <a:r>
              <a:rPr lang="en-US" dirty="0" smtClean="0"/>
              <a:t> be dependent upon task type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Research Question 3A: </a:t>
            </a:r>
            <a:r>
              <a:rPr lang="en-US" dirty="0" smtClean="0"/>
              <a:t>Will guess-corrected or raw PPC values create a better fit for this hypothesis?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074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Questions</a:t>
            </a:r>
          </a:p>
          <a:p>
            <a:r>
              <a:rPr lang="en-US" dirty="0" smtClean="0"/>
              <a:t>Review of Important Prior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Measures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Participants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Hypotheses, Analysis and Results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Questions Answered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Explanatory Theories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Limitations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Future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Implications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79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/>
              <a:t>Hypothesis 3: </a:t>
            </a:r>
            <a:br>
              <a:rPr lang="en-US" sz="3600" dirty="0" smtClean="0"/>
            </a:br>
            <a:r>
              <a:rPr lang="en-US" sz="3600" dirty="0" smtClean="0"/>
              <a:t>Portability Of Raw PPC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repeated measures ANOVA on raw IPPC values</a:t>
            </a:r>
          </a:p>
          <a:p>
            <a:pPr lvl="1"/>
            <a:r>
              <a:rPr lang="en-US" b="1" dirty="0" smtClean="0">
                <a:ln>
                  <a:solidFill>
                    <a:srgbClr val="0000FF"/>
                  </a:solidFill>
                </a:ln>
              </a:rPr>
              <a:t>Not supported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Task variable: </a:t>
            </a:r>
            <a:r>
              <a:rPr lang="en-US" i="1" dirty="0" smtClean="0">
                <a:ln>
                  <a:solidFill>
                    <a:srgbClr val="000090"/>
                  </a:solidFill>
                </a:ln>
              </a:rPr>
              <a:t>F</a:t>
            </a:r>
            <a:r>
              <a:rPr lang="en-US" dirty="0" smtClean="0">
                <a:ln>
                  <a:solidFill>
                    <a:srgbClr val="000090"/>
                  </a:solidFill>
                </a:ln>
              </a:rPr>
              <a:t>(2) = 11.24, </a:t>
            </a:r>
            <a:r>
              <a:rPr lang="en-US" i="1" dirty="0" smtClean="0">
                <a:ln>
                  <a:solidFill>
                    <a:srgbClr val="000090"/>
                  </a:solidFill>
                </a:ln>
              </a:rPr>
              <a:t>p</a:t>
            </a:r>
            <a:r>
              <a:rPr lang="en-US" i="1" dirty="0" smtClean="0">
                <a:ln>
                  <a:solidFill>
                    <a:srgbClr val="000090"/>
                  </a:solidFill>
                </a:ln>
              </a:rPr>
              <a:t> </a:t>
            </a:r>
            <a:r>
              <a:rPr lang="en-US" dirty="0" smtClean="0">
                <a:ln>
                  <a:solidFill>
                    <a:srgbClr val="000090"/>
                  </a:solidFill>
                </a:ln>
              </a:rPr>
              <a:t>&lt; .001*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Raw PPC is not a portable value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947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3: </a:t>
            </a:r>
            <a:br>
              <a:rPr lang="en-US" dirty="0" smtClean="0"/>
            </a:br>
            <a:r>
              <a:rPr lang="en-US" dirty="0" smtClean="0"/>
              <a:t>Portability Of Guess-Corrected PPC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One-way repeated measures ANOVA on Guess-corrected IPPC values</a:t>
            </a:r>
          </a:p>
          <a:p>
            <a:pPr lvl="1"/>
            <a:r>
              <a:rPr lang="en-US" b="1" dirty="0" smtClean="0">
                <a:ln>
                  <a:solidFill>
                    <a:srgbClr val="0000FF"/>
                  </a:solidFill>
                </a:ln>
              </a:rPr>
              <a:t>Supported!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Task variable: </a:t>
            </a:r>
            <a:r>
              <a:rPr lang="en-US" i="1" dirty="0" smtClean="0">
                <a:ln>
                  <a:solidFill>
                    <a:srgbClr val="000090"/>
                  </a:solidFill>
                </a:ln>
              </a:rPr>
              <a:t>F</a:t>
            </a:r>
            <a:r>
              <a:rPr lang="en-US" dirty="0" smtClean="0">
                <a:ln>
                  <a:solidFill>
                    <a:srgbClr val="000090"/>
                  </a:solidFill>
                </a:ln>
              </a:rPr>
              <a:t>(2) = .59, </a:t>
            </a:r>
            <a:r>
              <a:rPr lang="en-US" i="1" dirty="0" smtClean="0">
                <a:ln>
                  <a:solidFill>
                    <a:srgbClr val="000090"/>
                  </a:solidFill>
                </a:ln>
              </a:rPr>
              <a:t>p</a:t>
            </a:r>
            <a:r>
              <a:rPr lang="en-US" dirty="0" smtClean="0">
                <a:ln>
                  <a:solidFill>
                    <a:srgbClr val="000090"/>
                  </a:solidFill>
                </a:ln>
              </a:rPr>
              <a:t> = .553</a:t>
            </a:r>
          </a:p>
          <a:p>
            <a:pPr lvl="1"/>
            <a:r>
              <a:rPr lang="en-US" b="1" dirty="0" smtClean="0">
                <a:ln>
                  <a:solidFill>
                    <a:srgbClr val="0000FF"/>
                  </a:solidFill>
                </a:ln>
              </a:rPr>
              <a:t>PPC = .57 + .43*G</a:t>
            </a:r>
            <a:endParaRPr lang="en-US" b="1" dirty="0">
              <a:ln>
                <a:solidFill>
                  <a:srgbClr val="0000FF"/>
                </a:solidFill>
              </a:ln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994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3: </a:t>
            </a:r>
            <a:br>
              <a:rPr lang="en-US" dirty="0" smtClean="0"/>
            </a:br>
            <a:r>
              <a:rPr lang="en-US" dirty="0" smtClean="0"/>
              <a:t>Portability Of PPC Between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Definitive answer for research question 3A: guess-corrected PPC values are constant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Supports flow theory at expense of behaviorist models</a:t>
            </a:r>
            <a:endParaRPr 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114800"/>
            <a:ext cx="33147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3759200"/>
            <a:ext cx="2628900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4343400" y="4495800"/>
            <a:ext cx="838200" cy="45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19600" y="4953000"/>
            <a:ext cx="762000" cy="5334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905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4: </a:t>
            </a:r>
            <a:br>
              <a:rPr lang="en-US" dirty="0" smtClean="0"/>
            </a:br>
            <a:r>
              <a:rPr lang="en-US" dirty="0" smtClean="0"/>
              <a:t>Gamers Are Just Like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PPC values will </a:t>
            </a:r>
            <a:r>
              <a:rPr lang="en-US" b="1" dirty="0" smtClean="0"/>
              <a:t>not </a:t>
            </a:r>
            <a:r>
              <a:rPr lang="en-US" dirty="0" smtClean="0"/>
              <a:t>be dependent upon game usage</a:t>
            </a:r>
            <a:endParaRPr 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7350" y="3200400"/>
            <a:ext cx="32893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745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4: </a:t>
            </a:r>
            <a:br>
              <a:rPr lang="en-US" dirty="0" smtClean="0"/>
            </a:br>
            <a:r>
              <a:rPr lang="en-US" dirty="0" smtClean="0"/>
              <a:t>Gamers Are Just Like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Two-tailed </a:t>
            </a:r>
            <a:r>
              <a:rPr lang="en-US" i="1" dirty="0" smtClean="0"/>
              <a:t>t</a:t>
            </a:r>
            <a:r>
              <a:rPr lang="en-US" dirty="0" smtClean="0"/>
              <a:t>-tests</a:t>
            </a:r>
          </a:p>
          <a:p>
            <a:pPr lvl="1"/>
            <a:r>
              <a:rPr lang="en-US" b="1" dirty="0" smtClean="0">
                <a:ln>
                  <a:solidFill>
                    <a:srgbClr val="0000FF"/>
                  </a:solidFill>
                </a:ln>
              </a:rPr>
              <a:t>Supported 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for all three task types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Skew towards gamers in the sample does not affect generalizability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It’s not just difficulty of tasks that gamers like about games – likely there is something else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9745919"/>
              </p:ext>
            </p:extLst>
          </p:nvPr>
        </p:nvGraphicFramePr>
        <p:xfrm>
          <a:off x="1478638" y="3429000"/>
          <a:ext cx="61867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100"/>
                <a:gridCol w="1758077"/>
                <a:gridCol w="1808865"/>
                <a:gridCol w="627802"/>
                <a:gridCol w="690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Low game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game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.7466 ± .0270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.7114 ± .0251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.357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.6293 ± .0329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.6265 ± .0288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.950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Kinesthetic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.5628 ± .0432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.5767 ± .0367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.809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5: </a:t>
            </a:r>
            <a:br>
              <a:rPr lang="en-US" dirty="0" smtClean="0"/>
            </a:br>
            <a:r>
              <a:rPr lang="en-US" dirty="0" smtClean="0"/>
              <a:t>Neuroticism And Failure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Neuroticism trait positively correlates with PPC</a:t>
            </a:r>
            <a:endParaRPr 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429000"/>
            <a:ext cx="381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565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Hypothesis 5: </a:t>
            </a:r>
            <a:br>
              <a:rPr lang="en-US" dirty="0" smtClean="0"/>
            </a:br>
            <a:r>
              <a:rPr lang="en-US" dirty="0" smtClean="0"/>
              <a:t>Neuroticism And Failure Avoidance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One-tailed </a:t>
            </a:r>
            <a:r>
              <a:rPr lang="en-US" i="1" dirty="0" smtClean="0"/>
              <a:t>t</a:t>
            </a:r>
            <a:r>
              <a:rPr lang="en-US" dirty="0" smtClean="0"/>
              <a:t>-test of regression coefficients (</a:t>
            </a:r>
            <a:r>
              <a:rPr lang="en-US" i="1" dirty="0" smtClean="0"/>
              <a:t>y</a:t>
            </a:r>
            <a:r>
              <a:rPr lang="en-US" dirty="0" smtClean="0"/>
              <a:t> = PPC, </a:t>
            </a:r>
            <a:r>
              <a:rPr lang="en-US" i="1" dirty="0" smtClean="0"/>
              <a:t>x</a:t>
            </a:r>
            <a:r>
              <a:rPr lang="en-US" dirty="0" smtClean="0"/>
              <a:t> = Neuroticism) for each task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Only supported for </a:t>
            </a:r>
            <a:r>
              <a:rPr lang="en-US" b="1" dirty="0" smtClean="0">
                <a:ln>
                  <a:solidFill>
                    <a:srgbClr val="0000FF"/>
                  </a:solidFill>
                </a:ln>
              </a:rPr>
              <a:t>kinesthetic task</a:t>
            </a:r>
            <a:endParaRPr lang="en-US" b="1" dirty="0" smtClean="0">
              <a:ln>
                <a:solidFill>
                  <a:srgbClr val="0000FF"/>
                </a:solidFill>
              </a:ln>
            </a:endParaRP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Possibility </a:t>
            </a:r>
            <a:r>
              <a:rPr lang="en-US" dirty="0" smtClean="0">
                <a:ln>
                  <a:solidFill>
                    <a:srgbClr val="000090"/>
                  </a:solidFill>
                </a:ln>
              </a:rPr>
              <a:t>1</a:t>
            </a:r>
            <a:r>
              <a:rPr lang="en-US" dirty="0" smtClean="0"/>
              <a:t>: Sample too small (37 Neuroticism respondents)</a:t>
            </a:r>
            <a:endParaRPr lang="en-US" dirty="0" smtClean="0"/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Possibility </a:t>
            </a:r>
            <a:r>
              <a:rPr lang="en-US" dirty="0" smtClean="0">
                <a:ln>
                  <a:solidFill>
                    <a:srgbClr val="000090"/>
                  </a:solidFill>
                </a:ln>
              </a:rPr>
              <a:t>2</a:t>
            </a:r>
            <a:r>
              <a:rPr lang="en-US" dirty="0" smtClean="0"/>
              <a:t>: Individuals with high Neuroticism are more pessimistic assessing probability of very likely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800600"/>
          <a:ext cx="622760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55609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Coefficient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-.0503 ± .0310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.0377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± .0367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Kinesthetic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.1039 ± .0464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.016*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Questions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Review of Important Prior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Measures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Participants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Hypotheses, Analysis and Results</a:t>
            </a:r>
          </a:p>
          <a:p>
            <a:r>
              <a:rPr lang="en-US" dirty="0" smtClean="0"/>
              <a:t>Questions Answered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Explanatory Theories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Limitations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Future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Implications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79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 Answered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When given a new task that has no associated consequences for outcomes, how often do we want to get it right?  </a:t>
            </a:r>
          </a:p>
          <a:p>
            <a:pPr algn="ctr">
              <a:buNone/>
            </a:pPr>
            <a:r>
              <a:rPr lang="en-US" dirty="0" smtClean="0"/>
              <a:t>What is our PPC on novel tasks?</a:t>
            </a:r>
            <a:endParaRPr lang="en-US" dirty="0" smtClean="0">
              <a:ln>
                <a:solidFill>
                  <a:srgbClr val="0000FF"/>
                </a:solidFill>
              </a:ln>
            </a:endParaRPr>
          </a:p>
          <a:p>
            <a:pPr algn="ctr">
              <a:buNone/>
            </a:pPr>
            <a:r>
              <a:rPr lang="en-US" dirty="0" smtClean="0">
                <a:ln>
                  <a:solidFill>
                    <a:srgbClr val="0000FF"/>
                  </a:solidFill>
                </a:ln>
              </a:rPr>
              <a:t>57% corrected for guessing</a:t>
            </a:r>
          </a:p>
          <a:p>
            <a:pPr algn="ctr">
              <a:buNone/>
            </a:pPr>
            <a:r>
              <a:rPr lang="en-US" dirty="0" smtClean="0">
                <a:ln>
                  <a:solidFill>
                    <a:srgbClr val="0000FF"/>
                  </a:solidFill>
                </a:ln>
              </a:rPr>
              <a:t>57% + 43%*G</a:t>
            </a:r>
            <a:r>
              <a:rPr lang="en-US" dirty="0" smtClean="0"/>
              <a:t> 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Are there factors that change this percentage? </a:t>
            </a:r>
          </a:p>
          <a:p>
            <a:pPr algn="ctr">
              <a:spcBef>
                <a:spcPct val="0"/>
              </a:spcBef>
              <a:buNone/>
            </a:pPr>
            <a:r>
              <a:rPr lang="en-US" spc="-100" dirty="0" smtClean="0">
                <a:solidFill>
                  <a:schemeClr val="tx2"/>
                </a:solidFill>
                <a:ea typeface="+mj-ea"/>
                <a:cs typeface="+mj-cs"/>
              </a:rPr>
              <a:t>No: Task type, Game usage</a:t>
            </a:r>
          </a:p>
          <a:p>
            <a:pPr algn="ctr">
              <a:buNone/>
            </a:pPr>
            <a:r>
              <a:rPr lang="en-US" dirty="0" smtClean="0">
                <a:ln>
                  <a:solidFill>
                    <a:srgbClr val="0000FF"/>
                  </a:solidFill>
                </a:ln>
              </a:rPr>
              <a:t>Yes: Possibly Neuroticism?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Questions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Review of Important Prior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Measures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Participants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Hypotheses, Analysis and Results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Questions Answered</a:t>
            </a:r>
          </a:p>
          <a:p>
            <a:r>
              <a:rPr lang="en-US" dirty="0" smtClean="0"/>
              <a:t>Explanatory Theories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Limitations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Future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Implications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79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Argument For Moderate PPC Values: </a:t>
            </a:r>
            <a:br>
              <a:rPr lang="en-US" dirty="0" smtClean="0"/>
            </a:br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Mihaly Csikszentmihalyi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Positive Psychologist at Claremont Graduate School</a:t>
            </a:r>
          </a:p>
          <a:p>
            <a:pPr>
              <a:buFont typeface="Arial"/>
              <a:buChar char="•"/>
            </a:pPr>
            <a:r>
              <a:rPr lang="en-US" dirty="0" smtClean="0"/>
              <a:t>Requirements for flow states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Skills and challenges evenly matched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Clear goals, immediate feedback</a:t>
            </a:r>
          </a:p>
          <a:p>
            <a:pPr>
              <a:buFont typeface="Arial"/>
              <a:buChar char="•"/>
            </a:pPr>
            <a:r>
              <a:rPr lang="en-US" dirty="0" smtClean="0"/>
              <a:t>Results of flow states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Altered sense of time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Concentration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Sense of control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Loss of ego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3429000"/>
            <a:ext cx="28829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549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Explanatory 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Cognitivism</a:t>
            </a:r>
            <a:r>
              <a:rPr lang="en-US" dirty="0" smtClean="0"/>
              <a:t> vs. Behaviorism</a:t>
            </a:r>
          </a:p>
          <a:p>
            <a:r>
              <a:rPr lang="en-US" dirty="0" smtClean="0"/>
              <a:t>Prospect theory</a:t>
            </a:r>
          </a:p>
          <a:p>
            <a:r>
              <a:rPr lang="en-US" dirty="0" smtClean="0"/>
              <a:t>Round number preference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Questions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Review of Important Prior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Measures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Participants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Hypotheses, Analysis and Results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Questions Answered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Explanatory Theories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Future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Implications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79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Indirect measurement</a:t>
            </a:r>
          </a:p>
          <a:p>
            <a:r>
              <a:rPr lang="en-US" dirty="0" smtClean="0"/>
              <a:t>Lack of consequences</a:t>
            </a:r>
          </a:p>
          <a:p>
            <a:r>
              <a:rPr lang="en-US" dirty="0" smtClean="0"/>
              <a:t>Skewed demographics</a:t>
            </a:r>
          </a:p>
          <a:p>
            <a:r>
              <a:rPr lang="en-US" dirty="0" smtClean="0"/>
              <a:t>Accents</a:t>
            </a:r>
          </a:p>
          <a:p>
            <a:r>
              <a:rPr lang="en-US" dirty="0" smtClean="0"/>
              <a:t>Preferred learning modalities</a:t>
            </a:r>
          </a:p>
          <a:p>
            <a:r>
              <a:rPr lang="en-US" dirty="0" smtClean="0"/>
              <a:t>Small sample for Neuroticism inventory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Questions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Review of Important Prior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Measures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Participants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Hypotheses, Analysis and Results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Questions Answered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Explanatory Theories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Limitations</a:t>
            </a:r>
          </a:p>
          <a:p>
            <a:r>
              <a:rPr lang="en-US" dirty="0" smtClean="0"/>
              <a:t>Future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Implications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79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Future Research: </a:t>
            </a:r>
            <a:br>
              <a:rPr lang="en-US" dirty="0" smtClean="0"/>
            </a:br>
            <a:r>
              <a:rPr lang="en-US" dirty="0" smtClean="0"/>
              <a:t>Changes If Repeated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Homogenize for accent on verbal task</a:t>
            </a:r>
          </a:p>
          <a:p>
            <a:r>
              <a:rPr lang="en-US" dirty="0" smtClean="0"/>
              <a:t>Decrease range of choices for visual task</a:t>
            </a:r>
          </a:p>
          <a:p>
            <a:r>
              <a:rPr lang="en-US" dirty="0" smtClean="0"/>
              <a:t>Mitigate round number preference</a:t>
            </a:r>
          </a:p>
          <a:p>
            <a:r>
              <a:rPr lang="en-US" dirty="0" smtClean="0"/>
              <a:t>Impose control for preferred learning modality</a:t>
            </a:r>
          </a:p>
          <a:p>
            <a:r>
              <a:rPr lang="en-US" dirty="0" smtClean="0"/>
              <a:t>Extend sample age range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Future Research: </a:t>
            </a:r>
            <a:br>
              <a:rPr lang="en-US" dirty="0" smtClean="0"/>
            </a:br>
            <a:r>
              <a:rPr lang="en-US" dirty="0" smtClean="0"/>
              <a:t>New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PPC = .57 + .43G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Test with new tasks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Test again with old tasks using different numbers of choices</a:t>
            </a:r>
          </a:p>
          <a:p>
            <a:r>
              <a:rPr lang="en-US" dirty="0" smtClean="0"/>
              <a:t>Add consequences to tasks</a:t>
            </a:r>
            <a:endParaRPr lang="en-US" dirty="0" smtClean="0"/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Leader boards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Monetary rewards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Extend test to increase investment</a:t>
            </a:r>
          </a:p>
          <a:p>
            <a:r>
              <a:rPr lang="en-US" dirty="0" smtClean="0"/>
              <a:t>Test link between Neuroticism and Prospect Theory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Questions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Review of Important Prior Research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Measures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Participants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Hypotheses, Analysis and Results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Questions Answered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Explanatory Theories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Limitations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Future Research</a:t>
            </a:r>
          </a:p>
          <a:p>
            <a:r>
              <a:rPr lang="en-US" dirty="0" smtClean="0"/>
              <a:t>Implications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79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attempts have been made to automatically adjust difficulty of computer tasks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This research gives a target value to aim at</a:t>
            </a:r>
          </a:p>
          <a:p>
            <a:r>
              <a:rPr lang="en-US" dirty="0" smtClean="0"/>
              <a:t>Participants preferred &lt; 60% correct on tasks, adjusted for guessing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Education system emphasizes &gt; 90% correct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Increasing difficulty of assignments and reducing expected percent correct might increase interest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 and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Thanks!  </a:t>
            </a:r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1148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743200"/>
            <a:ext cx="274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958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700" dirty="0" smtClean="0"/>
              <a:t>Argument For Moderate PPC Values: </a:t>
            </a:r>
            <a:br>
              <a:rPr lang="en-US" sz="2700" dirty="0" smtClean="0"/>
            </a:br>
            <a:r>
              <a:rPr lang="en-US" sz="2700" dirty="0" smtClean="0"/>
              <a:t>Formal Theory Of Creativity, Fun, And Intrinsic Motivation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Juergen Schmidhuber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AI researcher from Germany</a:t>
            </a:r>
          </a:p>
          <a:p>
            <a:r>
              <a:rPr lang="en-US" dirty="0" smtClean="0"/>
              <a:t>Interestingness, fun, enjoyment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Learning how to compress data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Outcomes must be regular in a way that is novel to the learner, but learnable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Too regular = already known</a:t>
            </a:r>
          </a:p>
          <a:p>
            <a:pPr lvl="2"/>
            <a:r>
              <a:rPr lang="en-US" dirty="0" smtClean="0">
                <a:ln>
                  <a:solidFill>
                    <a:srgbClr val="000090"/>
                  </a:solidFill>
                </a:ln>
              </a:rPr>
              <a:t>Too irregular = appears random</a:t>
            </a:r>
          </a:p>
          <a:p>
            <a:r>
              <a:rPr lang="en-US" dirty="0" smtClean="0"/>
              <a:t>Learning = fun!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98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Argument For Moderate PPC Values: </a:t>
            </a:r>
            <a:br>
              <a:rPr lang="en-US" dirty="0" smtClean="0"/>
            </a:br>
            <a:r>
              <a:rPr lang="en-US" dirty="0" smtClean="0"/>
              <a:t>Yerkes-Dodson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is best when arousal, stress or frustration is at a moderate level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Some frustration is necessary for peak performance</a:t>
            </a:r>
            <a:endParaRPr lang="en-US" dirty="0">
              <a:ln>
                <a:solidFill>
                  <a:srgbClr val="0000FF"/>
                </a:solidFill>
              </a:ln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971800"/>
            <a:ext cx="4792284" cy="370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362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Factors That Might Change PPC:</a:t>
            </a:r>
            <a:br>
              <a:rPr lang="en-US" dirty="0" smtClean="0"/>
            </a:br>
            <a:r>
              <a:rPr lang="en-US" dirty="0" smtClean="0"/>
              <a:t>Neuroticism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ln>
                  <a:solidFill>
                    <a:srgbClr val="0000FF"/>
                  </a:solidFill>
                </a:ln>
              </a:rPr>
              <a:t>The propensity to experience distress and negative emotions</a:t>
            </a:r>
            <a:r>
              <a:rPr lang="en-US" dirty="0" smtClean="0"/>
              <a:t>” (</a:t>
            </a:r>
            <a:r>
              <a:rPr lang="en-US" dirty="0" smtClean="0"/>
              <a:t>Jeroniumus</a:t>
            </a:r>
            <a:r>
              <a:rPr lang="en-US" dirty="0" smtClean="0"/>
              <a:t>, </a:t>
            </a:r>
            <a:r>
              <a:rPr lang="en-US" dirty="0" smtClean="0"/>
              <a:t>Riese</a:t>
            </a:r>
            <a:r>
              <a:rPr lang="en-US" dirty="0" smtClean="0"/>
              <a:t>, </a:t>
            </a:r>
            <a:r>
              <a:rPr lang="en-US" dirty="0" smtClean="0"/>
              <a:t>Sanderman</a:t>
            </a:r>
            <a:r>
              <a:rPr lang="en-US" dirty="0" smtClean="0"/>
              <a:t> &amp; </a:t>
            </a:r>
            <a:r>
              <a:rPr lang="en-US" dirty="0" smtClean="0"/>
              <a:t>Ormel</a:t>
            </a:r>
            <a:r>
              <a:rPr lang="en-US" dirty="0" smtClean="0"/>
              <a:t>, 2014)</a:t>
            </a:r>
          </a:p>
          <a:p>
            <a:r>
              <a:rPr lang="en-US" dirty="0" smtClean="0"/>
              <a:t>Individuals with high Neuroticism</a:t>
            </a: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Are more reactive to stress </a:t>
            </a:r>
            <a:r>
              <a:rPr lang="en-US" dirty="0" smtClean="0"/>
              <a:t>(</a:t>
            </a:r>
            <a:r>
              <a:rPr lang="en-US" dirty="0" smtClean="0"/>
              <a:t>Ormel</a:t>
            </a:r>
            <a:r>
              <a:rPr lang="en-US" dirty="0" smtClean="0"/>
              <a:t>, et. al., 2013) </a:t>
            </a:r>
            <a:endParaRPr lang="en-US" dirty="0" smtClean="0">
              <a:ln>
                <a:solidFill>
                  <a:srgbClr val="0000FF"/>
                </a:solidFill>
              </a:ln>
            </a:endParaRP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Cannot deal with minor frustrations </a:t>
            </a:r>
            <a:r>
              <a:rPr lang="en-US" dirty="0" smtClean="0"/>
              <a:t>(</a:t>
            </a:r>
            <a:r>
              <a:rPr lang="en-US" dirty="0" smtClean="0"/>
              <a:t>Kundu</a:t>
            </a:r>
            <a:r>
              <a:rPr lang="en-US" dirty="0" smtClean="0"/>
              <a:t> &amp; </a:t>
            </a:r>
            <a:r>
              <a:rPr lang="en-US" dirty="0" smtClean="0"/>
              <a:t>Basu</a:t>
            </a:r>
            <a:r>
              <a:rPr lang="en-US" dirty="0" smtClean="0"/>
              <a:t>, 1991)</a:t>
            </a:r>
            <a:endParaRPr lang="en-US" dirty="0" smtClean="0">
              <a:ln>
                <a:solidFill>
                  <a:srgbClr val="0000FF"/>
                </a:solidFill>
              </a:ln>
            </a:endParaRPr>
          </a:p>
          <a:p>
            <a:pPr lvl="1"/>
            <a:r>
              <a:rPr lang="en-US" dirty="0" smtClean="0">
                <a:ln>
                  <a:solidFill>
                    <a:srgbClr val="0000FF"/>
                  </a:solidFill>
                </a:ln>
              </a:rPr>
              <a:t>Avoid ambiguous situations which might result in negative outcomes </a:t>
            </a:r>
            <a:r>
              <a:rPr lang="en-US" dirty="0" smtClean="0"/>
              <a:t>(</a:t>
            </a:r>
            <a:r>
              <a:rPr lang="en-US" dirty="0" smtClean="0"/>
              <a:t>Lommen</a:t>
            </a:r>
            <a:r>
              <a:rPr lang="en-US" dirty="0" smtClean="0"/>
              <a:t>, Engelhard, &amp; van den </a:t>
            </a:r>
            <a:r>
              <a:rPr lang="en-US" dirty="0" smtClean="0"/>
              <a:t>Hout</a:t>
            </a:r>
            <a:r>
              <a:rPr lang="en-US" dirty="0" smtClean="0"/>
              <a:t>, 2010)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2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2358</TotalTime>
  <Words>2420</Words>
  <Application>Microsoft Office PowerPoint</Application>
  <PresentationFormat>On-screen Show (4:3)</PresentationFormat>
  <Paragraphs>517</Paragraphs>
  <Slides>68</Slides>
  <Notes>1</Notes>
  <HiddenSlides>0</HiddenSlides>
  <MMClips>3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Clarity</vt:lpstr>
      <vt:lpstr>PREFERRED PERCENT CORRECT (PPC) IN NOVEL COMPUTER BASED TASKS</vt:lpstr>
      <vt:lpstr>Overview</vt:lpstr>
      <vt:lpstr>Questions</vt:lpstr>
      <vt:lpstr>Easy And Obvious (But Very Wrong) Answer</vt:lpstr>
      <vt:lpstr>Overview</vt:lpstr>
      <vt:lpstr>Argument For Moderate PPC Values:  Flow</vt:lpstr>
      <vt:lpstr>Argument For Moderate PPC Values:  Formal Theory Of Creativity, Fun, And Intrinsic Motivation</vt:lpstr>
      <vt:lpstr>Argument For Moderate PPC Values:  Yerkes-Dodson Law</vt:lpstr>
      <vt:lpstr>Factors That Might Change PPC: Neuroticism</vt:lpstr>
      <vt:lpstr>Factors That Might Change PPC: Preferred Learning Modalities</vt:lpstr>
      <vt:lpstr>Factors That Might Change PPC: Guessing</vt:lpstr>
      <vt:lpstr>Overview</vt:lpstr>
      <vt:lpstr>Problems Measuring PPC</vt:lpstr>
      <vt:lpstr>Strategies For Measuring PPC</vt:lpstr>
      <vt:lpstr>Task Design Requirements</vt:lpstr>
      <vt:lpstr>Visual Task: Comparison Of Circles Around Triangles</vt:lpstr>
      <vt:lpstr>Visual Task</vt:lpstr>
      <vt:lpstr>Verbal Task:  Count Rhyming Words</vt:lpstr>
      <vt:lpstr>Verbal Task</vt:lpstr>
      <vt:lpstr>Kinesthetic Task:  Navigate The Maze</vt:lpstr>
      <vt:lpstr>Kinesthetic Task</vt:lpstr>
      <vt:lpstr>Task Script</vt:lpstr>
      <vt:lpstr>How To Estimate PPC?</vt:lpstr>
      <vt:lpstr>How To Estimate PPC?</vt:lpstr>
      <vt:lpstr>Aggregate PPC (Verbal)</vt:lpstr>
      <vt:lpstr>Aggregate PPC (Visual)</vt:lpstr>
      <vt:lpstr>Aggregate PPC (Kinesthetic)</vt:lpstr>
      <vt:lpstr>How To Estimate PPC?</vt:lpstr>
      <vt:lpstr>Individual PPC: Verbal</vt:lpstr>
      <vt:lpstr>Individual PPC: Visual</vt:lpstr>
      <vt:lpstr>Individual PPC: Kinesthetic</vt:lpstr>
      <vt:lpstr>Neuroticism Inventory</vt:lpstr>
      <vt:lpstr>Gaming Habits Quiz</vt:lpstr>
      <vt:lpstr>Overview</vt:lpstr>
      <vt:lpstr>Participants</vt:lpstr>
      <vt:lpstr>Participants: Gender</vt:lpstr>
      <vt:lpstr>Participants: Race And Ethnicity</vt:lpstr>
      <vt:lpstr>Participants: Age</vt:lpstr>
      <vt:lpstr>Participants: Income</vt:lpstr>
      <vt:lpstr>Participants: Game Playing</vt:lpstr>
      <vt:lpstr>Overview</vt:lpstr>
      <vt:lpstr>Hypothesis 1: Normally Distributed Difficulty Choices</vt:lpstr>
      <vt:lpstr>Hypothesis 1: Normally Distributed Difficulty Choices</vt:lpstr>
      <vt:lpstr>Hypothesis 1: Reasons For Deviations From Normal</vt:lpstr>
      <vt:lpstr>Hypothesis 1: Round Number Preference</vt:lpstr>
      <vt:lpstr>Hypothesis 1: Mismatched Medians</vt:lpstr>
      <vt:lpstr>Hypothesis 2:  Equivalence Of Measurements</vt:lpstr>
      <vt:lpstr>Hypothesis 2:  Equivalence Of Measurements</vt:lpstr>
      <vt:lpstr>Hypothesis 3:  Portability Of PPC Between Tasks</vt:lpstr>
      <vt:lpstr>Hypothesis 3:  Portability Of Raw PPC</vt:lpstr>
      <vt:lpstr>Hypothesis 3:  Portability Of Guess-Corrected PPC</vt:lpstr>
      <vt:lpstr>Hypothesis 3:  Portability Of PPC Between Tasks</vt:lpstr>
      <vt:lpstr>Hypothesis 4:  Gamers Are Just Like Us</vt:lpstr>
      <vt:lpstr>Hypothesis 4:  Gamers Are Just Like Us</vt:lpstr>
      <vt:lpstr>Hypothesis 5:  Neuroticism And Failure Avoidance</vt:lpstr>
      <vt:lpstr>Hypothesis 5:  Neuroticism And Failure Avoidance</vt:lpstr>
      <vt:lpstr>Overview</vt:lpstr>
      <vt:lpstr>Questions Answered</vt:lpstr>
      <vt:lpstr>Overview</vt:lpstr>
      <vt:lpstr>Explanatory Theories</vt:lpstr>
      <vt:lpstr>Overview</vt:lpstr>
      <vt:lpstr>Limitations</vt:lpstr>
      <vt:lpstr>Overview</vt:lpstr>
      <vt:lpstr>Future Research:  Changes If Repeated</vt:lpstr>
      <vt:lpstr>Future Research:  New studies</vt:lpstr>
      <vt:lpstr>Overview</vt:lpstr>
      <vt:lpstr>Implications</vt:lpstr>
      <vt:lpstr>Q and A</vt:lpstr>
    </vt:vector>
  </TitlesOfParts>
  <Company>Notre Dame de Namur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PREFERRED DIFFICULTY LEVELS IN NOVEL, COMPUTER BASED TASKS</dc:title>
  <dc:creator>Steven J Riley</dc:creator>
  <cp:lastModifiedBy>Jeff Greenfield</cp:lastModifiedBy>
  <cp:revision>66</cp:revision>
  <dcterms:created xsi:type="dcterms:W3CDTF">2014-12-10T00:13:30Z</dcterms:created>
  <dcterms:modified xsi:type="dcterms:W3CDTF">2014-12-11T03:30:10Z</dcterms:modified>
</cp:coreProperties>
</file>