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60" r:id="rId5"/>
    <p:sldId id="261" r:id="rId6"/>
    <p:sldId id="262" r:id="rId7"/>
    <p:sldId id="264" r:id="rId8"/>
    <p:sldId id="265" r:id="rId9"/>
    <p:sldId id="266" r:id="rId10"/>
    <p:sldId id="268" r:id="rId11"/>
    <p:sldId id="269" r:id="rId12"/>
    <p:sldId id="273" r:id="rId13"/>
    <p:sldId id="272" r:id="rId14"/>
    <p:sldId id="274" r:id="rId15"/>
    <p:sldId id="278" r:id="rId16"/>
    <p:sldId id="282" r:id="rId17"/>
    <p:sldId id="287" r:id="rId18"/>
    <p:sldId id="286" r:id="rId19"/>
    <p:sldId id="285" r:id="rId20"/>
    <p:sldId id="284" r:id="rId21"/>
    <p:sldId id="283" r:id="rId22"/>
    <p:sldId id="280" r:id="rId23"/>
    <p:sldId id="276" r:id="rId24"/>
    <p:sldId id="279" r:id="rId25"/>
    <p:sldId id="277" r:id="rId26"/>
    <p:sldId id="27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38" autoAdjust="0"/>
    <p:restoredTop sz="80556" autoAdjust="0"/>
  </p:normalViewPr>
  <p:slideViewPr>
    <p:cSldViewPr snapToGrid="0">
      <p:cViewPr>
        <p:scale>
          <a:sx n="150" d="100"/>
          <a:sy n="150" d="100"/>
        </p:scale>
        <p:origin x="-1206" y="-1920"/>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28176E-78F5-4BB9-898F-59DB3D528D92}" type="doc">
      <dgm:prSet loTypeId="urn:microsoft.com/office/officeart/2005/8/layout/process1" loCatId="process" qsTypeId="urn:microsoft.com/office/officeart/2005/8/quickstyle/simple1" qsCatId="simple" csTypeId="urn:microsoft.com/office/officeart/2005/8/colors/accent1_2" csCatId="accent1" phldr="1"/>
      <dgm:spPr/>
    </dgm:pt>
    <dgm:pt modelId="{2D3D7080-FED6-4796-A2B6-BB1C7A2B9290}" type="pres">
      <dgm:prSet presAssocID="{8728176E-78F5-4BB9-898F-59DB3D528D92}" presName="Name0" presStyleCnt="0">
        <dgm:presLayoutVars>
          <dgm:dir/>
          <dgm:resizeHandles val="exact"/>
        </dgm:presLayoutVars>
      </dgm:prSet>
      <dgm:spPr/>
    </dgm:pt>
  </dgm:ptLst>
  <dgm:cxnLst>
    <dgm:cxn modelId="{0BB45950-B7EB-49B0-A095-75776D77862E}" type="presOf" srcId="{8728176E-78F5-4BB9-898F-59DB3D528D92}" destId="{2D3D7080-FED6-4796-A2B6-BB1C7A2B9290}"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28176E-78F5-4BB9-898F-59DB3D528D92}" type="doc">
      <dgm:prSet loTypeId="urn:microsoft.com/office/officeart/2005/8/layout/process1" loCatId="process" qsTypeId="urn:microsoft.com/office/officeart/2005/8/quickstyle/simple1" qsCatId="simple" csTypeId="urn:microsoft.com/office/officeart/2005/8/colors/accent1_2" csCatId="accent1" phldr="1"/>
      <dgm:spPr/>
    </dgm:pt>
    <dgm:pt modelId="{2D3D7080-FED6-4796-A2B6-BB1C7A2B9290}" type="pres">
      <dgm:prSet presAssocID="{8728176E-78F5-4BB9-898F-59DB3D528D92}" presName="Name0" presStyleCnt="0">
        <dgm:presLayoutVars>
          <dgm:dir/>
          <dgm:resizeHandles val="exact"/>
        </dgm:presLayoutVars>
      </dgm:prSet>
      <dgm:spPr/>
    </dgm:pt>
  </dgm:ptLst>
  <dgm:cxnLst>
    <dgm:cxn modelId="{0BB45950-B7EB-49B0-A095-75776D77862E}" type="presOf" srcId="{8728176E-78F5-4BB9-898F-59DB3D528D92}" destId="{2D3D7080-FED6-4796-A2B6-BB1C7A2B9290}"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28176E-78F5-4BB9-898F-59DB3D528D92}" type="doc">
      <dgm:prSet loTypeId="urn:microsoft.com/office/officeart/2005/8/layout/process1" loCatId="process" qsTypeId="urn:microsoft.com/office/officeart/2005/8/quickstyle/simple1" qsCatId="simple" csTypeId="urn:microsoft.com/office/officeart/2005/8/colors/accent1_2" csCatId="accent1" phldr="1"/>
      <dgm:spPr/>
    </dgm:pt>
    <dgm:pt modelId="{2D3D7080-FED6-4796-A2B6-BB1C7A2B9290}" type="pres">
      <dgm:prSet presAssocID="{8728176E-78F5-4BB9-898F-59DB3D528D92}" presName="Name0" presStyleCnt="0">
        <dgm:presLayoutVars>
          <dgm:dir/>
          <dgm:resizeHandles val="exact"/>
        </dgm:presLayoutVars>
      </dgm:prSet>
      <dgm:spPr/>
    </dgm:pt>
  </dgm:ptLst>
  <dgm:cxnLst>
    <dgm:cxn modelId="{0BB45950-B7EB-49B0-A095-75776D77862E}" type="presOf" srcId="{8728176E-78F5-4BB9-898F-59DB3D528D92}" destId="{2D3D7080-FED6-4796-A2B6-BB1C7A2B9290}"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28176E-78F5-4BB9-898F-59DB3D528D92}" type="doc">
      <dgm:prSet loTypeId="urn:microsoft.com/office/officeart/2005/8/layout/process1" loCatId="process" qsTypeId="urn:microsoft.com/office/officeart/2005/8/quickstyle/simple1" qsCatId="simple" csTypeId="urn:microsoft.com/office/officeart/2005/8/colors/accent1_2" csCatId="accent1" phldr="1"/>
      <dgm:spPr/>
    </dgm:pt>
    <dgm:pt modelId="{2D3D7080-FED6-4796-A2B6-BB1C7A2B9290}" type="pres">
      <dgm:prSet presAssocID="{8728176E-78F5-4BB9-898F-59DB3D528D92}" presName="Name0" presStyleCnt="0">
        <dgm:presLayoutVars>
          <dgm:dir/>
          <dgm:resizeHandles val="exact"/>
        </dgm:presLayoutVars>
      </dgm:prSet>
      <dgm:spPr/>
    </dgm:pt>
  </dgm:ptLst>
  <dgm:cxnLst>
    <dgm:cxn modelId="{0BB45950-B7EB-49B0-A095-75776D77862E}" type="presOf" srcId="{8728176E-78F5-4BB9-898F-59DB3D528D92}" destId="{2D3D7080-FED6-4796-A2B6-BB1C7A2B9290}"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28176E-78F5-4BB9-898F-59DB3D528D92}" type="doc">
      <dgm:prSet loTypeId="urn:microsoft.com/office/officeart/2005/8/layout/process1" loCatId="process" qsTypeId="urn:microsoft.com/office/officeart/2005/8/quickstyle/simple1" qsCatId="simple" csTypeId="urn:microsoft.com/office/officeart/2005/8/colors/accent1_2" csCatId="accent1" phldr="1"/>
      <dgm:spPr/>
    </dgm:pt>
    <dgm:pt modelId="{2D3D7080-FED6-4796-A2B6-BB1C7A2B9290}" type="pres">
      <dgm:prSet presAssocID="{8728176E-78F5-4BB9-898F-59DB3D528D92}" presName="Name0" presStyleCnt="0">
        <dgm:presLayoutVars>
          <dgm:dir/>
          <dgm:resizeHandles val="exact"/>
        </dgm:presLayoutVars>
      </dgm:prSet>
      <dgm:spPr/>
    </dgm:pt>
  </dgm:ptLst>
  <dgm:cxnLst>
    <dgm:cxn modelId="{0BB45950-B7EB-49B0-A095-75776D77862E}" type="presOf" srcId="{8728176E-78F5-4BB9-898F-59DB3D528D92}" destId="{2D3D7080-FED6-4796-A2B6-BB1C7A2B9290}"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817C5A-5C2D-4ACD-B0CE-336D6C1E6650}" type="datetimeFigureOut">
              <a:rPr lang="en-US" smtClean="0"/>
              <a:t>8/9/2018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C8BB2-9DBA-466F-BB76-810E38541556}" type="slidenum">
              <a:rPr lang="en-US" smtClean="0"/>
              <a:t>‹#›</a:t>
            </a:fld>
            <a:endParaRPr lang="en-US"/>
          </a:p>
        </p:txBody>
      </p:sp>
    </p:spTree>
    <p:extLst>
      <p:ext uri="{BB962C8B-B14F-4D97-AF65-F5344CB8AC3E}">
        <p14:creationId xmlns:p14="http://schemas.microsoft.com/office/powerpoint/2010/main" val="2883463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Technique for small data sets</a:t>
            </a:r>
          </a:p>
          <a:p>
            <a:pPr marL="171450" indent="-171450">
              <a:buFontTx/>
              <a:buChar char="-"/>
            </a:pPr>
            <a:r>
              <a:rPr lang="en-US" dirty="0"/>
              <a:t>Optimally blending group and individual data to improve prediction</a:t>
            </a:r>
          </a:p>
        </p:txBody>
      </p:sp>
      <p:sp>
        <p:nvSpPr>
          <p:cNvPr id="4" name="Slide Number Placeholder 3"/>
          <p:cNvSpPr>
            <a:spLocks noGrp="1"/>
          </p:cNvSpPr>
          <p:nvPr>
            <p:ph type="sldNum" sz="quarter" idx="10"/>
          </p:nvPr>
        </p:nvSpPr>
        <p:spPr/>
        <p:txBody>
          <a:bodyPr/>
          <a:lstStyle/>
          <a:p>
            <a:fld id="{CC0C8BB2-9DBA-466F-BB76-810E38541556}" type="slidenum">
              <a:rPr lang="en-US" smtClean="0"/>
              <a:t>1</a:t>
            </a:fld>
            <a:endParaRPr lang="en-US"/>
          </a:p>
        </p:txBody>
      </p:sp>
    </p:spTree>
    <p:extLst>
      <p:ext uri="{BB962C8B-B14F-4D97-AF65-F5344CB8AC3E}">
        <p14:creationId xmlns:p14="http://schemas.microsoft.com/office/powerpoint/2010/main" val="2243322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putting a leash on your data so it doesn’t chase squirrels</a:t>
            </a:r>
          </a:p>
        </p:txBody>
      </p:sp>
      <p:sp>
        <p:nvSpPr>
          <p:cNvPr id="4" name="Slide Number Placeholder 3"/>
          <p:cNvSpPr>
            <a:spLocks noGrp="1"/>
          </p:cNvSpPr>
          <p:nvPr>
            <p:ph type="sldNum" sz="quarter" idx="10"/>
          </p:nvPr>
        </p:nvSpPr>
        <p:spPr/>
        <p:txBody>
          <a:bodyPr/>
          <a:lstStyle/>
          <a:p>
            <a:fld id="{CC0C8BB2-9DBA-466F-BB76-810E38541556}" type="slidenum">
              <a:rPr lang="en-US" smtClean="0"/>
              <a:t>10</a:t>
            </a:fld>
            <a:endParaRPr lang="en-US"/>
          </a:p>
        </p:txBody>
      </p:sp>
    </p:spTree>
    <p:extLst>
      <p:ext uri="{BB962C8B-B14F-4D97-AF65-F5344CB8AC3E}">
        <p14:creationId xmlns:p14="http://schemas.microsoft.com/office/powerpoint/2010/main" val="2900516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conditions under which Stein’s blended estimator is better than individual means?</a:t>
            </a:r>
          </a:p>
          <a:p>
            <a:r>
              <a:rPr lang="en-US" dirty="0"/>
              <a:t>-3 or more participants</a:t>
            </a:r>
          </a:p>
          <a:p>
            <a:r>
              <a:rPr lang="en-US" dirty="0"/>
              <a:t>-True distribution is unimodal and has finite variance</a:t>
            </a:r>
          </a:p>
          <a:p>
            <a:r>
              <a:rPr lang="en-US" dirty="0"/>
              <a:t>-Need some info about true distribution to tune shrinkage parameter</a:t>
            </a:r>
          </a:p>
        </p:txBody>
      </p:sp>
      <p:sp>
        <p:nvSpPr>
          <p:cNvPr id="4" name="Slide Number Placeholder 3"/>
          <p:cNvSpPr>
            <a:spLocks noGrp="1"/>
          </p:cNvSpPr>
          <p:nvPr>
            <p:ph type="sldNum" sz="quarter" idx="10"/>
          </p:nvPr>
        </p:nvSpPr>
        <p:spPr/>
        <p:txBody>
          <a:bodyPr/>
          <a:lstStyle/>
          <a:p>
            <a:fld id="{CC0C8BB2-9DBA-466F-BB76-810E38541556}" type="slidenum">
              <a:rPr lang="en-US" smtClean="0"/>
              <a:t>11</a:t>
            </a:fld>
            <a:endParaRPr lang="en-US"/>
          </a:p>
        </p:txBody>
      </p:sp>
    </p:spTree>
    <p:extLst>
      <p:ext uri="{BB962C8B-B14F-4D97-AF65-F5344CB8AC3E}">
        <p14:creationId xmlns:p14="http://schemas.microsoft.com/office/powerpoint/2010/main" val="2281366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adapted this method to multivariate data</a:t>
            </a:r>
          </a:p>
          <a:p>
            <a:r>
              <a:rPr lang="en-US" dirty="0"/>
              <a:t>-Instead of a weight on means, we use s as a weight on group data, and individual data always has a weight of 1</a:t>
            </a:r>
          </a:p>
          <a:p>
            <a:r>
              <a:rPr lang="en-US" dirty="0"/>
              <a:t>-Fading in group data for a regression</a:t>
            </a:r>
          </a:p>
          <a:p>
            <a:r>
              <a:rPr lang="en-US" dirty="0"/>
              <a:t>-Stein’s method requires knowledge of the true distribution to optimize s, but usually we don’t have that</a:t>
            </a:r>
          </a:p>
          <a:p>
            <a:r>
              <a:rPr lang="en-US" dirty="0"/>
              <a:t>-What we usually have is a finite sample</a:t>
            </a:r>
          </a:p>
          <a:p>
            <a:r>
              <a:rPr lang="en-US" dirty="0"/>
              <a:t>-If we fit the sample, each data point pulls the model toward that point</a:t>
            </a:r>
          </a:p>
          <a:p>
            <a:r>
              <a:rPr lang="en-US" dirty="0"/>
              <a:t>-We’d like to use our set to test prediction, but then what do we fit the model on?</a:t>
            </a:r>
          </a:p>
          <a:p>
            <a:r>
              <a:rPr lang="en-US" dirty="0"/>
              <a:t>-With our finite sample of data, each point somehow needs to be both part of training set to fit the model, and part of the test set without overestimating how well the model is doing</a:t>
            </a:r>
          </a:p>
          <a:p>
            <a:endParaRPr lang="en-US" dirty="0"/>
          </a:p>
        </p:txBody>
      </p:sp>
      <p:sp>
        <p:nvSpPr>
          <p:cNvPr id="4" name="Slide Number Placeholder 3"/>
          <p:cNvSpPr>
            <a:spLocks noGrp="1"/>
          </p:cNvSpPr>
          <p:nvPr>
            <p:ph type="sldNum" sz="quarter" idx="10"/>
          </p:nvPr>
        </p:nvSpPr>
        <p:spPr/>
        <p:txBody>
          <a:bodyPr/>
          <a:lstStyle/>
          <a:p>
            <a:fld id="{CC0C8BB2-9DBA-466F-BB76-810E38541556}" type="slidenum">
              <a:rPr lang="en-US" smtClean="0"/>
              <a:t>12</a:t>
            </a:fld>
            <a:endParaRPr lang="en-US"/>
          </a:p>
        </p:txBody>
      </p:sp>
    </p:spTree>
    <p:extLst>
      <p:ext uri="{BB962C8B-B14F-4D97-AF65-F5344CB8AC3E}">
        <p14:creationId xmlns:p14="http://schemas.microsoft.com/office/powerpoint/2010/main" val="3435722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-Knock out a small amount of data</a:t>
            </a:r>
          </a:p>
          <a:p>
            <a:r>
              <a:rPr lang="en-US" dirty="0"/>
              <a:t>-Fit the model on what’s left (this is the training set)</a:t>
            </a:r>
          </a:p>
          <a:p>
            <a:r>
              <a:rPr lang="en-US" dirty="0"/>
              <a:t>-Test the model on the knocked out portion (this is the test set)</a:t>
            </a:r>
          </a:p>
          <a:p>
            <a:r>
              <a:rPr lang="en-US" dirty="0"/>
              <a:t>-Repeat this until all data has been tested</a:t>
            </a:r>
          </a:p>
          <a:p>
            <a:r>
              <a:rPr lang="en-US" dirty="0"/>
              <a:t>-Gives a much better estimate of how well the model does on out of sample data</a:t>
            </a:r>
          </a:p>
        </p:txBody>
      </p:sp>
      <p:sp>
        <p:nvSpPr>
          <p:cNvPr id="4" name="Slide Number Placeholder 3"/>
          <p:cNvSpPr>
            <a:spLocks noGrp="1"/>
          </p:cNvSpPr>
          <p:nvPr>
            <p:ph type="sldNum" sz="quarter" idx="10"/>
          </p:nvPr>
        </p:nvSpPr>
        <p:spPr/>
        <p:txBody>
          <a:bodyPr/>
          <a:lstStyle/>
          <a:p>
            <a:fld id="{CC0C8BB2-9DBA-466F-BB76-810E38541556}" type="slidenum">
              <a:rPr lang="en-US" smtClean="0"/>
              <a:t>13</a:t>
            </a:fld>
            <a:endParaRPr lang="en-US"/>
          </a:p>
        </p:txBody>
      </p:sp>
    </p:spTree>
    <p:extLst>
      <p:ext uri="{BB962C8B-B14F-4D97-AF65-F5344CB8AC3E}">
        <p14:creationId xmlns:p14="http://schemas.microsoft.com/office/powerpoint/2010/main" val="4229483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have a way of extending Stein’s method in the case where we have multivariate data and where we don’t know the true distribution.  So what?  </a:t>
            </a:r>
          </a:p>
          <a:p>
            <a:r>
              <a:rPr lang="en-US" dirty="0"/>
              <a:t>-My use for this is model selection.  </a:t>
            </a:r>
          </a:p>
          <a:p>
            <a:r>
              <a:rPr lang="en-US" dirty="0"/>
              <a:t>-We have a bunch of models, we’d like to know which is the best explanation of the data.  </a:t>
            </a:r>
          </a:p>
          <a:p>
            <a:r>
              <a:rPr lang="en-US" dirty="0"/>
              <a:t>-We don’t have much data, so we’d like to improve the power of the model selection process.  </a:t>
            </a:r>
          </a:p>
          <a:p>
            <a:r>
              <a:rPr lang="en-US" dirty="0"/>
              <a:t>-Hypothesis: blended regression estimator tuned through cross validation will improve power of model selection</a:t>
            </a:r>
          </a:p>
        </p:txBody>
      </p:sp>
      <p:sp>
        <p:nvSpPr>
          <p:cNvPr id="4" name="Slide Number Placeholder 3"/>
          <p:cNvSpPr>
            <a:spLocks noGrp="1"/>
          </p:cNvSpPr>
          <p:nvPr>
            <p:ph type="sldNum" sz="quarter" idx="10"/>
          </p:nvPr>
        </p:nvSpPr>
        <p:spPr/>
        <p:txBody>
          <a:bodyPr/>
          <a:lstStyle/>
          <a:p>
            <a:fld id="{CC0C8BB2-9DBA-466F-BB76-810E38541556}" type="slidenum">
              <a:rPr lang="en-US" smtClean="0"/>
              <a:t>14</a:t>
            </a:fld>
            <a:endParaRPr lang="en-US"/>
          </a:p>
        </p:txBody>
      </p:sp>
    </p:spTree>
    <p:extLst>
      <p:ext uri="{BB962C8B-B14F-4D97-AF65-F5344CB8AC3E}">
        <p14:creationId xmlns:p14="http://schemas.microsoft.com/office/powerpoint/2010/main" val="1904300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is how do organisms allocate behavior in the presence of simultaneous reward and punishment.  </a:t>
            </a:r>
          </a:p>
          <a:p>
            <a:r>
              <a:rPr lang="en-US" dirty="0"/>
              <a:t>-Best dataset for this comes from Critchfield (2003), but this is not a big data set.  Our lab is currently working on ways of getting more data, but for right now this is what we’ve got.  </a:t>
            </a:r>
          </a:p>
          <a:p>
            <a:r>
              <a:rPr lang="en-US" dirty="0"/>
              <a:t>-We have a small dataset and a lot of similar models, we wouldn’t expect the model selection procedure to have much power.  </a:t>
            </a:r>
          </a:p>
        </p:txBody>
      </p:sp>
      <p:sp>
        <p:nvSpPr>
          <p:cNvPr id="4" name="Slide Number Placeholder 3"/>
          <p:cNvSpPr>
            <a:spLocks noGrp="1"/>
          </p:cNvSpPr>
          <p:nvPr>
            <p:ph type="sldNum" sz="quarter" idx="10"/>
          </p:nvPr>
        </p:nvSpPr>
        <p:spPr/>
        <p:txBody>
          <a:bodyPr/>
          <a:lstStyle/>
          <a:p>
            <a:fld id="{CC0C8BB2-9DBA-466F-BB76-810E38541556}" type="slidenum">
              <a:rPr lang="en-US" smtClean="0"/>
              <a:t>15</a:t>
            </a:fld>
            <a:endParaRPr lang="en-US"/>
          </a:p>
        </p:txBody>
      </p:sp>
    </p:spTree>
    <p:extLst>
      <p:ext uri="{BB962C8B-B14F-4D97-AF65-F5344CB8AC3E}">
        <p14:creationId xmlns:p14="http://schemas.microsoft.com/office/powerpoint/2010/main" val="418969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assess how well the method recovers the true model, we would need to know what the true model is.  In real life we don’t know – that’s why we’re running the experiment.  So, we assume that one of the models is the “true” model.</a:t>
            </a:r>
          </a:p>
          <a:p>
            <a:r>
              <a:rPr lang="en-US" dirty="0"/>
              <a:t>-What does it mean to be the true model?  It means that the distribution of dependent variables is consistent with the equation describing the model.  In other words, a “true” model constrains possible dependent variables.</a:t>
            </a:r>
          </a:p>
        </p:txBody>
      </p:sp>
      <p:sp>
        <p:nvSpPr>
          <p:cNvPr id="4" name="Slide Number Placeholder 3"/>
          <p:cNvSpPr>
            <a:spLocks noGrp="1"/>
          </p:cNvSpPr>
          <p:nvPr>
            <p:ph type="sldNum" sz="quarter" idx="10"/>
          </p:nvPr>
        </p:nvSpPr>
        <p:spPr/>
        <p:txBody>
          <a:bodyPr/>
          <a:lstStyle/>
          <a:p>
            <a:fld id="{CC0C8BB2-9DBA-466F-BB76-810E38541556}" type="slidenum">
              <a:rPr lang="en-US" smtClean="0"/>
              <a:t>16</a:t>
            </a:fld>
            <a:endParaRPr lang="en-US"/>
          </a:p>
        </p:txBody>
      </p:sp>
    </p:spTree>
    <p:extLst>
      <p:ext uri="{BB962C8B-B14F-4D97-AF65-F5344CB8AC3E}">
        <p14:creationId xmlns:p14="http://schemas.microsoft.com/office/powerpoint/2010/main" val="3713478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set constrains it even further.  If we assume a model as the source of the data, then we can calculate the most likely distribution of data by doing an OLS regression.  </a:t>
            </a:r>
          </a:p>
        </p:txBody>
      </p:sp>
      <p:sp>
        <p:nvSpPr>
          <p:cNvPr id="4" name="Slide Number Placeholder 3"/>
          <p:cNvSpPr>
            <a:spLocks noGrp="1"/>
          </p:cNvSpPr>
          <p:nvPr>
            <p:ph type="sldNum" sz="quarter" idx="10"/>
          </p:nvPr>
        </p:nvSpPr>
        <p:spPr/>
        <p:txBody>
          <a:bodyPr/>
          <a:lstStyle/>
          <a:p>
            <a:fld id="{CC0C8BB2-9DBA-466F-BB76-810E38541556}" type="slidenum">
              <a:rPr lang="en-US" smtClean="0"/>
              <a:t>17</a:t>
            </a:fld>
            <a:endParaRPr lang="en-US"/>
          </a:p>
        </p:txBody>
      </p:sp>
    </p:spTree>
    <p:extLst>
      <p:ext uri="{BB962C8B-B14F-4D97-AF65-F5344CB8AC3E}">
        <p14:creationId xmlns:p14="http://schemas.microsoft.com/office/powerpoint/2010/main" val="694539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distribution that represents the model, we can now generate an unlimited amount of data sets.  </a:t>
            </a:r>
          </a:p>
        </p:txBody>
      </p:sp>
      <p:sp>
        <p:nvSpPr>
          <p:cNvPr id="4" name="Slide Number Placeholder 3"/>
          <p:cNvSpPr>
            <a:spLocks noGrp="1"/>
          </p:cNvSpPr>
          <p:nvPr>
            <p:ph type="sldNum" sz="quarter" idx="10"/>
          </p:nvPr>
        </p:nvSpPr>
        <p:spPr/>
        <p:txBody>
          <a:bodyPr/>
          <a:lstStyle/>
          <a:p>
            <a:fld id="{CC0C8BB2-9DBA-466F-BB76-810E38541556}" type="slidenum">
              <a:rPr lang="en-US" smtClean="0"/>
              <a:t>18</a:t>
            </a:fld>
            <a:endParaRPr lang="en-US"/>
          </a:p>
        </p:txBody>
      </p:sp>
    </p:spTree>
    <p:extLst>
      <p:ext uri="{BB962C8B-B14F-4D97-AF65-F5344CB8AC3E}">
        <p14:creationId xmlns:p14="http://schemas.microsoft.com/office/powerpoint/2010/main" val="2580392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data sets can now be regressed to all of the models using both methods – BIG and OLS.  </a:t>
            </a:r>
          </a:p>
        </p:txBody>
      </p:sp>
      <p:sp>
        <p:nvSpPr>
          <p:cNvPr id="4" name="Slide Number Placeholder 3"/>
          <p:cNvSpPr>
            <a:spLocks noGrp="1"/>
          </p:cNvSpPr>
          <p:nvPr>
            <p:ph type="sldNum" sz="quarter" idx="10"/>
          </p:nvPr>
        </p:nvSpPr>
        <p:spPr/>
        <p:txBody>
          <a:bodyPr/>
          <a:lstStyle/>
          <a:p>
            <a:fld id="{CC0C8BB2-9DBA-466F-BB76-810E38541556}" type="slidenum">
              <a:rPr lang="en-US" smtClean="0"/>
              <a:t>19</a:t>
            </a:fld>
            <a:endParaRPr lang="en-US"/>
          </a:p>
        </p:txBody>
      </p:sp>
    </p:spTree>
    <p:extLst>
      <p:ext uri="{BB962C8B-B14F-4D97-AF65-F5344CB8AC3E}">
        <p14:creationId xmlns:p14="http://schemas.microsoft.com/office/powerpoint/2010/main" val="3587926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call this technique BIG (blending individuals and groups)</a:t>
            </a:r>
          </a:p>
          <a:p>
            <a:r>
              <a:rPr lang="en-US" dirty="0"/>
              <a:t>-Due to time constraints, this talk will be light on detail</a:t>
            </a:r>
          </a:p>
          <a:p>
            <a:r>
              <a:rPr lang="en-US" dirty="0"/>
              <a:t>-If you have lingering questions that aren’t answered, please come find me</a:t>
            </a:r>
          </a:p>
          <a:p>
            <a:r>
              <a:rPr lang="en-US" dirty="0"/>
              <a:t>-Organization of the talk is </a:t>
            </a:r>
            <a:r>
              <a:rPr lang="mr-IN" dirty="0"/>
              <a:t>…</a:t>
            </a:r>
            <a:endParaRPr lang="en-US" dirty="0"/>
          </a:p>
        </p:txBody>
      </p:sp>
      <p:sp>
        <p:nvSpPr>
          <p:cNvPr id="4" name="Slide Number Placeholder 3"/>
          <p:cNvSpPr>
            <a:spLocks noGrp="1"/>
          </p:cNvSpPr>
          <p:nvPr>
            <p:ph type="sldNum" sz="quarter" idx="10"/>
          </p:nvPr>
        </p:nvSpPr>
        <p:spPr/>
        <p:txBody>
          <a:bodyPr/>
          <a:lstStyle/>
          <a:p>
            <a:fld id="{CC0C8BB2-9DBA-466F-BB76-810E38541556}" type="slidenum">
              <a:rPr lang="en-US" smtClean="0"/>
              <a:t>2</a:t>
            </a:fld>
            <a:endParaRPr lang="en-US"/>
          </a:p>
        </p:txBody>
      </p:sp>
    </p:spTree>
    <p:extLst>
      <p:ext uri="{BB962C8B-B14F-4D97-AF65-F5344CB8AC3E}">
        <p14:creationId xmlns:p14="http://schemas.microsoft.com/office/powerpoint/2010/main" val="2323723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assign evidence to each of the models depending on how well the data sets fit.  </a:t>
            </a:r>
          </a:p>
        </p:txBody>
      </p:sp>
      <p:sp>
        <p:nvSpPr>
          <p:cNvPr id="4" name="Slide Number Placeholder 3"/>
          <p:cNvSpPr>
            <a:spLocks noGrp="1"/>
          </p:cNvSpPr>
          <p:nvPr>
            <p:ph type="sldNum" sz="quarter" idx="10"/>
          </p:nvPr>
        </p:nvSpPr>
        <p:spPr/>
        <p:txBody>
          <a:bodyPr/>
          <a:lstStyle/>
          <a:p>
            <a:fld id="{CC0C8BB2-9DBA-466F-BB76-810E38541556}" type="slidenum">
              <a:rPr lang="en-US" smtClean="0"/>
              <a:t>20</a:t>
            </a:fld>
            <a:endParaRPr lang="en-US"/>
          </a:p>
        </p:txBody>
      </p:sp>
    </p:spTree>
    <p:extLst>
      <p:ext uri="{BB962C8B-B14F-4D97-AF65-F5344CB8AC3E}">
        <p14:creationId xmlns:p14="http://schemas.microsoft.com/office/powerpoint/2010/main" val="135146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we’re making clones of the data set with some variation that is consistent with one of the models.  We then see which of the two methods is better at identifying which data sets come from which models.  </a:t>
            </a:r>
          </a:p>
        </p:txBody>
      </p:sp>
      <p:sp>
        <p:nvSpPr>
          <p:cNvPr id="4" name="Slide Number Placeholder 3"/>
          <p:cNvSpPr>
            <a:spLocks noGrp="1"/>
          </p:cNvSpPr>
          <p:nvPr>
            <p:ph type="sldNum" sz="quarter" idx="10"/>
          </p:nvPr>
        </p:nvSpPr>
        <p:spPr/>
        <p:txBody>
          <a:bodyPr/>
          <a:lstStyle/>
          <a:p>
            <a:fld id="{CC0C8BB2-9DBA-466F-BB76-810E38541556}" type="slidenum">
              <a:rPr lang="en-US" smtClean="0"/>
              <a:t>21</a:t>
            </a:fld>
            <a:endParaRPr lang="en-US"/>
          </a:p>
        </p:txBody>
      </p:sp>
    </p:spTree>
    <p:extLst>
      <p:ext uri="{BB962C8B-B14F-4D97-AF65-F5344CB8AC3E}">
        <p14:creationId xmlns:p14="http://schemas.microsoft.com/office/powerpoint/2010/main" val="4224630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clear, this is not a test of the data or the models themselves – it is a test of the method.  </a:t>
            </a:r>
          </a:p>
          <a:p>
            <a:r>
              <a:rPr lang="en-US" dirty="0"/>
              <a:t>-WE KNOW THE TRUTH</a:t>
            </a:r>
          </a:p>
        </p:txBody>
      </p:sp>
      <p:sp>
        <p:nvSpPr>
          <p:cNvPr id="4" name="Slide Number Placeholder 3"/>
          <p:cNvSpPr>
            <a:spLocks noGrp="1"/>
          </p:cNvSpPr>
          <p:nvPr>
            <p:ph type="sldNum" sz="quarter" idx="10"/>
          </p:nvPr>
        </p:nvSpPr>
        <p:spPr/>
        <p:txBody>
          <a:bodyPr/>
          <a:lstStyle/>
          <a:p>
            <a:fld id="{CC0C8BB2-9DBA-466F-BB76-810E38541556}" type="slidenum">
              <a:rPr lang="en-US" smtClean="0"/>
              <a:t>22</a:t>
            </a:fld>
            <a:endParaRPr lang="en-US"/>
          </a:p>
        </p:txBody>
      </p:sp>
    </p:spTree>
    <p:extLst>
      <p:ext uri="{BB962C8B-B14F-4D97-AF65-F5344CB8AC3E}">
        <p14:creationId xmlns:p14="http://schemas.microsoft.com/office/powerpoint/2010/main" val="233619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results.</a:t>
            </a:r>
          </a:p>
          <a:p>
            <a:r>
              <a:rPr lang="en-US" dirty="0"/>
              <a:t>-OLS has poor power, only 68.5% of the time recovering the true model.  </a:t>
            </a:r>
          </a:p>
          <a:p>
            <a:r>
              <a:rPr lang="en-US" dirty="0"/>
              <a:t>-BIG is slightly better, adding about 5% power to the model selection procedure. </a:t>
            </a:r>
          </a:p>
          <a:p>
            <a:r>
              <a:rPr lang="en-US" dirty="0"/>
              <a:t>-The difference is small but has a p-value of less than .0001, so I’m convinced it’s a real effect.   </a:t>
            </a:r>
          </a:p>
          <a:p>
            <a:endParaRPr lang="en-US" dirty="0"/>
          </a:p>
        </p:txBody>
      </p:sp>
      <p:sp>
        <p:nvSpPr>
          <p:cNvPr id="4" name="Slide Number Placeholder 3"/>
          <p:cNvSpPr>
            <a:spLocks noGrp="1"/>
          </p:cNvSpPr>
          <p:nvPr>
            <p:ph type="sldNum" sz="quarter" idx="10"/>
          </p:nvPr>
        </p:nvSpPr>
        <p:spPr/>
        <p:txBody>
          <a:bodyPr/>
          <a:lstStyle/>
          <a:p>
            <a:fld id="{CC0C8BB2-9DBA-466F-BB76-810E38541556}" type="slidenum">
              <a:rPr lang="en-US" smtClean="0"/>
              <a:t>23</a:t>
            </a:fld>
            <a:endParaRPr lang="en-US"/>
          </a:p>
        </p:txBody>
      </p:sp>
    </p:spTree>
    <p:extLst>
      <p:ext uri="{BB962C8B-B14F-4D97-AF65-F5344CB8AC3E}">
        <p14:creationId xmlns:p14="http://schemas.microsoft.com/office/powerpoint/2010/main" val="36221297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-Conclusions.</a:t>
            </a:r>
          </a:p>
          <a:p>
            <a:r>
              <a:rPr lang="en-US" dirty="0"/>
              <a:t>-In this simulation, BIG improved recovery of the correct model by about 5%</a:t>
            </a:r>
          </a:p>
          <a:p>
            <a:r>
              <a:rPr lang="en-US" dirty="0"/>
              <a:t>-Unknown exactly which conditions will increase model recovery power</a:t>
            </a:r>
          </a:p>
          <a:p>
            <a:r>
              <a:rPr lang="en-US" dirty="0"/>
              <a:t>-There are other methods that contract parameters toward the mean, like Hierarchical Linear Modeling, but this method is simpler than those, only using weighted regressions</a:t>
            </a:r>
          </a:p>
          <a:p>
            <a:r>
              <a:rPr lang="en-US" dirty="0"/>
              <a:t>-However, it might still be too much for most people</a:t>
            </a:r>
          </a:p>
          <a:p>
            <a:r>
              <a:rPr lang="en-US" dirty="0"/>
              <a:t>-If you’re interested in using this method and have questions, I can help for the small price of getting my name on a paper</a:t>
            </a:r>
          </a:p>
        </p:txBody>
      </p:sp>
      <p:sp>
        <p:nvSpPr>
          <p:cNvPr id="4" name="Slide Number Placeholder 3"/>
          <p:cNvSpPr>
            <a:spLocks noGrp="1"/>
          </p:cNvSpPr>
          <p:nvPr>
            <p:ph type="sldNum" sz="quarter" idx="10"/>
          </p:nvPr>
        </p:nvSpPr>
        <p:spPr/>
        <p:txBody>
          <a:bodyPr/>
          <a:lstStyle/>
          <a:p>
            <a:fld id="{CC0C8BB2-9DBA-466F-BB76-810E38541556}" type="slidenum">
              <a:rPr lang="en-US" smtClean="0"/>
              <a:t>24</a:t>
            </a:fld>
            <a:endParaRPr lang="en-US"/>
          </a:p>
        </p:txBody>
      </p:sp>
    </p:spTree>
    <p:extLst>
      <p:ext uri="{BB962C8B-B14F-4D97-AF65-F5344CB8AC3E}">
        <p14:creationId xmlns:p14="http://schemas.microsoft.com/office/powerpoint/2010/main" val="3055852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like to thank Dr. McDowell for really pushing me to simplify this technique and make this talk user-friendly</a:t>
            </a:r>
          </a:p>
          <a:p>
            <a:r>
              <a:rPr lang="en-US" dirty="0"/>
              <a:t>-I’d also like to thank my FAC advisors (list) and my </a:t>
            </a:r>
            <a:r>
              <a:rPr lang="en-US" dirty="0" err="1"/>
              <a:t>labmates</a:t>
            </a:r>
            <a:r>
              <a:rPr lang="en-US" dirty="0"/>
              <a:t> (list) for good input and discussion of the methods involved</a:t>
            </a:r>
          </a:p>
        </p:txBody>
      </p:sp>
      <p:sp>
        <p:nvSpPr>
          <p:cNvPr id="4" name="Slide Number Placeholder 3"/>
          <p:cNvSpPr>
            <a:spLocks noGrp="1"/>
          </p:cNvSpPr>
          <p:nvPr>
            <p:ph type="sldNum" sz="quarter" idx="10"/>
          </p:nvPr>
        </p:nvSpPr>
        <p:spPr/>
        <p:txBody>
          <a:bodyPr/>
          <a:lstStyle/>
          <a:p>
            <a:fld id="{CC0C8BB2-9DBA-466F-BB76-810E38541556}" type="slidenum">
              <a:rPr lang="en-US" smtClean="0"/>
              <a:t>25</a:t>
            </a:fld>
            <a:endParaRPr lang="en-US"/>
          </a:p>
        </p:txBody>
      </p:sp>
    </p:spTree>
    <p:extLst>
      <p:ext uri="{BB962C8B-B14F-4D97-AF65-F5344CB8AC3E}">
        <p14:creationId xmlns:p14="http://schemas.microsoft.com/office/powerpoint/2010/main" val="2560055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C8BB2-9DBA-466F-BB76-810E38541556}" type="slidenum">
              <a:rPr lang="en-US" smtClean="0"/>
              <a:t>26</a:t>
            </a:fld>
            <a:endParaRPr lang="en-US"/>
          </a:p>
        </p:txBody>
      </p:sp>
    </p:spTree>
    <p:extLst>
      <p:ext uri="{BB962C8B-B14F-4D97-AF65-F5344CB8AC3E}">
        <p14:creationId xmlns:p14="http://schemas.microsoft.com/office/powerpoint/2010/main" val="482632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as part of a study you need to collect step counts</a:t>
            </a:r>
          </a:p>
          <a:p>
            <a:r>
              <a:rPr lang="en-US" dirty="0"/>
              <a:t>-Give step count trackers to a cohort, these automatically send data to a server</a:t>
            </a:r>
          </a:p>
          <a:p>
            <a:r>
              <a:rPr lang="en-US" dirty="0"/>
              <a:t>-</a:t>
            </a:r>
            <a:r>
              <a:rPr lang="en-US" baseline="0" dirty="0"/>
              <a:t>You complete a cohort with good data, and start a new one</a:t>
            </a:r>
            <a:endParaRPr lang="en-US" dirty="0"/>
          </a:p>
          <a:p>
            <a:r>
              <a:rPr lang="en-US" dirty="0"/>
              <a:t>-A</a:t>
            </a:r>
            <a:r>
              <a:rPr lang="en-US" baseline="0" dirty="0"/>
              <a:t> week in, your funding gets cut</a:t>
            </a:r>
          </a:p>
          <a:p>
            <a:r>
              <a:rPr lang="en-US" baseline="0" dirty="0"/>
              <a:t>-Data is in two very disparate chunks</a:t>
            </a:r>
            <a:endParaRPr lang="en-US" dirty="0"/>
          </a:p>
          <a:p>
            <a:r>
              <a:rPr lang="en-US" dirty="0"/>
              <a:t>-Data is noisy, could have strong autocorrelations, depression</a:t>
            </a:r>
          </a:p>
        </p:txBody>
      </p:sp>
      <p:sp>
        <p:nvSpPr>
          <p:cNvPr id="4" name="Slide Number Placeholder 3"/>
          <p:cNvSpPr>
            <a:spLocks noGrp="1"/>
          </p:cNvSpPr>
          <p:nvPr>
            <p:ph type="sldNum" sz="quarter" idx="10"/>
          </p:nvPr>
        </p:nvSpPr>
        <p:spPr/>
        <p:txBody>
          <a:bodyPr/>
          <a:lstStyle/>
          <a:p>
            <a:fld id="{CC0C8BB2-9DBA-466F-BB76-810E38541556}" type="slidenum">
              <a:rPr lang="en-US" smtClean="0"/>
              <a:t>3</a:t>
            </a:fld>
            <a:endParaRPr lang="en-US"/>
          </a:p>
        </p:txBody>
      </p:sp>
    </p:spTree>
    <p:extLst>
      <p:ext uri="{BB962C8B-B14F-4D97-AF65-F5344CB8AC3E}">
        <p14:creationId xmlns:p14="http://schemas.microsoft.com/office/powerpoint/2010/main" val="3276267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problem of estimating parameters with sparse data</a:t>
            </a:r>
          </a:p>
          <a:p>
            <a:r>
              <a:rPr lang="en-US" dirty="0"/>
              <a:t>-We could use the individual sample means, but that has a lot of noise</a:t>
            </a:r>
          </a:p>
          <a:p>
            <a:r>
              <a:rPr lang="en-US" dirty="0"/>
              <a:t>-To increase stability we could use the grand mean for everyone’s estimated parameter, but that’s not very satisfying and is also probably far off</a:t>
            </a:r>
          </a:p>
          <a:p>
            <a:r>
              <a:rPr lang="en-US" dirty="0"/>
              <a:t>-There’s a middle path that was developed by Stein in 1955, and I’d like to thank Dr. Waldman for bringing it to my attention</a:t>
            </a:r>
          </a:p>
        </p:txBody>
      </p:sp>
      <p:sp>
        <p:nvSpPr>
          <p:cNvPr id="4" name="Slide Number Placeholder 3"/>
          <p:cNvSpPr>
            <a:spLocks noGrp="1"/>
          </p:cNvSpPr>
          <p:nvPr>
            <p:ph type="sldNum" sz="quarter" idx="10"/>
          </p:nvPr>
        </p:nvSpPr>
        <p:spPr/>
        <p:txBody>
          <a:bodyPr/>
          <a:lstStyle/>
          <a:p>
            <a:fld id="{CC0C8BB2-9DBA-466F-BB76-810E38541556}" type="slidenum">
              <a:rPr lang="en-US" smtClean="0"/>
              <a:t>4</a:t>
            </a:fld>
            <a:endParaRPr lang="en-US"/>
          </a:p>
        </p:txBody>
      </p:sp>
    </p:spTree>
    <p:extLst>
      <p:ext uri="{BB962C8B-B14F-4D97-AF65-F5344CB8AC3E}">
        <p14:creationId xmlns:p14="http://schemas.microsoft.com/office/powerpoint/2010/main" val="3004693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-Stein’s method = using a shrinking coefficient</a:t>
            </a:r>
          </a:p>
          <a:p>
            <a:r>
              <a:rPr lang="en-US" dirty="0"/>
              <a:t>-How to select s?  In the step count model, we can calculate s directly by comparing the complete cohort’s data to what they looked</a:t>
            </a:r>
            <a:r>
              <a:rPr lang="en-US" baseline="0" dirty="0"/>
              <a:t> like a week in</a:t>
            </a:r>
            <a:endParaRPr lang="en-US" dirty="0"/>
          </a:p>
        </p:txBody>
      </p:sp>
      <p:sp>
        <p:nvSpPr>
          <p:cNvPr id="4" name="Slide Number Placeholder 3"/>
          <p:cNvSpPr>
            <a:spLocks noGrp="1"/>
          </p:cNvSpPr>
          <p:nvPr>
            <p:ph type="sldNum" sz="quarter" idx="10"/>
          </p:nvPr>
        </p:nvSpPr>
        <p:spPr/>
        <p:txBody>
          <a:bodyPr/>
          <a:lstStyle/>
          <a:p>
            <a:fld id="{CC0C8BB2-9DBA-466F-BB76-810E38541556}" type="slidenum">
              <a:rPr lang="en-US" smtClean="0"/>
              <a:t>5</a:t>
            </a:fld>
            <a:endParaRPr lang="en-US"/>
          </a:p>
        </p:txBody>
      </p:sp>
    </p:spTree>
    <p:extLst>
      <p:ext uri="{BB962C8B-B14F-4D97-AF65-F5344CB8AC3E}">
        <p14:creationId xmlns:p14="http://schemas.microsoft.com/office/powerpoint/2010/main" val="3877006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-Orient to graph</a:t>
            </a:r>
          </a:p>
        </p:txBody>
      </p:sp>
      <p:sp>
        <p:nvSpPr>
          <p:cNvPr id="4" name="Slide Number Placeholder 3"/>
          <p:cNvSpPr>
            <a:spLocks noGrp="1"/>
          </p:cNvSpPr>
          <p:nvPr>
            <p:ph type="sldNum" sz="quarter" idx="10"/>
          </p:nvPr>
        </p:nvSpPr>
        <p:spPr/>
        <p:txBody>
          <a:bodyPr/>
          <a:lstStyle/>
          <a:p>
            <a:fld id="{CC0C8BB2-9DBA-466F-BB76-810E38541556}" type="slidenum">
              <a:rPr lang="en-US" smtClean="0"/>
              <a:t>6</a:t>
            </a:fld>
            <a:endParaRPr lang="en-US"/>
          </a:p>
        </p:txBody>
      </p:sp>
    </p:spTree>
    <p:extLst>
      <p:ext uri="{BB962C8B-B14F-4D97-AF65-F5344CB8AC3E}">
        <p14:creationId xmlns:p14="http://schemas.microsoft.com/office/powerpoint/2010/main" val="375005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data we use to fit the model, as flexibility increases, the model adheres more closely to the data</a:t>
            </a:r>
          </a:p>
        </p:txBody>
      </p:sp>
      <p:sp>
        <p:nvSpPr>
          <p:cNvPr id="4" name="Slide Number Placeholder 3"/>
          <p:cNvSpPr>
            <a:spLocks noGrp="1"/>
          </p:cNvSpPr>
          <p:nvPr>
            <p:ph type="sldNum" sz="quarter" idx="10"/>
          </p:nvPr>
        </p:nvSpPr>
        <p:spPr/>
        <p:txBody>
          <a:bodyPr/>
          <a:lstStyle/>
          <a:p>
            <a:fld id="{CC0C8BB2-9DBA-466F-BB76-810E38541556}" type="slidenum">
              <a:rPr lang="en-US" smtClean="0"/>
              <a:t>7</a:t>
            </a:fld>
            <a:endParaRPr lang="en-US"/>
          </a:p>
        </p:txBody>
      </p:sp>
    </p:spTree>
    <p:extLst>
      <p:ext uri="{BB962C8B-B14F-4D97-AF65-F5344CB8AC3E}">
        <p14:creationId xmlns:p14="http://schemas.microsoft.com/office/powerpoint/2010/main" val="3387499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 more flexible the model, the more likely it is to chase noise</a:t>
            </a:r>
          </a:p>
          <a:p>
            <a:r>
              <a:rPr lang="en-US" dirty="0"/>
              <a:t>-There’s a sweet spot</a:t>
            </a:r>
          </a:p>
          <a:p>
            <a:r>
              <a:rPr lang="en-US" dirty="0"/>
              <a:t>-These curves depend on the size of the fitted data set</a:t>
            </a:r>
          </a:p>
          <a:p>
            <a:r>
              <a:rPr lang="en-US" dirty="0"/>
              <a:t>-Larger that is, the longer these curves stay close</a:t>
            </a:r>
          </a:p>
          <a:p>
            <a:r>
              <a:rPr lang="en-US" dirty="0"/>
              <a:t>-FLEXIBILITY CAN BE DANGEROUS</a:t>
            </a:r>
          </a:p>
        </p:txBody>
      </p:sp>
      <p:sp>
        <p:nvSpPr>
          <p:cNvPr id="4" name="Slide Number Placeholder 3"/>
          <p:cNvSpPr>
            <a:spLocks noGrp="1"/>
          </p:cNvSpPr>
          <p:nvPr>
            <p:ph type="sldNum" sz="quarter" idx="10"/>
          </p:nvPr>
        </p:nvSpPr>
        <p:spPr/>
        <p:txBody>
          <a:bodyPr/>
          <a:lstStyle/>
          <a:p>
            <a:fld id="{CC0C8BB2-9DBA-466F-BB76-810E38541556}" type="slidenum">
              <a:rPr lang="en-US" smtClean="0"/>
              <a:t>8</a:t>
            </a:fld>
            <a:endParaRPr lang="en-US"/>
          </a:p>
        </p:txBody>
      </p:sp>
    </p:spTree>
    <p:extLst>
      <p:ext uri="{BB962C8B-B14F-4D97-AF65-F5344CB8AC3E}">
        <p14:creationId xmlns:p14="http://schemas.microsoft.com/office/powerpoint/2010/main" val="295102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-Stein showed that for most ordinary cases, the sweet spot lies between the grand mean and individual means as estimators of parameters</a:t>
            </a:r>
          </a:p>
        </p:txBody>
      </p:sp>
      <p:sp>
        <p:nvSpPr>
          <p:cNvPr id="4" name="Slide Number Placeholder 3"/>
          <p:cNvSpPr>
            <a:spLocks noGrp="1"/>
          </p:cNvSpPr>
          <p:nvPr>
            <p:ph type="sldNum" sz="quarter" idx="10"/>
          </p:nvPr>
        </p:nvSpPr>
        <p:spPr/>
        <p:txBody>
          <a:bodyPr/>
          <a:lstStyle/>
          <a:p>
            <a:fld id="{CC0C8BB2-9DBA-466F-BB76-810E38541556}" type="slidenum">
              <a:rPr lang="en-US" smtClean="0"/>
              <a:t>9</a:t>
            </a:fld>
            <a:endParaRPr lang="en-US"/>
          </a:p>
        </p:txBody>
      </p:sp>
    </p:spTree>
    <p:extLst>
      <p:ext uri="{BB962C8B-B14F-4D97-AF65-F5344CB8AC3E}">
        <p14:creationId xmlns:p14="http://schemas.microsoft.com/office/powerpoint/2010/main" val="148324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8/9/2018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8/9/2018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8/9/2018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8/9/2018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8/9/2018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8/9/2018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EE4E2-F0BB-4EDB-B853-344D539E5B7F}"/>
              </a:ext>
            </a:extLst>
          </p:cNvPr>
          <p:cNvSpPr>
            <a:spLocks noGrp="1"/>
          </p:cNvSpPr>
          <p:nvPr>
            <p:ph type="ctrTitle"/>
          </p:nvPr>
        </p:nvSpPr>
        <p:spPr/>
        <p:txBody>
          <a:bodyPr/>
          <a:lstStyle/>
          <a:p>
            <a:r>
              <a:rPr lang="en-US" dirty="0"/>
              <a:t>BIG Fits for Small Data</a:t>
            </a:r>
          </a:p>
        </p:txBody>
      </p:sp>
      <p:sp>
        <p:nvSpPr>
          <p:cNvPr id="3" name="Subtitle 2">
            <a:extLst>
              <a:ext uri="{FF2B5EF4-FFF2-40B4-BE49-F238E27FC236}">
                <a16:creationId xmlns:a16="http://schemas.microsoft.com/office/drawing/2014/main" id="{E3F83367-87A7-4C8B-96D2-88370005B643}"/>
              </a:ext>
            </a:extLst>
          </p:cNvPr>
          <p:cNvSpPr>
            <a:spLocks noGrp="1"/>
          </p:cNvSpPr>
          <p:nvPr>
            <p:ph type="subTitle" idx="1"/>
          </p:nvPr>
        </p:nvSpPr>
        <p:spPr/>
        <p:txBody>
          <a:bodyPr>
            <a:normAutofit fontScale="92500"/>
          </a:bodyPr>
          <a:lstStyle/>
          <a:p>
            <a:r>
              <a:rPr lang="en-US" dirty="0"/>
              <a:t>Mixing group and individual data to improve model selection</a:t>
            </a:r>
          </a:p>
          <a:p>
            <a:r>
              <a:rPr lang="en-US" dirty="0"/>
              <a:t>Steven Riley, 8/25/17</a:t>
            </a:r>
          </a:p>
        </p:txBody>
      </p:sp>
    </p:spTree>
    <p:extLst>
      <p:ext uri="{BB962C8B-B14F-4D97-AF65-F5344CB8AC3E}">
        <p14:creationId xmlns:p14="http://schemas.microsoft.com/office/powerpoint/2010/main" val="1106342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8011-AE06-4AF9-935A-649E9146A3A2}"/>
              </a:ext>
            </a:extLst>
          </p:cNvPr>
          <p:cNvSpPr>
            <a:spLocks noGrp="1"/>
          </p:cNvSpPr>
          <p:nvPr>
            <p:ph type="title"/>
          </p:nvPr>
        </p:nvSpPr>
        <p:spPr/>
        <p:txBody>
          <a:bodyPr/>
          <a:lstStyle/>
          <a:p>
            <a:r>
              <a:rPr lang="en-US" dirty="0"/>
              <a:t>Why does this work?</a:t>
            </a:r>
          </a:p>
        </p:txBody>
      </p:sp>
      <p:pic>
        <p:nvPicPr>
          <p:cNvPr id="5" name="Content Placeholder 4">
            <a:extLst>
              <a:ext uri="{FF2B5EF4-FFF2-40B4-BE49-F238E27FC236}">
                <a16:creationId xmlns:a16="http://schemas.microsoft.com/office/drawing/2014/main" id="{DB36DB50-3244-4389-B42F-42DA0BC082D3}"/>
              </a:ext>
            </a:extLst>
          </p:cNvPr>
          <p:cNvPicPr>
            <a:picLocks noGrp="1" noChangeAspect="1"/>
          </p:cNvPicPr>
          <p:nvPr>
            <p:ph idx="1"/>
          </p:nvPr>
        </p:nvPicPr>
        <p:blipFill>
          <a:blip r:embed="rId3"/>
          <a:stretch>
            <a:fillRect/>
          </a:stretch>
        </p:blipFill>
        <p:spPr>
          <a:xfrm>
            <a:off x="2425142" y="2052638"/>
            <a:ext cx="6303490" cy="4195761"/>
          </a:xfrm>
        </p:spPr>
      </p:pic>
    </p:spTree>
    <p:extLst>
      <p:ext uri="{BB962C8B-B14F-4D97-AF65-F5344CB8AC3E}">
        <p14:creationId xmlns:p14="http://schemas.microsoft.com/office/powerpoint/2010/main" val="3250531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7035A-6DBC-491E-937E-5ABDB4229996}"/>
              </a:ext>
            </a:extLst>
          </p:cNvPr>
          <p:cNvSpPr>
            <a:spLocks noGrp="1"/>
          </p:cNvSpPr>
          <p:nvPr>
            <p:ph type="title"/>
          </p:nvPr>
        </p:nvSpPr>
        <p:spPr/>
        <p:txBody>
          <a:bodyPr/>
          <a:lstStyle/>
          <a:p>
            <a:r>
              <a:rPr lang="en-US" dirty="0"/>
              <a:t>When does this work?</a:t>
            </a:r>
          </a:p>
        </p:txBody>
      </p:sp>
      <p:sp>
        <p:nvSpPr>
          <p:cNvPr id="3" name="Content Placeholder 2">
            <a:extLst>
              <a:ext uri="{FF2B5EF4-FFF2-40B4-BE49-F238E27FC236}">
                <a16:creationId xmlns:a16="http://schemas.microsoft.com/office/drawing/2014/main" id="{80B123D5-77F4-483A-9CD1-CAA0EAA1CDE6}"/>
              </a:ext>
            </a:extLst>
          </p:cNvPr>
          <p:cNvSpPr>
            <a:spLocks noGrp="1"/>
          </p:cNvSpPr>
          <p:nvPr>
            <p:ph idx="1"/>
          </p:nvPr>
        </p:nvSpPr>
        <p:spPr/>
        <p:txBody>
          <a:bodyPr/>
          <a:lstStyle/>
          <a:p>
            <a:r>
              <a:rPr lang="en-US" sz="2400" dirty="0"/>
              <a:t>Mean estimation with multiple participants</a:t>
            </a:r>
          </a:p>
          <a:p>
            <a:r>
              <a:rPr lang="en-US" sz="2400" dirty="0"/>
              <a:t>Desire to reduce error </a:t>
            </a:r>
          </a:p>
          <a:p>
            <a:r>
              <a:rPr lang="en-US" sz="2400" dirty="0"/>
              <a:t>True distribution of means is unimodal</a:t>
            </a:r>
          </a:p>
          <a:p>
            <a:r>
              <a:rPr lang="en-US" sz="2400" dirty="0"/>
              <a:t>Some knowledge of the true distribution exists</a:t>
            </a:r>
          </a:p>
          <a:p>
            <a:endParaRPr lang="en-US" dirty="0"/>
          </a:p>
          <a:p>
            <a:endParaRPr lang="en-US" dirty="0"/>
          </a:p>
        </p:txBody>
      </p:sp>
    </p:spTree>
    <p:extLst>
      <p:ext uri="{BB962C8B-B14F-4D97-AF65-F5344CB8AC3E}">
        <p14:creationId xmlns:p14="http://schemas.microsoft.com/office/powerpoint/2010/main" val="2401977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60C50-0630-4C7D-B5DB-80B2390FA08D}"/>
              </a:ext>
            </a:extLst>
          </p:cNvPr>
          <p:cNvSpPr>
            <a:spLocks noGrp="1"/>
          </p:cNvSpPr>
          <p:nvPr>
            <p:ph type="title"/>
          </p:nvPr>
        </p:nvSpPr>
        <p:spPr/>
        <p:txBody>
          <a:bodyPr/>
          <a:lstStyle/>
          <a:p>
            <a:r>
              <a:rPr lang="en-US" dirty="0"/>
              <a:t>BIG with predictor variables</a:t>
            </a:r>
          </a:p>
        </p:txBody>
      </p:sp>
      <p:sp>
        <p:nvSpPr>
          <p:cNvPr id="3" name="Content Placeholder 2">
            <a:extLst>
              <a:ext uri="{FF2B5EF4-FFF2-40B4-BE49-F238E27FC236}">
                <a16:creationId xmlns:a16="http://schemas.microsoft.com/office/drawing/2014/main" id="{AE66BDE6-3EA8-4B88-8056-BA71D7E6012B}"/>
              </a:ext>
            </a:extLst>
          </p:cNvPr>
          <p:cNvSpPr>
            <a:spLocks noGrp="1"/>
          </p:cNvSpPr>
          <p:nvPr>
            <p:ph idx="1"/>
          </p:nvPr>
        </p:nvSpPr>
        <p:spPr/>
        <p:txBody>
          <a:bodyPr>
            <a:normAutofit/>
          </a:bodyPr>
          <a:lstStyle/>
          <a:p>
            <a:r>
              <a:rPr lang="en-US" sz="2400" dirty="0"/>
              <a:t>Weighted regressions instead of weighted means</a:t>
            </a:r>
          </a:p>
          <a:p>
            <a:pPr lvl="1"/>
            <a:r>
              <a:rPr lang="en-US" sz="2400" i="1" dirty="0"/>
              <a:t>s </a:t>
            </a:r>
            <a:r>
              <a:rPr lang="en-US" sz="2400" dirty="0"/>
              <a:t>is a weight on group data</a:t>
            </a:r>
          </a:p>
          <a:p>
            <a:pPr lvl="1"/>
            <a:r>
              <a:rPr lang="en-US" sz="2400" dirty="0"/>
              <a:t>Individual data has a weight of 1</a:t>
            </a:r>
          </a:p>
          <a:p>
            <a:r>
              <a:rPr lang="en-US" sz="2400" dirty="0"/>
              <a:t>How to estimate the true distribution?</a:t>
            </a:r>
          </a:p>
          <a:p>
            <a:pPr marL="0" indent="0">
              <a:buNone/>
            </a:pPr>
            <a:endParaRPr lang="en-US" sz="2400" dirty="0"/>
          </a:p>
        </p:txBody>
      </p:sp>
    </p:spTree>
    <p:extLst>
      <p:ext uri="{BB962C8B-B14F-4D97-AF65-F5344CB8AC3E}">
        <p14:creationId xmlns:p14="http://schemas.microsoft.com/office/powerpoint/2010/main" val="4039377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C360-F7EF-41C9-8BF5-2CAA2CB299ED}"/>
              </a:ext>
            </a:extLst>
          </p:cNvPr>
          <p:cNvSpPr>
            <a:spLocks noGrp="1"/>
          </p:cNvSpPr>
          <p:nvPr>
            <p:ph type="title"/>
          </p:nvPr>
        </p:nvSpPr>
        <p:spPr/>
        <p:txBody>
          <a:bodyPr/>
          <a:lstStyle/>
          <a:p>
            <a:r>
              <a:rPr lang="en-US" dirty="0"/>
              <a:t>Cross Validation (CV)</a:t>
            </a:r>
          </a:p>
        </p:txBody>
      </p:sp>
      <p:pic>
        <p:nvPicPr>
          <p:cNvPr id="11" name="Content Placeholder 10">
            <a:extLst>
              <a:ext uri="{FF2B5EF4-FFF2-40B4-BE49-F238E27FC236}">
                <a16:creationId xmlns:a16="http://schemas.microsoft.com/office/drawing/2014/main" id="{79464F86-DD99-4568-9AE1-D932277E4E84}"/>
              </a:ext>
            </a:extLst>
          </p:cNvPr>
          <p:cNvPicPr>
            <a:picLocks noGrp="1" noChangeAspect="1"/>
          </p:cNvPicPr>
          <p:nvPr>
            <p:ph idx="1"/>
          </p:nvPr>
        </p:nvPicPr>
        <p:blipFill>
          <a:blip r:embed="rId3"/>
          <a:stretch>
            <a:fillRect/>
          </a:stretch>
        </p:blipFill>
        <p:spPr>
          <a:xfrm>
            <a:off x="1142701" y="2663738"/>
            <a:ext cx="8411542" cy="3373379"/>
          </a:xfrm>
        </p:spPr>
      </p:pic>
      <p:sp>
        <p:nvSpPr>
          <p:cNvPr id="13" name="TextBox 12">
            <a:extLst>
              <a:ext uri="{FF2B5EF4-FFF2-40B4-BE49-F238E27FC236}">
                <a16:creationId xmlns:a16="http://schemas.microsoft.com/office/drawing/2014/main" id="{06F42EC1-47FB-4E10-B7CA-F50153783D73}"/>
              </a:ext>
            </a:extLst>
          </p:cNvPr>
          <p:cNvSpPr txBox="1"/>
          <p:nvPr/>
        </p:nvSpPr>
        <p:spPr>
          <a:xfrm>
            <a:off x="1350818" y="2296391"/>
            <a:ext cx="436418" cy="369332"/>
          </a:xfrm>
          <a:prstGeom prst="rect">
            <a:avLst/>
          </a:prstGeom>
          <a:noFill/>
        </p:spPr>
        <p:txBody>
          <a:bodyPr wrap="square" rtlCol="0">
            <a:spAutoFit/>
          </a:bodyPr>
          <a:lstStyle/>
          <a:p>
            <a:r>
              <a:rPr lang="en-US" dirty="0"/>
              <a:t>x</a:t>
            </a:r>
            <a:r>
              <a:rPr lang="en-US" baseline="-25000" dirty="0"/>
              <a:t>1</a:t>
            </a:r>
          </a:p>
        </p:txBody>
      </p:sp>
      <p:sp>
        <p:nvSpPr>
          <p:cNvPr id="14" name="TextBox 13">
            <a:extLst>
              <a:ext uri="{FF2B5EF4-FFF2-40B4-BE49-F238E27FC236}">
                <a16:creationId xmlns:a16="http://schemas.microsoft.com/office/drawing/2014/main" id="{76A35BE8-F566-43C8-9F95-856364851988}"/>
              </a:ext>
            </a:extLst>
          </p:cNvPr>
          <p:cNvSpPr txBox="1"/>
          <p:nvPr/>
        </p:nvSpPr>
        <p:spPr>
          <a:xfrm>
            <a:off x="1835727" y="2296391"/>
            <a:ext cx="377537" cy="369332"/>
          </a:xfrm>
          <a:prstGeom prst="rect">
            <a:avLst/>
          </a:prstGeom>
          <a:noFill/>
        </p:spPr>
        <p:txBody>
          <a:bodyPr wrap="square" rtlCol="0">
            <a:spAutoFit/>
          </a:bodyPr>
          <a:lstStyle/>
          <a:p>
            <a:r>
              <a:rPr lang="en-US" dirty="0"/>
              <a:t>x</a:t>
            </a:r>
            <a:r>
              <a:rPr lang="en-US" baseline="-25000" dirty="0"/>
              <a:t>2</a:t>
            </a:r>
          </a:p>
        </p:txBody>
      </p:sp>
      <p:sp>
        <p:nvSpPr>
          <p:cNvPr id="15" name="TextBox 14">
            <a:extLst>
              <a:ext uri="{FF2B5EF4-FFF2-40B4-BE49-F238E27FC236}">
                <a16:creationId xmlns:a16="http://schemas.microsoft.com/office/drawing/2014/main" id="{C6F5D1EA-4D50-4872-ACA6-B9F52174071E}"/>
              </a:ext>
            </a:extLst>
          </p:cNvPr>
          <p:cNvSpPr txBox="1"/>
          <p:nvPr/>
        </p:nvSpPr>
        <p:spPr>
          <a:xfrm>
            <a:off x="2310246" y="2296391"/>
            <a:ext cx="436418" cy="369332"/>
          </a:xfrm>
          <a:prstGeom prst="rect">
            <a:avLst/>
          </a:prstGeom>
          <a:noFill/>
        </p:spPr>
        <p:txBody>
          <a:bodyPr wrap="square" rtlCol="0">
            <a:spAutoFit/>
          </a:bodyPr>
          <a:lstStyle/>
          <a:p>
            <a:r>
              <a:rPr lang="en-US" dirty="0"/>
              <a:t>x</a:t>
            </a:r>
            <a:r>
              <a:rPr lang="en-US" baseline="-25000" dirty="0"/>
              <a:t>3</a:t>
            </a:r>
          </a:p>
        </p:txBody>
      </p:sp>
      <p:sp>
        <p:nvSpPr>
          <p:cNvPr id="16" name="TextBox 15">
            <a:extLst>
              <a:ext uri="{FF2B5EF4-FFF2-40B4-BE49-F238E27FC236}">
                <a16:creationId xmlns:a16="http://schemas.microsoft.com/office/drawing/2014/main" id="{32C5B493-45E1-492F-9A8E-4DF93D253BA7}"/>
              </a:ext>
            </a:extLst>
          </p:cNvPr>
          <p:cNvSpPr txBox="1"/>
          <p:nvPr/>
        </p:nvSpPr>
        <p:spPr>
          <a:xfrm>
            <a:off x="2840182" y="2296391"/>
            <a:ext cx="436418" cy="369332"/>
          </a:xfrm>
          <a:prstGeom prst="rect">
            <a:avLst/>
          </a:prstGeom>
          <a:noFill/>
        </p:spPr>
        <p:txBody>
          <a:bodyPr wrap="square" rtlCol="0">
            <a:spAutoFit/>
          </a:bodyPr>
          <a:lstStyle/>
          <a:p>
            <a:r>
              <a:rPr lang="en-US" dirty="0"/>
              <a:t>y</a:t>
            </a:r>
          </a:p>
        </p:txBody>
      </p:sp>
      <p:sp>
        <p:nvSpPr>
          <p:cNvPr id="17" name="TextBox 16">
            <a:extLst>
              <a:ext uri="{FF2B5EF4-FFF2-40B4-BE49-F238E27FC236}">
                <a16:creationId xmlns:a16="http://schemas.microsoft.com/office/drawing/2014/main" id="{E6387DDE-4294-4944-A41D-1F84E4A3840A}"/>
              </a:ext>
            </a:extLst>
          </p:cNvPr>
          <p:cNvSpPr txBox="1"/>
          <p:nvPr/>
        </p:nvSpPr>
        <p:spPr>
          <a:xfrm>
            <a:off x="1569027" y="1758930"/>
            <a:ext cx="1361209" cy="461665"/>
          </a:xfrm>
          <a:prstGeom prst="rect">
            <a:avLst/>
          </a:prstGeom>
          <a:noFill/>
        </p:spPr>
        <p:txBody>
          <a:bodyPr wrap="square" rtlCol="0">
            <a:spAutoFit/>
          </a:bodyPr>
          <a:lstStyle/>
          <a:p>
            <a:r>
              <a:rPr lang="en-US" sz="2400" dirty="0"/>
              <a:t>Sample</a:t>
            </a:r>
          </a:p>
        </p:txBody>
      </p:sp>
      <p:sp>
        <p:nvSpPr>
          <p:cNvPr id="18" name="TextBox 17">
            <a:extLst>
              <a:ext uri="{FF2B5EF4-FFF2-40B4-BE49-F238E27FC236}">
                <a16:creationId xmlns:a16="http://schemas.microsoft.com/office/drawing/2014/main" id="{A342B990-F66A-40E2-8BC7-B06250C984E9}"/>
              </a:ext>
            </a:extLst>
          </p:cNvPr>
          <p:cNvSpPr txBox="1"/>
          <p:nvPr/>
        </p:nvSpPr>
        <p:spPr>
          <a:xfrm>
            <a:off x="4714009" y="1758929"/>
            <a:ext cx="1873827" cy="461665"/>
          </a:xfrm>
          <a:prstGeom prst="rect">
            <a:avLst/>
          </a:prstGeom>
          <a:noFill/>
        </p:spPr>
        <p:txBody>
          <a:bodyPr wrap="square" rtlCol="0">
            <a:spAutoFit/>
          </a:bodyPr>
          <a:lstStyle/>
          <a:p>
            <a:r>
              <a:rPr lang="en-US" sz="2400" dirty="0"/>
              <a:t>Training Set</a:t>
            </a:r>
          </a:p>
        </p:txBody>
      </p:sp>
      <p:sp>
        <p:nvSpPr>
          <p:cNvPr id="19" name="TextBox 18">
            <a:extLst>
              <a:ext uri="{FF2B5EF4-FFF2-40B4-BE49-F238E27FC236}">
                <a16:creationId xmlns:a16="http://schemas.microsoft.com/office/drawing/2014/main" id="{D7DEBE0B-40EA-406C-A3E6-171665E51FBA}"/>
              </a:ext>
            </a:extLst>
          </p:cNvPr>
          <p:cNvSpPr txBox="1"/>
          <p:nvPr/>
        </p:nvSpPr>
        <p:spPr>
          <a:xfrm>
            <a:off x="7683758" y="1758929"/>
            <a:ext cx="1283597" cy="461665"/>
          </a:xfrm>
          <a:prstGeom prst="rect">
            <a:avLst/>
          </a:prstGeom>
          <a:noFill/>
        </p:spPr>
        <p:txBody>
          <a:bodyPr wrap="square" rtlCol="0">
            <a:spAutoFit/>
          </a:bodyPr>
          <a:lstStyle/>
          <a:p>
            <a:r>
              <a:rPr lang="en-US" sz="2400" dirty="0"/>
              <a:t>Test Set</a:t>
            </a:r>
          </a:p>
        </p:txBody>
      </p:sp>
    </p:spTree>
    <p:extLst>
      <p:ext uri="{BB962C8B-B14F-4D97-AF65-F5344CB8AC3E}">
        <p14:creationId xmlns:p14="http://schemas.microsoft.com/office/powerpoint/2010/main" val="3702681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368C-F494-4834-8AA2-22CEFB7FCE8D}"/>
              </a:ext>
            </a:extLst>
          </p:cNvPr>
          <p:cNvSpPr>
            <a:spLocks noGrp="1"/>
          </p:cNvSpPr>
          <p:nvPr>
            <p:ph type="title"/>
          </p:nvPr>
        </p:nvSpPr>
        <p:spPr/>
        <p:txBody>
          <a:bodyPr/>
          <a:lstStyle/>
          <a:p>
            <a:r>
              <a:rPr lang="en-US" dirty="0"/>
              <a:t>Can BIG Improve Model Selection?</a:t>
            </a:r>
          </a:p>
        </p:txBody>
      </p:sp>
      <p:sp>
        <p:nvSpPr>
          <p:cNvPr id="3" name="Content Placeholder 2">
            <a:extLst>
              <a:ext uri="{FF2B5EF4-FFF2-40B4-BE49-F238E27FC236}">
                <a16:creationId xmlns:a16="http://schemas.microsoft.com/office/drawing/2014/main" id="{D6623D3B-171A-4FFA-8BFA-464F4547023E}"/>
              </a:ext>
            </a:extLst>
          </p:cNvPr>
          <p:cNvSpPr>
            <a:spLocks noGrp="1"/>
          </p:cNvSpPr>
          <p:nvPr>
            <p:ph idx="1"/>
          </p:nvPr>
        </p:nvSpPr>
        <p:spPr/>
        <p:txBody>
          <a:bodyPr>
            <a:normAutofit/>
          </a:bodyPr>
          <a:lstStyle/>
          <a:p>
            <a:r>
              <a:rPr lang="en-US" sz="2400" dirty="0"/>
              <a:t>Hypothesis:</a:t>
            </a:r>
          </a:p>
          <a:p>
            <a:pPr lvl="1"/>
            <a:r>
              <a:rPr lang="en-US" sz="2400" dirty="0"/>
              <a:t>Using BIG fits across multiple models, with </a:t>
            </a:r>
            <a:r>
              <a:rPr lang="en-US" sz="2400" i="1" dirty="0"/>
              <a:t>s</a:t>
            </a:r>
            <a:r>
              <a:rPr lang="en-US" sz="2400" dirty="0"/>
              <a:t> tuned through cross validation, will improve likelihood of picking the true model</a:t>
            </a:r>
          </a:p>
        </p:txBody>
      </p:sp>
    </p:spTree>
    <p:extLst>
      <p:ext uri="{BB962C8B-B14F-4D97-AF65-F5344CB8AC3E}">
        <p14:creationId xmlns:p14="http://schemas.microsoft.com/office/powerpoint/2010/main" val="459229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82B55-CFC7-4047-99F2-E36ABA7805A4}"/>
              </a:ext>
            </a:extLst>
          </p:cNvPr>
          <p:cNvSpPr>
            <a:spLocks noGrp="1"/>
          </p:cNvSpPr>
          <p:nvPr>
            <p:ph type="title"/>
          </p:nvPr>
        </p:nvSpPr>
        <p:spPr/>
        <p:txBody>
          <a:bodyPr/>
          <a:lstStyle/>
          <a:p>
            <a:r>
              <a:rPr lang="en-US" dirty="0"/>
              <a:t>Data and Models</a:t>
            </a:r>
          </a:p>
        </p:txBody>
      </p:sp>
      <p:sp>
        <p:nvSpPr>
          <p:cNvPr id="3" name="Content Placeholder 2">
            <a:extLst>
              <a:ext uri="{FF2B5EF4-FFF2-40B4-BE49-F238E27FC236}">
                <a16:creationId xmlns:a16="http://schemas.microsoft.com/office/drawing/2014/main" id="{00AB8038-5586-4245-9F21-F637B26423F7}"/>
              </a:ext>
            </a:extLst>
          </p:cNvPr>
          <p:cNvSpPr>
            <a:spLocks noGrp="1"/>
          </p:cNvSpPr>
          <p:nvPr>
            <p:ph idx="1"/>
          </p:nvPr>
        </p:nvSpPr>
        <p:spPr/>
        <p:txBody>
          <a:bodyPr>
            <a:normAutofit/>
          </a:bodyPr>
          <a:lstStyle/>
          <a:p>
            <a:r>
              <a:rPr lang="en-US" sz="2400" dirty="0"/>
              <a:t>How do people allocate behavior in the presence of punishment?  </a:t>
            </a:r>
          </a:p>
          <a:p>
            <a:r>
              <a:rPr lang="en-US" sz="2400" dirty="0"/>
              <a:t>Critchfield et al (2003) data set</a:t>
            </a:r>
          </a:p>
          <a:p>
            <a:pPr lvl="1"/>
            <a:r>
              <a:rPr lang="en-US" sz="2400" dirty="0"/>
              <a:t>13 participants</a:t>
            </a:r>
          </a:p>
          <a:p>
            <a:pPr lvl="1"/>
            <a:r>
              <a:rPr lang="en-US" sz="2400" dirty="0"/>
              <a:t>115 data points</a:t>
            </a:r>
          </a:p>
          <a:p>
            <a:r>
              <a:rPr lang="en-US" sz="2400" dirty="0"/>
              <a:t>8 models of behavior allocation</a:t>
            </a:r>
          </a:p>
          <a:p>
            <a:pPr lvl="1"/>
            <a:r>
              <a:rPr lang="en-US" sz="2400" dirty="0"/>
              <a:t>As described by </a:t>
            </a:r>
            <a:r>
              <a:rPr lang="en-US" sz="2400" dirty="0" err="1"/>
              <a:t>Klapes</a:t>
            </a:r>
            <a:r>
              <a:rPr lang="en-US" sz="2400" dirty="0"/>
              <a:t>, Riley &amp; McDowell (under review)</a:t>
            </a:r>
          </a:p>
          <a:p>
            <a:pPr lvl="1"/>
            <a:endParaRPr lang="en-US" sz="2200" dirty="0"/>
          </a:p>
        </p:txBody>
      </p:sp>
    </p:spTree>
    <p:extLst>
      <p:ext uri="{BB962C8B-B14F-4D97-AF65-F5344CB8AC3E}">
        <p14:creationId xmlns:p14="http://schemas.microsoft.com/office/powerpoint/2010/main" val="3139048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253B-F412-4CD6-A4CE-40074BAD1014}"/>
              </a:ext>
            </a:extLst>
          </p:cNvPr>
          <p:cNvSpPr>
            <a:spLocks noGrp="1"/>
          </p:cNvSpPr>
          <p:nvPr>
            <p:ph type="title"/>
          </p:nvPr>
        </p:nvSpPr>
        <p:spPr/>
        <p:txBody>
          <a:bodyPr/>
          <a:lstStyle/>
          <a:p>
            <a:r>
              <a:rPr lang="en-US" dirty="0"/>
              <a:t>Simulation Experiment</a:t>
            </a:r>
          </a:p>
        </p:txBody>
      </p:sp>
      <p:graphicFrame>
        <p:nvGraphicFramePr>
          <p:cNvPr id="4" name="Content Placeholder 3">
            <a:extLst>
              <a:ext uri="{FF2B5EF4-FFF2-40B4-BE49-F238E27FC236}">
                <a16:creationId xmlns:a16="http://schemas.microsoft.com/office/drawing/2014/main" id="{0565DA57-D066-4616-9A0A-F99D4AAC20A0}"/>
              </a:ext>
            </a:extLst>
          </p:cNvPr>
          <p:cNvGraphicFramePr>
            <a:graphicFrameLocks noGrp="1"/>
          </p:cNvGraphicFramePr>
          <p:nvPr>
            <p:ph idx="1"/>
            <p:extLst>
              <p:ext uri="{D42A27DB-BD31-4B8C-83A1-F6EECF244321}">
                <p14:modId xmlns:p14="http://schemas.microsoft.com/office/powerpoint/2010/main" val="2293014019"/>
              </p:ext>
            </p:extLst>
          </p:nvPr>
        </p:nvGraphicFramePr>
        <p:xfrm>
          <a:off x="1103684" y="2041752"/>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Rounded Corners 4">
            <a:extLst>
              <a:ext uri="{FF2B5EF4-FFF2-40B4-BE49-F238E27FC236}">
                <a16:creationId xmlns:a16="http://schemas.microsoft.com/office/drawing/2014/main" id="{656FF075-B7FC-4563-BC8E-3136EB151788}"/>
              </a:ext>
            </a:extLst>
          </p:cNvPr>
          <p:cNvSpPr/>
          <p:nvPr/>
        </p:nvSpPr>
        <p:spPr>
          <a:xfrm>
            <a:off x="1168998" y="1427387"/>
            <a:ext cx="2057400" cy="1251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Pick a “true” model</a:t>
            </a:r>
          </a:p>
        </p:txBody>
      </p:sp>
    </p:spTree>
    <p:extLst>
      <p:ext uri="{BB962C8B-B14F-4D97-AF65-F5344CB8AC3E}">
        <p14:creationId xmlns:p14="http://schemas.microsoft.com/office/powerpoint/2010/main" val="3085339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253B-F412-4CD6-A4CE-40074BAD1014}"/>
              </a:ext>
            </a:extLst>
          </p:cNvPr>
          <p:cNvSpPr>
            <a:spLocks noGrp="1"/>
          </p:cNvSpPr>
          <p:nvPr>
            <p:ph type="title"/>
          </p:nvPr>
        </p:nvSpPr>
        <p:spPr/>
        <p:txBody>
          <a:bodyPr/>
          <a:lstStyle/>
          <a:p>
            <a:r>
              <a:rPr lang="en-US" dirty="0"/>
              <a:t>Simulation Experiment</a:t>
            </a:r>
          </a:p>
        </p:txBody>
      </p:sp>
      <p:graphicFrame>
        <p:nvGraphicFramePr>
          <p:cNvPr id="4" name="Content Placeholder 3">
            <a:extLst>
              <a:ext uri="{FF2B5EF4-FFF2-40B4-BE49-F238E27FC236}">
                <a16:creationId xmlns:a16="http://schemas.microsoft.com/office/drawing/2014/main" id="{0565DA57-D066-4616-9A0A-F99D4AAC20A0}"/>
              </a:ext>
            </a:extLst>
          </p:cNvPr>
          <p:cNvGraphicFramePr>
            <a:graphicFrameLocks noGrp="1"/>
          </p:cNvGraphicFramePr>
          <p:nvPr>
            <p:ph idx="1"/>
            <p:extLst/>
          </p:nvPr>
        </p:nvGraphicFramePr>
        <p:xfrm>
          <a:off x="1103684" y="2041752"/>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Rounded Corners 4">
            <a:extLst>
              <a:ext uri="{FF2B5EF4-FFF2-40B4-BE49-F238E27FC236}">
                <a16:creationId xmlns:a16="http://schemas.microsoft.com/office/drawing/2014/main" id="{656FF075-B7FC-4563-BC8E-3136EB151788}"/>
              </a:ext>
            </a:extLst>
          </p:cNvPr>
          <p:cNvSpPr/>
          <p:nvPr/>
        </p:nvSpPr>
        <p:spPr>
          <a:xfrm>
            <a:off x="1168998" y="1427387"/>
            <a:ext cx="2057400" cy="1251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Pick a “true” model</a:t>
            </a:r>
          </a:p>
        </p:txBody>
      </p:sp>
      <p:sp>
        <p:nvSpPr>
          <p:cNvPr id="6" name="Rectangle: Rounded Corners 5">
            <a:extLst>
              <a:ext uri="{FF2B5EF4-FFF2-40B4-BE49-F238E27FC236}">
                <a16:creationId xmlns:a16="http://schemas.microsoft.com/office/drawing/2014/main" id="{C4A31837-188E-4620-AD29-551E6CD7271B}"/>
              </a:ext>
            </a:extLst>
          </p:cNvPr>
          <p:cNvSpPr/>
          <p:nvPr/>
        </p:nvSpPr>
        <p:spPr>
          <a:xfrm>
            <a:off x="4485743" y="1415822"/>
            <a:ext cx="2251684" cy="1251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Fit REAL data to “true” model</a:t>
            </a:r>
          </a:p>
        </p:txBody>
      </p:sp>
      <p:sp>
        <p:nvSpPr>
          <p:cNvPr id="7" name="Rectangle: Rounded Corners 6">
            <a:extLst>
              <a:ext uri="{FF2B5EF4-FFF2-40B4-BE49-F238E27FC236}">
                <a16:creationId xmlns:a16="http://schemas.microsoft.com/office/drawing/2014/main" id="{A615790F-5714-4095-ACFB-A14E83F5F370}"/>
              </a:ext>
            </a:extLst>
          </p:cNvPr>
          <p:cNvSpPr/>
          <p:nvPr/>
        </p:nvSpPr>
        <p:spPr>
          <a:xfrm>
            <a:off x="7846940" y="1415823"/>
            <a:ext cx="3040433" cy="1251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Use fit parameters to create distributions</a:t>
            </a:r>
          </a:p>
        </p:txBody>
      </p:sp>
      <p:cxnSp>
        <p:nvCxnSpPr>
          <p:cNvPr id="12" name="Straight Arrow Connector 11">
            <a:extLst>
              <a:ext uri="{FF2B5EF4-FFF2-40B4-BE49-F238E27FC236}">
                <a16:creationId xmlns:a16="http://schemas.microsoft.com/office/drawing/2014/main" id="{5F6645D1-828B-4017-A3E7-DE956604FC79}"/>
              </a:ext>
            </a:extLst>
          </p:cNvPr>
          <p:cNvCxnSpPr/>
          <p:nvPr/>
        </p:nvCxnSpPr>
        <p:spPr>
          <a:xfrm>
            <a:off x="3407229" y="2041750"/>
            <a:ext cx="8055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FCE543E-66D3-4FFF-B79B-0D5F429214CC}"/>
              </a:ext>
            </a:extLst>
          </p:cNvPr>
          <p:cNvCxnSpPr/>
          <p:nvPr/>
        </p:nvCxnSpPr>
        <p:spPr>
          <a:xfrm>
            <a:off x="6868887" y="2053315"/>
            <a:ext cx="8055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66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253B-F412-4CD6-A4CE-40074BAD1014}"/>
              </a:ext>
            </a:extLst>
          </p:cNvPr>
          <p:cNvSpPr>
            <a:spLocks noGrp="1"/>
          </p:cNvSpPr>
          <p:nvPr>
            <p:ph type="title"/>
          </p:nvPr>
        </p:nvSpPr>
        <p:spPr/>
        <p:txBody>
          <a:bodyPr/>
          <a:lstStyle/>
          <a:p>
            <a:r>
              <a:rPr lang="en-US" dirty="0"/>
              <a:t>Simulation Experiment</a:t>
            </a:r>
          </a:p>
        </p:txBody>
      </p:sp>
      <p:graphicFrame>
        <p:nvGraphicFramePr>
          <p:cNvPr id="4" name="Content Placeholder 3">
            <a:extLst>
              <a:ext uri="{FF2B5EF4-FFF2-40B4-BE49-F238E27FC236}">
                <a16:creationId xmlns:a16="http://schemas.microsoft.com/office/drawing/2014/main" id="{0565DA57-D066-4616-9A0A-F99D4AAC20A0}"/>
              </a:ext>
            </a:extLst>
          </p:cNvPr>
          <p:cNvGraphicFramePr>
            <a:graphicFrameLocks noGrp="1"/>
          </p:cNvGraphicFramePr>
          <p:nvPr>
            <p:ph idx="1"/>
            <p:extLst/>
          </p:nvPr>
        </p:nvGraphicFramePr>
        <p:xfrm>
          <a:off x="1103684" y="2041752"/>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Rounded Corners 4">
            <a:extLst>
              <a:ext uri="{FF2B5EF4-FFF2-40B4-BE49-F238E27FC236}">
                <a16:creationId xmlns:a16="http://schemas.microsoft.com/office/drawing/2014/main" id="{656FF075-B7FC-4563-BC8E-3136EB151788}"/>
              </a:ext>
            </a:extLst>
          </p:cNvPr>
          <p:cNvSpPr/>
          <p:nvPr/>
        </p:nvSpPr>
        <p:spPr>
          <a:xfrm>
            <a:off x="1168998" y="1427387"/>
            <a:ext cx="2057400" cy="1251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Pick a “true” model</a:t>
            </a:r>
          </a:p>
        </p:txBody>
      </p:sp>
      <p:sp>
        <p:nvSpPr>
          <p:cNvPr id="6" name="Rectangle: Rounded Corners 5">
            <a:extLst>
              <a:ext uri="{FF2B5EF4-FFF2-40B4-BE49-F238E27FC236}">
                <a16:creationId xmlns:a16="http://schemas.microsoft.com/office/drawing/2014/main" id="{C4A31837-188E-4620-AD29-551E6CD7271B}"/>
              </a:ext>
            </a:extLst>
          </p:cNvPr>
          <p:cNvSpPr/>
          <p:nvPr/>
        </p:nvSpPr>
        <p:spPr>
          <a:xfrm>
            <a:off x="4485743" y="1415822"/>
            <a:ext cx="2251684" cy="1251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Fit REAL data to “true” model</a:t>
            </a:r>
          </a:p>
        </p:txBody>
      </p:sp>
      <p:sp>
        <p:nvSpPr>
          <p:cNvPr id="7" name="Rectangle: Rounded Corners 6">
            <a:extLst>
              <a:ext uri="{FF2B5EF4-FFF2-40B4-BE49-F238E27FC236}">
                <a16:creationId xmlns:a16="http://schemas.microsoft.com/office/drawing/2014/main" id="{A615790F-5714-4095-ACFB-A14E83F5F370}"/>
              </a:ext>
            </a:extLst>
          </p:cNvPr>
          <p:cNvSpPr/>
          <p:nvPr/>
        </p:nvSpPr>
        <p:spPr>
          <a:xfrm>
            <a:off x="7846940" y="1415823"/>
            <a:ext cx="3040433" cy="1251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Use fit parameters to create distributions</a:t>
            </a:r>
          </a:p>
        </p:txBody>
      </p:sp>
      <p:sp>
        <p:nvSpPr>
          <p:cNvPr id="8" name="Rectangle: Rounded Corners 7">
            <a:extLst>
              <a:ext uri="{FF2B5EF4-FFF2-40B4-BE49-F238E27FC236}">
                <a16:creationId xmlns:a16="http://schemas.microsoft.com/office/drawing/2014/main" id="{CAE44E9F-5BAB-43B1-9A27-EC77C9200B23}"/>
              </a:ext>
            </a:extLst>
          </p:cNvPr>
          <p:cNvSpPr/>
          <p:nvPr/>
        </p:nvSpPr>
        <p:spPr>
          <a:xfrm>
            <a:off x="827314" y="5174159"/>
            <a:ext cx="2743200" cy="1251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Use distributions to generate FAKE data</a:t>
            </a:r>
          </a:p>
        </p:txBody>
      </p:sp>
      <p:cxnSp>
        <p:nvCxnSpPr>
          <p:cNvPr id="12" name="Straight Arrow Connector 11">
            <a:extLst>
              <a:ext uri="{FF2B5EF4-FFF2-40B4-BE49-F238E27FC236}">
                <a16:creationId xmlns:a16="http://schemas.microsoft.com/office/drawing/2014/main" id="{5F6645D1-828B-4017-A3E7-DE956604FC79}"/>
              </a:ext>
            </a:extLst>
          </p:cNvPr>
          <p:cNvCxnSpPr/>
          <p:nvPr/>
        </p:nvCxnSpPr>
        <p:spPr>
          <a:xfrm>
            <a:off x="3407229" y="2041750"/>
            <a:ext cx="8055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FCE543E-66D3-4FFF-B79B-0D5F429214CC}"/>
              </a:ext>
            </a:extLst>
          </p:cNvPr>
          <p:cNvCxnSpPr/>
          <p:nvPr/>
        </p:nvCxnSpPr>
        <p:spPr>
          <a:xfrm>
            <a:off x="6868887" y="2053315"/>
            <a:ext cx="8055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4E7D400-D21B-4CC9-AD43-2F69D5BAFA6E}"/>
              </a:ext>
            </a:extLst>
          </p:cNvPr>
          <p:cNvCxnSpPr>
            <a:cxnSpLocks/>
          </p:cNvCxnSpPr>
          <p:nvPr/>
        </p:nvCxnSpPr>
        <p:spPr>
          <a:xfrm flipH="1">
            <a:off x="3680201" y="2815315"/>
            <a:ext cx="4166739" cy="2257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970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253B-F412-4CD6-A4CE-40074BAD1014}"/>
              </a:ext>
            </a:extLst>
          </p:cNvPr>
          <p:cNvSpPr>
            <a:spLocks noGrp="1"/>
          </p:cNvSpPr>
          <p:nvPr>
            <p:ph type="title"/>
          </p:nvPr>
        </p:nvSpPr>
        <p:spPr/>
        <p:txBody>
          <a:bodyPr/>
          <a:lstStyle/>
          <a:p>
            <a:r>
              <a:rPr lang="en-US" dirty="0"/>
              <a:t>Simulation Experiment</a:t>
            </a:r>
          </a:p>
        </p:txBody>
      </p:sp>
      <p:graphicFrame>
        <p:nvGraphicFramePr>
          <p:cNvPr id="4" name="Content Placeholder 3">
            <a:extLst>
              <a:ext uri="{FF2B5EF4-FFF2-40B4-BE49-F238E27FC236}">
                <a16:creationId xmlns:a16="http://schemas.microsoft.com/office/drawing/2014/main" id="{0565DA57-D066-4616-9A0A-F99D4AAC20A0}"/>
              </a:ext>
            </a:extLst>
          </p:cNvPr>
          <p:cNvGraphicFramePr>
            <a:graphicFrameLocks noGrp="1"/>
          </p:cNvGraphicFramePr>
          <p:nvPr>
            <p:ph idx="1"/>
            <p:extLst/>
          </p:nvPr>
        </p:nvGraphicFramePr>
        <p:xfrm>
          <a:off x="1103684" y="2041752"/>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Rounded Corners 4">
            <a:extLst>
              <a:ext uri="{FF2B5EF4-FFF2-40B4-BE49-F238E27FC236}">
                <a16:creationId xmlns:a16="http://schemas.microsoft.com/office/drawing/2014/main" id="{656FF075-B7FC-4563-BC8E-3136EB151788}"/>
              </a:ext>
            </a:extLst>
          </p:cNvPr>
          <p:cNvSpPr/>
          <p:nvPr/>
        </p:nvSpPr>
        <p:spPr>
          <a:xfrm>
            <a:off x="1168998" y="1427387"/>
            <a:ext cx="2057400" cy="1251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Pick a “true” model</a:t>
            </a:r>
          </a:p>
        </p:txBody>
      </p:sp>
      <p:sp>
        <p:nvSpPr>
          <p:cNvPr id="6" name="Rectangle: Rounded Corners 5">
            <a:extLst>
              <a:ext uri="{FF2B5EF4-FFF2-40B4-BE49-F238E27FC236}">
                <a16:creationId xmlns:a16="http://schemas.microsoft.com/office/drawing/2014/main" id="{C4A31837-188E-4620-AD29-551E6CD7271B}"/>
              </a:ext>
            </a:extLst>
          </p:cNvPr>
          <p:cNvSpPr/>
          <p:nvPr/>
        </p:nvSpPr>
        <p:spPr>
          <a:xfrm>
            <a:off x="4485743" y="1415822"/>
            <a:ext cx="2251684" cy="1251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Fit REAL data to “true” model</a:t>
            </a:r>
          </a:p>
        </p:txBody>
      </p:sp>
      <p:sp>
        <p:nvSpPr>
          <p:cNvPr id="7" name="Rectangle: Rounded Corners 6">
            <a:extLst>
              <a:ext uri="{FF2B5EF4-FFF2-40B4-BE49-F238E27FC236}">
                <a16:creationId xmlns:a16="http://schemas.microsoft.com/office/drawing/2014/main" id="{A615790F-5714-4095-ACFB-A14E83F5F370}"/>
              </a:ext>
            </a:extLst>
          </p:cNvPr>
          <p:cNvSpPr/>
          <p:nvPr/>
        </p:nvSpPr>
        <p:spPr>
          <a:xfrm>
            <a:off x="7846940" y="1415823"/>
            <a:ext cx="3040433" cy="1251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Use fit parameters to create distributions</a:t>
            </a:r>
          </a:p>
        </p:txBody>
      </p:sp>
      <p:sp>
        <p:nvSpPr>
          <p:cNvPr id="8" name="Rectangle: Rounded Corners 7">
            <a:extLst>
              <a:ext uri="{FF2B5EF4-FFF2-40B4-BE49-F238E27FC236}">
                <a16:creationId xmlns:a16="http://schemas.microsoft.com/office/drawing/2014/main" id="{CAE44E9F-5BAB-43B1-9A27-EC77C9200B23}"/>
              </a:ext>
            </a:extLst>
          </p:cNvPr>
          <p:cNvSpPr/>
          <p:nvPr/>
        </p:nvSpPr>
        <p:spPr>
          <a:xfrm>
            <a:off x="827314" y="5174159"/>
            <a:ext cx="2743200" cy="1251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Use distributions to generate FAKE data</a:t>
            </a:r>
          </a:p>
        </p:txBody>
      </p:sp>
      <p:sp>
        <p:nvSpPr>
          <p:cNvPr id="10" name="Rectangle: Rounded Corners 9">
            <a:extLst>
              <a:ext uri="{FF2B5EF4-FFF2-40B4-BE49-F238E27FC236}">
                <a16:creationId xmlns:a16="http://schemas.microsoft.com/office/drawing/2014/main" id="{A5E31BDA-9C49-48B8-B141-1C43C758A052}"/>
              </a:ext>
            </a:extLst>
          </p:cNvPr>
          <p:cNvSpPr/>
          <p:nvPr/>
        </p:nvSpPr>
        <p:spPr>
          <a:xfrm>
            <a:off x="4582885" y="5174159"/>
            <a:ext cx="2057400" cy="1251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Fit FAKE data to all models</a:t>
            </a:r>
          </a:p>
        </p:txBody>
      </p:sp>
      <p:cxnSp>
        <p:nvCxnSpPr>
          <p:cNvPr id="12" name="Straight Arrow Connector 11">
            <a:extLst>
              <a:ext uri="{FF2B5EF4-FFF2-40B4-BE49-F238E27FC236}">
                <a16:creationId xmlns:a16="http://schemas.microsoft.com/office/drawing/2014/main" id="{5F6645D1-828B-4017-A3E7-DE956604FC79}"/>
              </a:ext>
            </a:extLst>
          </p:cNvPr>
          <p:cNvCxnSpPr/>
          <p:nvPr/>
        </p:nvCxnSpPr>
        <p:spPr>
          <a:xfrm>
            <a:off x="3407229" y="2041750"/>
            <a:ext cx="8055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FCE543E-66D3-4FFF-B79B-0D5F429214CC}"/>
              </a:ext>
            </a:extLst>
          </p:cNvPr>
          <p:cNvCxnSpPr/>
          <p:nvPr/>
        </p:nvCxnSpPr>
        <p:spPr>
          <a:xfrm>
            <a:off x="6868887" y="2053315"/>
            <a:ext cx="8055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78E1D21-A571-4F7F-9A16-D2601AAEFF6C}"/>
              </a:ext>
            </a:extLst>
          </p:cNvPr>
          <p:cNvCxnSpPr/>
          <p:nvPr/>
        </p:nvCxnSpPr>
        <p:spPr>
          <a:xfrm>
            <a:off x="3680201" y="5796002"/>
            <a:ext cx="8055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4E7D400-D21B-4CC9-AD43-2F69D5BAFA6E}"/>
              </a:ext>
            </a:extLst>
          </p:cNvPr>
          <p:cNvCxnSpPr>
            <a:cxnSpLocks/>
          </p:cNvCxnSpPr>
          <p:nvPr/>
        </p:nvCxnSpPr>
        <p:spPr>
          <a:xfrm flipH="1">
            <a:off x="3680201" y="2815315"/>
            <a:ext cx="4166739" cy="2257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3461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808E6-5524-46B4-AA26-FDB43E35262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29BE934-99A7-4B99-9F05-D1EEF1DBC58F}"/>
              </a:ext>
            </a:extLst>
          </p:cNvPr>
          <p:cNvSpPr>
            <a:spLocks noGrp="1"/>
          </p:cNvSpPr>
          <p:nvPr>
            <p:ph idx="1"/>
          </p:nvPr>
        </p:nvSpPr>
        <p:spPr/>
        <p:txBody>
          <a:bodyPr>
            <a:normAutofit/>
          </a:bodyPr>
          <a:lstStyle/>
          <a:p>
            <a:r>
              <a:rPr lang="en-US" sz="2400" dirty="0"/>
              <a:t>Motivation for BIG (Blended Individual and Group) fits</a:t>
            </a:r>
          </a:p>
          <a:p>
            <a:pPr lvl="1"/>
            <a:r>
              <a:rPr lang="en-US" sz="2400" dirty="0"/>
              <a:t>Example and origins in 1-D data</a:t>
            </a:r>
          </a:p>
          <a:p>
            <a:pPr lvl="1"/>
            <a:r>
              <a:rPr lang="en-US" sz="2400" dirty="0"/>
              <a:t>Why it works</a:t>
            </a:r>
          </a:p>
          <a:p>
            <a:r>
              <a:rPr lang="en-US" sz="2400" dirty="0"/>
              <a:t>Extensions</a:t>
            </a:r>
          </a:p>
          <a:p>
            <a:pPr lvl="1"/>
            <a:r>
              <a:rPr lang="en-US" sz="2400" dirty="0"/>
              <a:t>Multivariate data</a:t>
            </a:r>
          </a:p>
          <a:p>
            <a:pPr lvl="1"/>
            <a:r>
              <a:rPr lang="en-US" sz="2400" dirty="0"/>
              <a:t>Model selection</a:t>
            </a:r>
          </a:p>
          <a:p>
            <a:r>
              <a:rPr lang="en-US" sz="2400" dirty="0"/>
              <a:t>Simulation experiment</a:t>
            </a:r>
          </a:p>
          <a:p>
            <a:pPr lvl="1"/>
            <a:r>
              <a:rPr lang="en-US" sz="2400" dirty="0"/>
              <a:t>Comparison of BIG with OLS</a:t>
            </a:r>
          </a:p>
          <a:p>
            <a:pPr lvl="1"/>
            <a:endParaRPr lang="en-US" dirty="0"/>
          </a:p>
        </p:txBody>
      </p:sp>
    </p:spTree>
    <p:extLst>
      <p:ext uri="{BB962C8B-B14F-4D97-AF65-F5344CB8AC3E}">
        <p14:creationId xmlns:p14="http://schemas.microsoft.com/office/powerpoint/2010/main" val="176487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253B-F412-4CD6-A4CE-40074BAD1014}"/>
              </a:ext>
            </a:extLst>
          </p:cNvPr>
          <p:cNvSpPr>
            <a:spLocks noGrp="1"/>
          </p:cNvSpPr>
          <p:nvPr>
            <p:ph type="title"/>
          </p:nvPr>
        </p:nvSpPr>
        <p:spPr/>
        <p:txBody>
          <a:bodyPr/>
          <a:lstStyle/>
          <a:p>
            <a:r>
              <a:rPr lang="en-US" dirty="0"/>
              <a:t>Simulation Experiment</a:t>
            </a:r>
          </a:p>
        </p:txBody>
      </p:sp>
      <p:graphicFrame>
        <p:nvGraphicFramePr>
          <p:cNvPr id="4" name="Content Placeholder 3">
            <a:extLst>
              <a:ext uri="{FF2B5EF4-FFF2-40B4-BE49-F238E27FC236}">
                <a16:creationId xmlns:a16="http://schemas.microsoft.com/office/drawing/2014/main" id="{0565DA57-D066-4616-9A0A-F99D4AAC20A0}"/>
              </a:ext>
            </a:extLst>
          </p:cNvPr>
          <p:cNvGraphicFramePr>
            <a:graphicFrameLocks noGrp="1"/>
          </p:cNvGraphicFramePr>
          <p:nvPr>
            <p:ph idx="1"/>
            <p:extLst/>
          </p:nvPr>
        </p:nvGraphicFramePr>
        <p:xfrm>
          <a:off x="1103684" y="2041752"/>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Rounded Corners 4">
            <a:extLst>
              <a:ext uri="{FF2B5EF4-FFF2-40B4-BE49-F238E27FC236}">
                <a16:creationId xmlns:a16="http://schemas.microsoft.com/office/drawing/2014/main" id="{656FF075-B7FC-4563-BC8E-3136EB151788}"/>
              </a:ext>
            </a:extLst>
          </p:cNvPr>
          <p:cNvSpPr/>
          <p:nvPr/>
        </p:nvSpPr>
        <p:spPr>
          <a:xfrm>
            <a:off x="1168998" y="1427387"/>
            <a:ext cx="2057400" cy="1251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Pick a “true” model</a:t>
            </a:r>
          </a:p>
        </p:txBody>
      </p:sp>
      <p:sp>
        <p:nvSpPr>
          <p:cNvPr id="6" name="Rectangle: Rounded Corners 5">
            <a:extLst>
              <a:ext uri="{FF2B5EF4-FFF2-40B4-BE49-F238E27FC236}">
                <a16:creationId xmlns:a16="http://schemas.microsoft.com/office/drawing/2014/main" id="{C4A31837-188E-4620-AD29-551E6CD7271B}"/>
              </a:ext>
            </a:extLst>
          </p:cNvPr>
          <p:cNvSpPr/>
          <p:nvPr/>
        </p:nvSpPr>
        <p:spPr>
          <a:xfrm>
            <a:off x="4485743" y="1415822"/>
            <a:ext cx="2251684" cy="1251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Fit REAL data to “true” model</a:t>
            </a:r>
          </a:p>
        </p:txBody>
      </p:sp>
      <p:sp>
        <p:nvSpPr>
          <p:cNvPr id="7" name="Rectangle: Rounded Corners 6">
            <a:extLst>
              <a:ext uri="{FF2B5EF4-FFF2-40B4-BE49-F238E27FC236}">
                <a16:creationId xmlns:a16="http://schemas.microsoft.com/office/drawing/2014/main" id="{A615790F-5714-4095-ACFB-A14E83F5F370}"/>
              </a:ext>
            </a:extLst>
          </p:cNvPr>
          <p:cNvSpPr/>
          <p:nvPr/>
        </p:nvSpPr>
        <p:spPr>
          <a:xfrm>
            <a:off x="7846940" y="1415823"/>
            <a:ext cx="3040433" cy="1251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Use fit parameters to create distributions</a:t>
            </a:r>
          </a:p>
        </p:txBody>
      </p:sp>
      <p:sp>
        <p:nvSpPr>
          <p:cNvPr id="8" name="Rectangle: Rounded Corners 7">
            <a:extLst>
              <a:ext uri="{FF2B5EF4-FFF2-40B4-BE49-F238E27FC236}">
                <a16:creationId xmlns:a16="http://schemas.microsoft.com/office/drawing/2014/main" id="{CAE44E9F-5BAB-43B1-9A27-EC77C9200B23}"/>
              </a:ext>
            </a:extLst>
          </p:cNvPr>
          <p:cNvSpPr/>
          <p:nvPr/>
        </p:nvSpPr>
        <p:spPr>
          <a:xfrm>
            <a:off x="827314" y="5174159"/>
            <a:ext cx="2743200" cy="1251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Use distributions to generate FAKE data</a:t>
            </a:r>
          </a:p>
        </p:txBody>
      </p:sp>
      <p:sp>
        <p:nvSpPr>
          <p:cNvPr id="9" name="Rectangle: Rounded Corners 8">
            <a:extLst>
              <a:ext uri="{FF2B5EF4-FFF2-40B4-BE49-F238E27FC236}">
                <a16:creationId xmlns:a16="http://schemas.microsoft.com/office/drawing/2014/main" id="{9FB4ECED-A1B3-4AC0-ABFF-A34FB2352A05}"/>
              </a:ext>
            </a:extLst>
          </p:cNvPr>
          <p:cNvSpPr/>
          <p:nvPr/>
        </p:nvSpPr>
        <p:spPr>
          <a:xfrm>
            <a:off x="8293254" y="5174159"/>
            <a:ext cx="2147803" cy="1251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Assign evidence</a:t>
            </a:r>
          </a:p>
        </p:txBody>
      </p:sp>
      <p:sp>
        <p:nvSpPr>
          <p:cNvPr id="10" name="Rectangle: Rounded Corners 9">
            <a:extLst>
              <a:ext uri="{FF2B5EF4-FFF2-40B4-BE49-F238E27FC236}">
                <a16:creationId xmlns:a16="http://schemas.microsoft.com/office/drawing/2014/main" id="{A5E31BDA-9C49-48B8-B141-1C43C758A052}"/>
              </a:ext>
            </a:extLst>
          </p:cNvPr>
          <p:cNvSpPr/>
          <p:nvPr/>
        </p:nvSpPr>
        <p:spPr>
          <a:xfrm>
            <a:off x="4582885" y="5174159"/>
            <a:ext cx="2057400" cy="1251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Fit FAKE data to all models</a:t>
            </a:r>
          </a:p>
        </p:txBody>
      </p:sp>
      <p:cxnSp>
        <p:nvCxnSpPr>
          <p:cNvPr id="12" name="Straight Arrow Connector 11">
            <a:extLst>
              <a:ext uri="{FF2B5EF4-FFF2-40B4-BE49-F238E27FC236}">
                <a16:creationId xmlns:a16="http://schemas.microsoft.com/office/drawing/2014/main" id="{5F6645D1-828B-4017-A3E7-DE956604FC79}"/>
              </a:ext>
            </a:extLst>
          </p:cNvPr>
          <p:cNvCxnSpPr/>
          <p:nvPr/>
        </p:nvCxnSpPr>
        <p:spPr>
          <a:xfrm>
            <a:off x="3407229" y="2041750"/>
            <a:ext cx="8055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FCE543E-66D3-4FFF-B79B-0D5F429214CC}"/>
              </a:ext>
            </a:extLst>
          </p:cNvPr>
          <p:cNvCxnSpPr/>
          <p:nvPr/>
        </p:nvCxnSpPr>
        <p:spPr>
          <a:xfrm>
            <a:off x="6868887" y="2053315"/>
            <a:ext cx="8055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78E1D21-A571-4F7F-9A16-D2601AAEFF6C}"/>
              </a:ext>
            </a:extLst>
          </p:cNvPr>
          <p:cNvCxnSpPr/>
          <p:nvPr/>
        </p:nvCxnSpPr>
        <p:spPr>
          <a:xfrm>
            <a:off x="3680201" y="5796002"/>
            <a:ext cx="8055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219FC09-C416-4924-9483-CDEB67AE2A69}"/>
              </a:ext>
            </a:extLst>
          </p:cNvPr>
          <p:cNvCxnSpPr/>
          <p:nvPr/>
        </p:nvCxnSpPr>
        <p:spPr>
          <a:xfrm>
            <a:off x="7041398" y="5792646"/>
            <a:ext cx="8055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4E7D400-D21B-4CC9-AD43-2F69D5BAFA6E}"/>
              </a:ext>
            </a:extLst>
          </p:cNvPr>
          <p:cNvCxnSpPr>
            <a:cxnSpLocks/>
          </p:cNvCxnSpPr>
          <p:nvPr/>
        </p:nvCxnSpPr>
        <p:spPr>
          <a:xfrm flipH="1">
            <a:off x="3680201" y="2815315"/>
            <a:ext cx="4166739" cy="2257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357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8DA1F-C165-4DC1-AF22-F019B8BC453B}"/>
              </a:ext>
            </a:extLst>
          </p:cNvPr>
          <p:cNvSpPr>
            <a:spLocks noGrp="1"/>
          </p:cNvSpPr>
          <p:nvPr>
            <p:ph type="title"/>
          </p:nvPr>
        </p:nvSpPr>
        <p:spPr/>
        <p:txBody>
          <a:bodyPr/>
          <a:lstStyle/>
          <a:p>
            <a:r>
              <a:rPr lang="en-US" dirty="0"/>
              <a:t>Simulation Experiment</a:t>
            </a:r>
          </a:p>
        </p:txBody>
      </p:sp>
      <p:pic>
        <p:nvPicPr>
          <p:cNvPr id="5" name="Content Placeholder 4">
            <a:extLst>
              <a:ext uri="{FF2B5EF4-FFF2-40B4-BE49-F238E27FC236}">
                <a16:creationId xmlns:a16="http://schemas.microsoft.com/office/drawing/2014/main" id="{B81F7163-CBB4-4701-A066-C8963A817DFC}"/>
              </a:ext>
            </a:extLst>
          </p:cNvPr>
          <p:cNvPicPr>
            <a:picLocks noGrp="1" noChangeAspect="1"/>
          </p:cNvPicPr>
          <p:nvPr>
            <p:ph idx="1"/>
          </p:nvPr>
        </p:nvPicPr>
        <p:blipFill>
          <a:blip r:embed="rId3"/>
          <a:stretch>
            <a:fillRect/>
          </a:stretch>
        </p:blipFill>
        <p:spPr>
          <a:xfrm>
            <a:off x="748617" y="1294497"/>
            <a:ext cx="9199709" cy="5182503"/>
          </a:xfrm>
        </p:spPr>
      </p:pic>
    </p:spTree>
    <p:extLst>
      <p:ext uri="{BB962C8B-B14F-4D97-AF65-F5344CB8AC3E}">
        <p14:creationId xmlns:p14="http://schemas.microsoft.com/office/powerpoint/2010/main" val="298254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06DD-5BF6-475A-9DD4-7491ED52CDB0}"/>
              </a:ext>
            </a:extLst>
          </p:cNvPr>
          <p:cNvSpPr>
            <a:spLocks noGrp="1"/>
          </p:cNvSpPr>
          <p:nvPr>
            <p:ph type="title"/>
          </p:nvPr>
        </p:nvSpPr>
        <p:spPr/>
        <p:txBody>
          <a:bodyPr/>
          <a:lstStyle/>
          <a:p>
            <a:r>
              <a:rPr lang="en-US" dirty="0"/>
              <a:t>Simulation Experiment</a:t>
            </a:r>
          </a:p>
        </p:txBody>
      </p:sp>
      <p:sp>
        <p:nvSpPr>
          <p:cNvPr id="3" name="Content Placeholder 2">
            <a:extLst>
              <a:ext uri="{FF2B5EF4-FFF2-40B4-BE49-F238E27FC236}">
                <a16:creationId xmlns:a16="http://schemas.microsoft.com/office/drawing/2014/main" id="{6D3DD6CE-64A8-47DB-8AC7-B1B3DB6BCB05}"/>
              </a:ext>
            </a:extLst>
          </p:cNvPr>
          <p:cNvSpPr>
            <a:spLocks noGrp="1"/>
          </p:cNvSpPr>
          <p:nvPr>
            <p:ph idx="1"/>
          </p:nvPr>
        </p:nvSpPr>
        <p:spPr/>
        <p:txBody>
          <a:bodyPr/>
          <a:lstStyle/>
          <a:p>
            <a:r>
              <a:rPr lang="en-US" sz="2400" dirty="0"/>
              <a:t>This is a test of the </a:t>
            </a:r>
            <a:r>
              <a:rPr lang="en-US" sz="2400" b="1" dirty="0"/>
              <a:t>method</a:t>
            </a:r>
            <a:r>
              <a:rPr lang="en-US" sz="2400" dirty="0"/>
              <a:t>, not the data or models</a:t>
            </a:r>
          </a:p>
          <a:p>
            <a:pPr lvl="1"/>
            <a:r>
              <a:rPr lang="en-US" sz="2200" dirty="0"/>
              <a:t>We know the truth</a:t>
            </a:r>
          </a:p>
          <a:p>
            <a:pPr lvl="1"/>
            <a:r>
              <a:rPr lang="en-US" sz="2200" dirty="0"/>
              <a:t>Can we match the dataset to the model it came from?</a:t>
            </a:r>
          </a:p>
          <a:p>
            <a:pPr marL="0" indent="0">
              <a:buNone/>
            </a:pPr>
            <a:endParaRPr lang="en-US" dirty="0"/>
          </a:p>
        </p:txBody>
      </p:sp>
    </p:spTree>
    <p:extLst>
      <p:ext uri="{BB962C8B-B14F-4D97-AF65-F5344CB8AC3E}">
        <p14:creationId xmlns:p14="http://schemas.microsoft.com/office/powerpoint/2010/main" val="3305846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5A78-8C60-4DD6-A4F6-AA82BEBB86D8}"/>
              </a:ext>
            </a:extLst>
          </p:cNvPr>
          <p:cNvSpPr>
            <a:spLocks noGrp="1"/>
          </p:cNvSpPr>
          <p:nvPr>
            <p:ph type="title"/>
          </p:nvPr>
        </p:nvSpPr>
        <p:spPr/>
        <p:txBody>
          <a:bodyPr/>
          <a:lstStyle/>
          <a:p>
            <a:r>
              <a:rPr lang="en-US" dirty="0"/>
              <a:t>Simulation Results</a:t>
            </a:r>
          </a:p>
        </p:txBody>
      </p:sp>
      <p:sp>
        <p:nvSpPr>
          <p:cNvPr id="3" name="Content Placeholder 2">
            <a:extLst>
              <a:ext uri="{FF2B5EF4-FFF2-40B4-BE49-F238E27FC236}">
                <a16:creationId xmlns:a16="http://schemas.microsoft.com/office/drawing/2014/main" id="{3C83EE0B-F8CF-40CD-ADDF-42A2117283B8}"/>
              </a:ext>
            </a:extLst>
          </p:cNvPr>
          <p:cNvSpPr>
            <a:spLocks noGrp="1"/>
          </p:cNvSpPr>
          <p:nvPr>
            <p:ph idx="1"/>
          </p:nvPr>
        </p:nvSpPr>
        <p:spPr/>
        <p:txBody>
          <a:bodyPr>
            <a:normAutofit/>
          </a:bodyPr>
          <a:lstStyle/>
          <a:p>
            <a:r>
              <a:rPr lang="en-US" sz="2400" dirty="0"/>
              <a:t>Model recovery power:</a:t>
            </a:r>
          </a:p>
          <a:p>
            <a:pPr lvl="1"/>
            <a:r>
              <a:rPr lang="en-US" sz="2400" dirty="0"/>
              <a:t>OLS: 68.5%</a:t>
            </a:r>
          </a:p>
          <a:p>
            <a:pPr lvl="1"/>
            <a:r>
              <a:rPr lang="en-US" sz="2400" dirty="0"/>
              <a:t>BIG: 73.8%</a:t>
            </a:r>
          </a:p>
          <a:p>
            <a:r>
              <a:rPr lang="en-US" sz="2600" dirty="0"/>
              <a:t>Small but significant improvement</a:t>
            </a:r>
          </a:p>
          <a:p>
            <a:pPr lvl="1"/>
            <a:r>
              <a:rPr lang="en-US" sz="2200" i="1" dirty="0"/>
              <a:t>t(1279) = 4.1, </a:t>
            </a:r>
            <a:r>
              <a:rPr lang="en-US" sz="2400" i="1" dirty="0"/>
              <a:t>p</a:t>
            </a:r>
            <a:r>
              <a:rPr lang="en-US" sz="2400" dirty="0"/>
              <a:t> &lt; .0001</a:t>
            </a:r>
            <a:endParaRPr lang="en-US" sz="2400" baseline="30000" dirty="0"/>
          </a:p>
        </p:txBody>
      </p:sp>
    </p:spTree>
    <p:extLst>
      <p:ext uri="{BB962C8B-B14F-4D97-AF65-F5344CB8AC3E}">
        <p14:creationId xmlns:p14="http://schemas.microsoft.com/office/powerpoint/2010/main" val="2571068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174D-5991-4D5B-9E83-E6D8A0DF53F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1D4DEBCE-D6D9-40FB-A6E1-D4492E9BD8EA}"/>
              </a:ext>
            </a:extLst>
          </p:cNvPr>
          <p:cNvSpPr>
            <a:spLocks noGrp="1"/>
          </p:cNvSpPr>
          <p:nvPr>
            <p:ph idx="1"/>
          </p:nvPr>
        </p:nvSpPr>
        <p:spPr/>
        <p:txBody>
          <a:bodyPr/>
          <a:lstStyle/>
          <a:p>
            <a:r>
              <a:rPr lang="en-US" sz="2400" dirty="0"/>
              <a:t>In this simulation, BIG increased model recovery power by ~5%</a:t>
            </a:r>
          </a:p>
          <a:p>
            <a:pPr lvl="1"/>
            <a:r>
              <a:rPr lang="en-US" sz="2400" dirty="0"/>
              <a:t>Unknown in the general case</a:t>
            </a:r>
          </a:p>
          <a:p>
            <a:r>
              <a:rPr lang="en-US" sz="2400" dirty="0"/>
              <a:t>BIG is simpler than other methods that contract parameters towards a group mean</a:t>
            </a:r>
          </a:p>
          <a:p>
            <a:r>
              <a:rPr lang="en-US" sz="2400" dirty="0"/>
              <a:t>However, it requires more sophisticated methods than are commonly used</a:t>
            </a:r>
          </a:p>
          <a:p>
            <a:r>
              <a:rPr lang="en-US" sz="2400" dirty="0"/>
              <a:t>I can help if you put my name on a publication</a:t>
            </a:r>
          </a:p>
          <a:p>
            <a:endParaRPr lang="en-US" dirty="0"/>
          </a:p>
        </p:txBody>
      </p:sp>
    </p:spTree>
    <p:extLst>
      <p:ext uri="{BB962C8B-B14F-4D97-AF65-F5344CB8AC3E}">
        <p14:creationId xmlns:p14="http://schemas.microsoft.com/office/powerpoint/2010/main" val="110162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20E3-1821-4EEE-994F-2988A12EC19E}"/>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71441FB4-7547-41EA-A6D2-56F0A6C6ABDC}"/>
              </a:ext>
            </a:extLst>
          </p:cNvPr>
          <p:cNvSpPr>
            <a:spLocks noGrp="1"/>
          </p:cNvSpPr>
          <p:nvPr>
            <p:ph idx="1"/>
          </p:nvPr>
        </p:nvSpPr>
        <p:spPr/>
        <p:txBody>
          <a:bodyPr>
            <a:noAutofit/>
          </a:bodyPr>
          <a:lstStyle/>
          <a:p>
            <a:r>
              <a:rPr lang="en-US" sz="2400" dirty="0"/>
              <a:t>Dr. McDowell</a:t>
            </a:r>
          </a:p>
          <a:p>
            <a:r>
              <a:rPr lang="en-US" sz="2400" dirty="0"/>
              <a:t>FAC members</a:t>
            </a:r>
          </a:p>
          <a:p>
            <a:pPr lvl="1"/>
            <a:r>
              <a:rPr lang="en-US" sz="2400" dirty="0"/>
              <a:t>Dr. Waldman</a:t>
            </a:r>
          </a:p>
          <a:p>
            <a:pPr lvl="1"/>
            <a:r>
              <a:rPr lang="en-US" sz="2400" dirty="0"/>
              <a:t>Dr. Wolff</a:t>
            </a:r>
          </a:p>
          <a:p>
            <a:r>
              <a:rPr lang="en-US" sz="2400" dirty="0" err="1"/>
              <a:t>Labmates</a:t>
            </a:r>
            <a:endParaRPr lang="en-US" sz="2400" dirty="0"/>
          </a:p>
          <a:p>
            <a:pPr lvl="1"/>
            <a:r>
              <a:rPr lang="en-US" sz="2400" dirty="0"/>
              <a:t>Olivia Calvin</a:t>
            </a:r>
          </a:p>
          <a:p>
            <a:pPr lvl="1"/>
            <a:r>
              <a:rPr lang="en-US" sz="2400" dirty="0"/>
              <a:t>Ryan Hackett</a:t>
            </a:r>
          </a:p>
          <a:p>
            <a:pPr lvl="1"/>
            <a:r>
              <a:rPr lang="en-US" sz="2400" dirty="0"/>
              <a:t>Bryan </a:t>
            </a:r>
            <a:r>
              <a:rPr lang="en-US" sz="2400" dirty="0" err="1"/>
              <a:t>Klapes</a:t>
            </a:r>
            <a:endParaRPr lang="en-US" sz="2400" dirty="0"/>
          </a:p>
          <a:p>
            <a:pPr lvl="1"/>
            <a:r>
              <a:rPr lang="en-US" sz="2400" dirty="0"/>
              <a:t>Cyrus Chi</a:t>
            </a:r>
          </a:p>
        </p:txBody>
      </p:sp>
    </p:spTree>
    <p:extLst>
      <p:ext uri="{BB962C8B-B14F-4D97-AF65-F5344CB8AC3E}">
        <p14:creationId xmlns:p14="http://schemas.microsoft.com/office/powerpoint/2010/main" val="3012102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BE8A5-DA6B-426C-AC99-4A6ACC90245F}"/>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9A069FAF-5BDC-4B80-A7A4-1FF7F821543C}"/>
              </a:ext>
            </a:extLst>
          </p:cNvPr>
          <p:cNvSpPr>
            <a:spLocks noGrp="1"/>
          </p:cNvSpPr>
          <p:nvPr>
            <p:ph idx="1"/>
          </p:nvPr>
        </p:nvSpPr>
        <p:spPr/>
        <p:txBody>
          <a:bodyPr>
            <a:normAutofit/>
          </a:bodyPr>
          <a:lstStyle/>
          <a:p>
            <a:r>
              <a:rPr lang="en-US" sz="2400" dirty="0"/>
              <a:t>Critchfield, T. S., </a:t>
            </a:r>
            <a:r>
              <a:rPr lang="en-US" sz="2400" dirty="0" err="1"/>
              <a:t>Paletz</a:t>
            </a:r>
            <a:r>
              <a:rPr lang="en-US" sz="2400" dirty="0"/>
              <a:t>, E. M., </a:t>
            </a:r>
            <a:r>
              <a:rPr lang="en-US" sz="2400" dirty="0" err="1"/>
              <a:t>MacAleese</a:t>
            </a:r>
            <a:r>
              <a:rPr lang="en-US" sz="2400" dirty="0"/>
              <a:t>, K. R., &amp; Newland, M. C. (2003). Punishment in human choice: Direct or competitive suppression?. </a:t>
            </a:r>
            <a:r>
              <a:rPr lang="en-US" sz="2400" i="1" dirty="0"/>
              <a:t>Journal of the Experimental analysis of Behavior</a:t>
            </a:r>
            <a:r>
              <a:rPr lang="en-US" sz="2400" dirty="0"/>
              <a:t>, </a:t>
            </a:r>
            <a:r>
              <a:rPr lang="en-US" sz="2400" i="1" dirty="0"/>
              <a:t>80</a:t>
            </a:r>
            <a:r>
              <a:rPr lang="en-US" sz="2400" dirty="0"/>
              <a:t>(1), 1-27.</a:t>
            </a:r>
          </a:p>
          <a:p>
            <a:r>
              <a:rPr lang="en-US" sz="2400" dirty="0"/>
              <a:t>Stein, C. (1955). A necessary and sufficient condition for admissibility. </a:t>
            </a:r>
            <a:r>
              <a:rPr lang="en-US" sz="2400" i="1" dirty="0"/>
              <a:t>The Annals of Mathematical Statistics</a:t>
            </a:r>
            <a:r>
              <a:rPr lang="en-US" sz="2400" dirty="0"/>
              <a:t>, </a:t>
            </a:r>
            <a:r>
              <a:rPr lang="en-US" sz="2400" i="1" dirty="0"/>
              <a:t>26</a:t>
            </a:r>
            <a:r>
              <a:rPr lang="en-US" sz="2400" dirty="0"/>
              <a:t>(3), 518-522.</a:t>
            </a:r>
          </a:p>
        </p:txBody>
      </p:sp>
    </p:spTree>
    <p:extLst>
      <p:ext uri="{BB962C8B-B14F-4D97-AF65-F5344CB8AC3E}">
        <p14:creationId xmlns:p14="http://schemas.microsoft.com/office/powerpoint/2010/main" val="21167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13B1-202A-4CF6-8152-B0C7E9B6F9E3}"/>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62232DCD-7263-43A4-B203-A5FD13A8CFAF}"/>
              </a:ext>
            </a:extLst>
          </p:cNvPr>
          <p:cNvPicPr>
            <a:picLocks noGrp="1" noChangeAspect="1"/>
          </p:cNvPicPr>
          <p:nvPr>
            <p:ph idx="1"/>
          </p:nvPr>
        </p:nvPicPr>
        <p:blipFill>
          <a:blip r:embed="rId3"/>
          <a:stretch>
            <a:fillRect/>
          </a:stretch>
        </p:blipFill>
        <p:spPr>
          <a:xfrm>
            <a:off x="1" y="0"/>
            <a:ext cx="12191999" cy="6858000"/>
          </a:xfrm>
        </p:spPr>
      </p:pic>
      <p:pic>
        <p:nvPicPr>
          <p:cNvPr id="11" name="Picture 10">
            <a:extLst>
              <a:ext uri="{FF2B5EF4-FFF2-40B4-BE49-F238E27FC236}">
                <a16:creationId xmlns:a16="http://schemas.microsoft.com/office/drawing/2014/main" id="{A337A880-93EA-4ED1-B628-D25750C94FEB}"/>
              </a:ext>
            </a:extLst>
          </p:cNvPr>
          <p:cNvPicPr>
            <a:picLocks noChangeAspect="1"/>
          </p:cNvPicPr>
          <p:nvPr/>
        </p:nvPicPr>
        <p:blipFill>
          <a:blip r:embed="rId4"/>
          <a:stretch>
            <a:fillRect/>
          </a:stretch>
        </p:blipFill>
        <p:spPr>
          <a:xfrm>
            <a:off x="3919581" y="0"/>
            <a:ext cx="4000500" cy="6858000"/>
          </a:xfrm>
          <a:prstGeom prst="rect">
            <a:avLst/>
          </a:prstGeom>
        </p:spPr>
      </p:pic>
    </p:spTree>
    <p:extLst>
      <p:ext uri="{BB962C8B-B14F-4D97-AF65-F5344CB8AC3E}">
        <p14:creationId xmlns:p14="http://schemas.microsoft.com/office/powerpoint/2010/main" val="4014600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7877-2418-47E7-A85D-FCB0FCE41CC9}"/>
              </a:ext>
            </a:extLst>
          </p:cNvPr>
          <p:cNvSpPr>
            <a:spLocks noGrp="1"/>
          </p:cNvSpPr>
          <p:nvPr>
            <p:ph type="title"/>
          </p:nvPr>
        </p:nvSpPr>
        <p:spPr/>
        <p:txBody>
          <a:bodyPr/>
          <a:lstStyle/>
          <a:p>
            <a:r>
              <a:rPr lang="en-US" dirty="0"/>
              <a:t>Estimating Means With Sparse Data</a:t>
            </a:r>
          </a:p>
        </p:txBody>
      </p:sp>
      <p:sp>
        <p:nvSpPr>
          <p:cNvPr id="3" name="Content Placeholder 2">
            <a:extLst>
              <a:ext uri="{FF2B5EF4-FFF2-40B4-BE49-F238E27FC236}">
                <a16:creationId xmlns:a16="http://schemas.microsoft.com/office/drawing/2014/main" id="{835258D1-2288-4F08-A97A-0E2CB96DF33F}"/>
              </a:ext>
            </a:extLst>
          </p:cNvPr>
          <p:cNvSpPr>
            <a:spLocks noGrp="1"/>
          </p:cNvSpPr>
          <p:nvPr>
            <p:ph idx="1"/>
          </p:nvPr>
        </p:nvSpPr>
        <p:spPr/>
        <p:txBody>
          <a:bodyPr>
            <a:normAutofit/>
          </a:bodyPr>
          <a:lstStyle/>
          <a:p>
            <a:r>
              <a:rPr lang="en-US" sz="2400" dirty="0"/>
              <a:t>What are our options?</a:t>
            </a:r>
          </a:p>
          <a:p>
            <a:pPr lvl="1"/>
            <a:r>
              <a:rPr lang="en-US" sz="2400" dirty="0"/>
              <a:t>Individual means</a:t>
            </a:r>
          </a:p>
          <a:p>
            <a:pPr lvl="1"/>
            <a:r>
              <a:rPr lang="en-US" sz="2400" dirty="0"/>
              <a:t>Grand mean for everyone</a:t>
            </a:r>
          </a:p>
          <a:p>
            <a:pPr lvl="1"/>
            <a:r>
              <a:rPr lang="en-US" sz="2400" dirty="0"/>
              <a:t>Something else?</a:t>
            </a:r>
          </a:p>
        </p:txBody>
      </p:sp>
    </p:spTree>
    <p:extLst>
      <p:ext uri="{BB962C8B-B14F-4D97-AF65-F5344CB8AC3E}">
        <p14:creationId xmlns:p14="http://schemas.microsoft.com/office/powerpoint/2010/main" val="2949854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19D2-DC84-4CDB-9AC1-FC79230CFAF2}"/>
              </a:ext>
            </a:extLst>
          </p:cNvPr>
          <p:cNvSpPr>
            <a:spLocks noGrp="1"/>
          </p:cNvSpPr>
          <p:nvPr>
            <p:ph type="title"/>
          </p:nvPr>
        </p:nvSpPr>
        <p:spPr/>
        <p:txBody>
          <a:bodyPr/>
          <a:lstStyle/>
          <a:p>
            <a:r>
              <a:rPr lang="en-US" dirty="0"/>
              <a:t>Blended Mean</a:t>
            </a:r>
          </a:p>
        </p:txBody>
      </p:sp>
      <p:sp>
        <p:nvSpPr>
          <p:cNvPr id="3" name="Content Placeholder 2">
            <a:extLst>
              <a:ext uri="{FF2B5EF4-FFF2-40B4-BE49-F238E27FC236}">
                <a16:creationId xmlns:a16="http://schemas.microsoft.com/office/drawing/2014/main" id="{EDFFDE82-8F69-462C-85F1-8E38DCFC977A}"/>
              </a:ext>
            </a:extLst>
          </p:cNvPr>
          <p:cNvSpPr>
            <a:spLocks noGrp="1"/>
          </p:cNvSpPr>
          <p:nvPr>
            <p:ph idx="1"/>
          </p:nvPr>
        </p:nvSpPr>
        <p:spPr/>
        <p:txBody>
          <a:bodyPr>
            <a:normAutofit/>
          </a:bodyPr>
          <a:lstStyle/>
          <a:p>
            <a:r>
              <a:rPr lang="en-US" sz="2400" dirty="0"/>
              <a:t>Individual sample mean </a:t>
            </a:r>
            <a:r>
              <a:rPr lang="en-US" sz="2400" i="1" dirty="0"/>
              <a:t>IM</a:t>
            </a:r>
          </a:p>
          <a:p>
            <a:r>
              <a:rPr lang="en-US" sz="2400" dirty="0"/>
              <a:t>Grand mean </a:t>
            </a:r>
            <a:r>
              <a:rPr lang="en-US" sz="2400" i="1" dirty="0"/>
              <a:t>GM</a:t>
            </a:r>
          </a:p>
          <a:p>
            <a:r>
              <a:rPr lang="en-US" sz="2400" i="1" dirty="0"/>
              <a:t>“</a:t>
            </a:r>
            <a:r>
              <a:rPr lang="en-US" sz="2400" dirty="0"/>
              <a:t>Shrinking” coefficient </a:t>
            </a:r>
            <a:r>
              <a:rPr lang="en-US" sz="2400" i="1" dirty="0"/>
              <a:t>s</a:t>
            </a:r>
          </a:p>
          <a:p>
            <a:pPr lvl="1"/>
            <a:r>
              <a:rPr lang="en-US" sz="2400" i="1" dirty="0"/>
              <a:t>0 ≤ s ≤ 1</a:t>
            </a:r>
          </a:p>
          <a:p>
            <a:r>
              <a:rPr lang="en-US" sz="2400" dirty="0"/>
              <a:t>“Blended mean” is </a:t>
            </a:r>
            <a:r>
              <a:rPr lang="en-US" sz="2400" i="1" dirty="0"/>
              <a:t>GM * s + IM * (1 – s)</a:t>
            </a:r>
          </a:p>
          <a:p>
            <a:endParaRPr lang="en-US" sz="2400" i="1" dirty="0"/>
          </a:p>
        </p:txBody>
      </p:sp>
    </p:spTree>
    <p:extLst>
      <p:ext uri="{BB962C8B-B14F-4D97-AF65-F5344CB8AC3E}">
        <p14:creationId xmlns:p14="http://schemas.microsoft.com/office/powerpoint/2010/main" val="163016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8011-AE06-4AF9-935A-649E9146A3A2}"/>
              </a:ext>
            </a:extLst>
          </p:cNvPr>
          <p:cNvSpPr>
            <a:spLocks noGrp="1"/>
          </p:cNvSpPr>
          <p:nvPr>
            <p:ph type="title"/>
          </p:nvPr>
        </p:nvSpPr>
        <p:spPr/>
        <p:txBody>
          <a:bodyPr/>
          <a:lstStyle/>
          <a:p>
            <a:r>
              <a:rPr lang="en-US" dirty="0"/>
              <a:t>Why does this work?</a:t>
            </a:r>
          </a:p>
        </p:txBody>
      </p:sp>
      <p:pic>
        <p:nvPicPr>
          <p:cNvPr id="5" name="Content Placeholder 4">
            <a:extLst>
              <a:ext uri="{FF2B5EF4-FFF2-40B4-BE49-F238E27FC236}">
                <a16:creationId xmlns:a16="http://schemas.microsoft.com/office/drawing/2014/main" id="{DB36DB50-3244-4389-B42F-42DA0BC082D3}"/>
              </a:ext>
            </a:extLst>
          </p:cNvPr>
          <p:cNvPicPr>
            <a:picLocks noGrp="1" noChangeAspect="1"/>
          </p:cNvPicPr>
          <p:nvPr>
            <p:ph idx="1"/>
          </p:nvPr>
        </p:nvPicPr>
        <p:blipFill>
          <a:blip r:embed="rId3"/>
          <a:stretch>
            <a:fillRect/>
          </a:stretch>
        </p:blipFill>
        <p:spPr>
          <a:xfrm>
            <a:off x="1847321" y="2052638"/>
            <a:ext cx="7459133" cy="4195762"/>
          </a:xfrm>
        </p:spPr>
      </p:pic>
      <p:sp>
        <p:nvSpPr>
          <p:cNvPr id="6" name="TextBox 5">
            <a:extLst>
              <a:ext uri="{FF2B5EF4-FFF2-40B4-BE49-F238E27FC236}">
                <a16:creationId xmlns:a16="http://schemas.microsoft.com/office/drawing/2014/main" id="{BC01B616-528B-4D9F-83C2-52532CB51C48}"/>
              </a:ext>
            </a:extLst>
          </p:cNvPr>
          <p:cNvSpPr txBox="1"/>
          <p:nvPr/>
        </p:nvSpPr>
        <p:spPr>
          <a:xfrm>
            <a:off x="4481752" y="5706654"/>
            <a:ext cx="1733440" cy="369332"/>
          </a:xfrm>
          <a:prstGeom prst="rect">
            <a:avLst/>
          </a:prstGeom>
          <a:noFill/>
        </p:spPr>
        <p:txBody>
          <a:bodyPr wrap="square" rtlCol="0">
            <a:spAutoFit/>
          </a:bodyPr>
          <a:lstStyle/>
          <a:p>
            <a:r>
              <a:rPr lang="en-US" dirty="0">
                <a:solidFill>
                  <a:schemeClr val="bg1"/>
                </a:solidFill>
              </a:rPr>
              <a:t>Flexibility of Fit</a:t>
            </a:r>
          </a:p>
        </p:txBody>
      </p:sp>
      <p:sp>
        <p:nvSpPr>
          <p:cNvPr id="7" name="TextBox 6">
            <a:extLst>
              <a:ext uri="{FF2B5EF4-FFF2-40B4-BE49-F238E27FC236}">
                <a16:creationId xmlns:a16="http://schemas.microsoft.com/office/drawing/2014/main" id="{F9718E48-31FA-4700-95A2-FAFEF70523C1}"/>
              </a:ext>
            </a:extLst>
          </p:cNvPr>
          <p:cNvSpPr txBox="1"/>
          <p:nvPr/>
        </p:nvSpPr>
        <p:spPr>
          <a:xfrm>
            <a:off x="1847321" y="3514987"/>
            <a:ext cx="830510" cy="369332"/>
          </a:xfrm>
          <a:prstGeom prst="rect">
            <a:avLst/>
          </a:prstGeom>
          <a:noFill/>
        </p:spPr>
        <p:txBody>
          <a:bodyPr wrap="square" rtlCol="0">
            <a:spAutoFit/>
          </a:bodyPr>
          <a:lstStyle/>
          <a:p>
            <a:r>
              <a:rPr lang="en-US" dirty="0">
                <a:solidFill>
                  <a:schemeClr val="bg1"/>
                </a:solidFill>
              </a:rPr>
              <a:t>RMSE</a:t>
            </a:r>
          </a:p>
        </p:txBody>
      </p:sp>
    </p:spTree>
    <p:extLst>
      <p:ext uri="{BB962C8B-B14F-4D97-AF65-F5344CB8AC3E}">
        <p14:creationId xmlns:p14="http://schemas.microsoft.com/office/powerpoint/2010/main" val="53246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8011-AE06-4AF9-935A-649E9146A3A2}"/>
              </a:ext>
            </a:extLst>
          </p:cNvPr>
          <p:cNvSpPr>
            <a:spLocks noGrp="1"/>
          </p:cNvSpPr>
          <p:nvPr>
            <p:ph type="title"/>
          </p:nvPr>
        </p:nvSpPr>
        <p:spPr/>
        <p:txBody>
          <a:bodyPr/>
          <a:lstStyle/>
          <a:p>
            <a:r>
              <a:rPr lang="en-US" dirty="0"/>
              <a:t>Why does this work?</a:t>
            </a:r>
          </a:p>
        </p:txBody>
      </p:sp>
      <p:pic>
        <p:nvPicPr>
          <p:cNvPr id="5" name="Content Placeholder 4">
            <a:extLst>
              <a:ext uri="{FF2B5EF4-FFF2-40B4-BE49-F238E27FC236}">
                <a16:creationId xmlns:a16="http://schemas.microsoft.com/office/drawing/2014/main" id="{DB36DB50-3244-4389-B42F-42DA0BC082D3}"/>
              </a:ext>
            </a:extLst>
          </p:cNvPr>
          <p:cNvPicPr>
            <a:picLocks noGrp="1" noChangeAspect="1"/>
          </p:cNvPicPr>
          <p:nvPr>
            <p:ph idx="1"/>
          </p:nvPr>
        </p:nvPicPr>
        <p:blipFill>
          <a:blip r:embed="rId3"/>
          <a:stretch>
            <a:fillRect/>
          </a:stretch>
        </p:blipFill>
        <p:spPr>
          <a:xfrm>
            <a:off x="1847321" y="2052638"/>
            <a:ext cx="7459132" cy="4195762"/>
          </a:xfrm>
        </p:spPr>
      </p:pic>
      <p:sp>
        <p:nvSpPr>
          <p:cNvPr id="6" name="TextBox 5">
            <a:extLst>
              <a:ext uri="{FF2B5EF4-FFF2-40B4-BE49-F238E27FC236}">
                <a16:creationId xmlns:a16="http://schemas.microsoft.com/office/drawing/2014/main" id="{BC01B616-528B-4D9F-83C2-52532CB51C48}"/>
              </a:ext>
            </a:extLst>
          </p:cNvPr>
          <p:cNvSpPr txBox="1"/>
          <p:nvPr/>
        </p:nvSpPr>
        <p:spPr>
          <a:xfrm>
            <a:off x="4481752" y="5706654"/>
            <a:ext cx="1733440" cy="369332"/>
          </a:xfrm>
          <a:prstGeom prst="rect">
            <a:avLst/>
          </a:prstGeom>
          <a:noFill/>
        </p:spPr>
        <p:txBody>
          <a:bodyPr wrap="square" rtlCol="0">
            <a:spAutoFit/>
          </a:bodyPr>
          <a:lstStyle/>
          <a:p>
            <a:r>
              <a:rPr lang="en-US" dirty="0">
                <a:solidFill>
                  <a:schemeClr val="bg1"/>
                </a:solidFill>
              </a:rPr>
              <a:t>Flexibility of Fit</a:t>
            </a:r>
          </a:p>
        </p:txBody>
      </p:sp>
      <p:sp>
        <p:nvSpPr>
          <p:cNvPr id="7" name="TextBox 6">
            <a:extLst>
              <a:ext uri="{FF2B5EF4-FFF2-40B4-BE49-F238E27FC236}">
                <a16:creationId xmlns:a16="http://schemas.microsoft.com/office/drawing/2014/main" id="{F9718E48-31FA-4700-95A2-FAFEF70523C1}"/>
              </a:ext>
            </a:extLst>
          </p:cNvPr>
          <p:cNvSpPr txBox="1"/>
          <p:nvPr/>
        </p:nvSpPr>
        <p:spPr>
          <a:xfrm>
            <a:off x="1847321" y="3514987"/>
            <a:ext cx="830510" cy="369332"/>
          </a:xfrm>
          <a:prstGeom prst="rect">
            <a:avLst/>
          </a:prstGeom>
          <a:noFill/>
        </p:spPr>
        <p:txBody>
          <a:bodyPr wrap="square" rtlCol="0">
            <a:spAutoFit/>
          </a:bodyPr>
          <a:lstStyle/>
          <a:p>
            <a:r>
              <a:rPr lang="en-US" dirty="0">
                <a:solidFill>
                  <a:schemeClr val="bg1"/>
                </a:solidFill>
              </a:rPr>
              <a:t>RMSE</a:t>
            </a:r>
          </a:p>
        </p:txBody>
      </p:sp>
      <p:sp>
        <p:nvSpPr>
          <p:cNvPr id="8" name="TextBox 7">
            <a:extLst>
              <a:ext uri="{FF2B5EF4-FFF2-40B4-BE49-F238E27FC236}">
                <a16:creationId xmlns:a16="http://schemas.microsoft.com/office/drawing/2014/main" id="{F44271AD-873D-4EE6-A65F-04B74F653026}"/>
              </a:ext>
            </a:extLst>
          </p:cNvPr>
          <p:cNvSpPr txBox="1"/>
          <p:nvPr/>
        </p:nvSpPr>
        <p:spPr>
          <a:xfrm>
            <a:off x="7512152" y="4393870"/>
            <a:ext cx="1642188" cy="830997"/>
          </a:xfrm>
          <a:prstGeom prst="rect">
            <a:avLst/>
          </a:prstGeom>
          <a:noFill/>
        </p:spPr>
        <p:txBody>
          <a:bodyPr wrap="square" rtlCol="0">
            <a:spAutoFit/>
          </a:bodyPr>
          <a:lstStyle/>
          <a:p>
            <a:pPr algn="ctr"/>
            <a:r>
              <a:rPr lang="en-US" sz="2400" dirty="0">
                <a:solidFill>
                  <a:schemeClr val="accent1">
                    <a:lumMod val="60000"/>
                    <a:lumOff val="40000"/>
                  </a:schemeClr>
                </a:solidFill>
              </a:rPr>
              <a:t>Sample</a:t>
            </a:r>
          </a:p>
          <a:p>
            <a:pPr algn="ctr"/>
            <a:r>
              <a:rPr lang="en-US" sz="2400" dirty="0">
                <a:solidFill>
                  <a:schemeClr val="accent1">
                    <a:lumMod val="60000"/>
                    <a:lumOff val="40000"/>
                  </a:schemeClr>
                </a:solidFill>
              </a:rPr>
              <a:t>(Fit)</a:t>
            </a:r>
          </a:p>
        </p:txBody>
      </p:sp>
    </p:spTree>
    <p:extLst>
      <p:ext uri="{BB962C8B-B14F-4D97-AF65-F5344CB8AC3E}">
        <p14:creationId xmlns:p14="http://schemas.microsoft.com/office/powerpoint/2010/main" val="3455965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8011-AE06-4AF9-935A-649E9146A3A2}"/>
              </a:ext>
            </a:extLst>
          </p:cNvPr>
          <p:cNvSpPr>
            <a:spLocks noGrp="1"/>
          </p:cNvSpPr>
          <p:nvPr>
            <p:ph type="title"/>
          </p:nvPr>
        </p:nvSpPr>
        <p:spPr/>
        <p:txBody>
          <a:bodyPr/>
          <a:lstStyle/>
          <a:p>
            <a:r>
              <a:rPr lang="en-US" dirty="0"/>
              <a:t>Why does this work?</a:t>
            </a:r>
          </a:p>
        </p:txBody>
      </p:sp>
      <p:pic>
        <p:nvPicPr>
          <p:cNvPr id="5" name="Content Placeholder 4">
            <a:extLst>
              <a:ext uri="{FF2B5EF4-FFF2-40B4-BE49-F238E27FC236}">
                <a16:creationId xmlns:a16="http://schemas.microsoft.com/office/drawing/2014/main" id="{DB36DB50-3244-4389-B42F-42DA0BC082D3}"/>
              </a:ext>
            </a:extLst>
          </p:cNvPr>
          <p:cNvPicPr>
            <a:picLocks noGrp="1" noChangeAspect="1"/>
          </p:cNvPicPr>
          <p:nvPr>
            <p:ph idx="1"/>
          </p:nvPr>
        </p:nvPicPr>
        <p:blipFill>
          <a:blip r:embed="rId3"/>
          <a:stretch>
            <a:fillRect/>
          </a:stretch>
        </p:blipFill>
        <p:spPr>
          <a:xfrm>
            <a:off x="1847321" y="2052638"/>
            <a:ext cx="7459132" cy="4195761"/>
          </a:xfrm>
        </p:spPr>
      </p:pic>
      <p:sp>
        <p:nvSpPr>
          <p:cNvPr id="6" name="TextBox 5">
            <a:extLst>
              <a:ext uri="{FF2B5EF4-FFF2-40B4-BE49-F238E27FC236}">
                <a16:creationId xmlns:a16="http://schemas.microsoft.com/office/drawing/2014/main" id="{BC01B616-528B-4D9F-83C2-52532CB51C48}"/>
              </a:ext>
            </a:extLst>
          </p:cNvPr>
          <p:cNvSpPr txBox="1"/>
          <p:nvPr/>
        </p:nvSpPr>
        <p:spPr>
          <a:xfrm>
            <a:off x="4481752" y="5706654"/>
            <a:ext cx="1733440"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Flexibility of Fit</a:t>
            </a:r>
          </a:p>
        </p:txBody>
      </p:sp>
      <p:sp>
        <p:nvSpPr>
          <p:cNvPr id="7" name="TextBox 6">
            <a:extLst>
              <a:ext uri="{FF2B5EF4-FFF2-40B4-BE49-F238E27FC236}">
                <a16:creationId xmlns:a16="http://schemas.microsoft.com/office/drawing/2014/main" id="{F9718E48-31FA-4700-95A2-FAFEF70523C1}"/>
              </a:ext>
            </a:extLst>
          </p:cNvPr>
          <p:cNvSpPr txBox="1"/>
          <p:nvPr/>
        </p:nvSpPr>
        <p:spPr>
          <a:xfrm>
            <a:off x="1951230" y="3781186"/>
            <a:ext cx="830510"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RSS</a:t>
            </a:r>
          </a:p>
        </p:txBody>
      </p:sp>
      <p:sp>
        <p:nvSpPr>
          <p:cNvPr id="4" name="TextBox 3">
            <a:extLst>
              <a:ext uri="{FF2B5EF4-FFF2-40B4-BE49-F238E27FC236}">
                <a16:creationId xmlns:a16="http://schemas.microsoft.com/office/drawing/2014/main" id="{17647D83-7B9D-4F5D-8D8E-7628652A42DA}"/>
              </a:ext>
            </a:extLst>
          </p:cNvPr>
          <p:cNvSpPr txBox="1"/>
          <p:nvPr/>
        </p:nvSpPr>
        <p:spPr>
          <a:xfrm>
            <a:off x="7373127" y="2063843"/>
            <a:ext cx="1920238" cy="830997"/>
          </a:xfrm>
          <a:prstGeom prst="rect">
            <a:avLst/>
          </a:prstGeom>
          <a:noFill/>
        </p:spPr>
        <p:txBody>
          <a:bodyPr wrap="square" rtlCol="0">
            <a:spAutoFit/>
          </a:bodyPr>
          <a:lstStyle/>
          <a:p>
            <a:pPr algn="ctr"/>
            <a:r>
              <a:rPr lang="en-US" sz="2400" dirty="0">
                <a:solidFill>
                  <a:srgbClr val="00B050"/>
                </a:solidFill>
                <a:latin typeface="Times New Roman" panose="02020603050405020304" pitchFamily="18" charset="0"/>
                <a:cs typeface="Times New Roman" panose="02020603050405020304" pitchFamily="18" charset="0"/>
              </a:rPr>
              <a:t>Population (Prediction)</a:t>
            </a:r>
          </a:p>
        </p:txBody>
      </p:sp>
      <p:sp>
        <p:nvSpPr>
          <p:cNvPr id="11" name="TextBox 10">
            <a:extLst>
              <a:ext uri="{FF2B5EF4-FFF2-40B4-BE49-F238E27FC236}">
                <a16:creationId xmlns:a16="http://schemas.microsoft.com/office/drawing/2014/main" id="{525D6181-5ED8-4C58-AC73-8537FD3DC24D}"/>
              </a:ext>
            </a:extLst>
          </p:cNvPr>
          <p:cNvSpPr txBox="1"/>
          <p:nvPr/>
        </p:nvSpPr>
        <p:spPr>
          <a:xfrm>
            <a:off x="7512152" y="4393870"/>
            <a:ext cx="1642188" cy="830997"/>
          </a:xfrm>
          <a:prstGeom prst="rect">
            <a:avLst/>
          </a:prstGeom>
          <a:noFill/>
        </p:spPr>
        <p:txBody>
          <a:bodyPr wrap="square" rtlCol="0">
            <a:spAutoFit/>
          </a:bodyPr>
          <a:lstStyle/>
          <a:p>
            <a:pPr algn="ct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Sample</a:t>
            </a:r>
          </a:p>
          <a:p>
            <a:pPr algn="ct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(Fit)</a:t>
            </a:r>
          </a:p>
        </p:txBody>
      </p:sp>
    </p:spTree>
    <p:extLst>
      <p:ext uri="{BB962C8B-B14F-4D97-AF65-F5344CB8AC3E}">
        <p14:creationId xmlns:p14="http://schemas.microsoft.com/office/powerpoint/2010/main" val="1356284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8011-AE06-4AF9-935A-649E9146A3A2}"/>
              </a:ext>
            </a:extLst>
          </p:cNvPr>
          <p:cNvSpPr>
            <a:spLocks noGrp="1"/>
          </p:cNvSpPr>
          <p:nvPr>
            <p:ph type="title"/>
          </p:nvPr>
        </p:nvSpPr>
        <p:spPr/>
        <p:txBody>
          <a:bodyPr/>
          <a:lstStyle/>
          <a:p>
            <a:r>
              <a:rPr lang="en-US" dirty="0"/>
              <a:t>Why does this work?</a:t>
            </a:r>
          </a:p>
        </p:txBody>
      </p:sp>
      <p:pic>
        <p:nvPicPr>
          <p:cNvPr id="5" name="Content Placeholder 4">
            <a:extLst>
              <a:ext uri="{FF2B5EF4-FFF2-40B4-BE49-F238E27FC236}">
                <a16:creationId xmlns:a16="http://schemas.microsoft.com/office/drawing/2014/main" id="{DB36DB50-3244-4389-B42F-42DA0BC082D3}"/>
              </a:ext>
            </a:extLst>
          </p:cNvPr>
          <p:cNvPicPr>
            <a:picLocks noGrp="1" noChangeAspect="1"/>
          </p:cNvPicPr>
          <p:nvPr>
            <p:ph idx="1"/>
          </p:nvPr>
        </p:nvPicPr>
        <p:blipFill>
          <a:blip r:embed="rId3"/>
          <a:stretch>
            <a:fillRect/>
          </a:stretch>
        </p:blipFill>
        <p:spPr>
          <a:xfrm>
            <a:off x="1847322" y="2052638"/>
            <a:ext cx="7459130" cy="4195761"/>
          </a:xfrm>
        </p:spPr>
      </p:pic>
      <p:sp>
        <p:nvSpPr>
          <p:cNvPr id="6" name="TextBox 5">
            <a:extLst>
              <a:ext uri="{FF2B5EF4-FFF2-40B4-BE49-F238E27FC236}">
                <a16:creationId xmlns:a16="http://schemas.microsoft.com/office/drawing/2014/main" id="{BC01B616-528B-4D9F-83C2-52532CB51C48}"/>
              </a:ext>
            </a:extLst>
          </p:cNvPr>
          <p:cNvSpPr txBox="1"/>
          <p:nvPr/>
        </p:nvSpPr>
        <p:spPr>
          <a:xfrm>
            <a:off x="4481752" y="5706654"/>
            <a:ext cx="1733440" cy="369332"/>
          </a:xfrm>
          <a:prstGeom prst="rect">
            <a:avLst/>
          </a:prstGeom>
          <a:noFill/>
        </p:spPr>
        <p:txBody>
          <a:bodyPr wrap="square" rtlCol="0">
            <a:spAutoFit/>
          </a:bodyPr>
          <a:lstStyle/>
          <a:p>
            <a:r>
              <a:rPr lang="en-US" dirty="0">
                <a:solidFill>
                  <a:schemeClr val="bg1"/>
                </a:solidFill>
              </a:rPr>
              <a:t>Flexibility of Fit</a:t>
            </a:r>
          </a:p>
        </p:txBody>
      </p:sp>
      <p:sp>
        <p:nvSpPr>
          <p:cNvPr id="7" name="TextBox 6">
            <a:extLst>
              <a:ext uri="{FF2B5EF4-FFF2-40B4-BE49-F238E27FC236}">
                <a16:creationId xmlns:a16="http://schemas.microsoft.com/office/drawing/2014/main" id="{F9718E48-31FA-4700-95A2-FAFEF70523C1}"/>
              </a:ext>
            </a:extLst>
          </p:cNvPr>
          <p:cNvSpPr txBox="1"/>
          <p:nvPr/>
        </p:nvSpPr>
        <p:spPr>
          <a:xfrm>
            <a:off x="1847321" y="3514987"/>
            <a:ext cx="830510" cy="369332"/>
          </a:xfrm>
          <a:prstGeom prst="rect">
            <a:avLst/>
          </a:prstGeom>
          <a:noFill/>
        </p:spPr>
        <p:txBody>
          <a:bodyPr wrap="square" rtlCol="0">
            <a:spAutoFit/>
          </a:bodyPr>
          <a:lstStyle/>
          <a:p>
            <a:r>
              <a:rPr lang="en-US" dirty="0">
                <a:solidFill>
                  <a:schemeClr val="bg1"/>
                </a:solidFill>
              </a:rPr>
              <a:t>RMSE</a:t>
            </a:r>
          </a:p>
        </p:txBody>
      </p:sp>
      <p:sp>
        <p:nvSpPr>
          <p:cNvPr id="8" name="TextBox 7">
            <a:extLst>
              <a:ext uri="{FF2B5EF4-FFF2-40B4-BE49-F238E27FC236}">
                <a16:creationId xmlns:a16="http://schemas.microsoft.com/office/drawing/2014/main" id="{138FE76A-43E3-461B-9F54-36A784257ABE}"/>
              </a:ext>
            </a:extLst>
          </p:cNvPr>
          <p:cNvSpPr txBox="1"/>
          <p:nvPr/>
        </p:nvSpPr>
        <p:spPr>
          <a:xfrm>
            <a:off x="3226594" y="2313992"/>
            <a:ext cx="615564" cy="369332"/>
          </a:xfrm>
          <a:prstGeom prst="rect">
            <a:avLst/>
          </a:prstGeom>
          <a:noFill/>
        </p:spPr>
        <p:txBody>
          <a:bodyPr wrap="square" rtlCol="0">
            <a:spAutoFit/>
          </a:bodyPr>
          <a:lstStyle/>
          <a:p>
            <a:r>
              <a:rPr lang="en-US" dirty="0">
                <a:solidFill>
                  <a:schemeClr val="bg1"/>
                </a:solidFill>
              </a:rPr>
              <a:t>GM</a:t>
            </a:r>
          </a:p>
        </p:txBody>
      </p:sp>
      <p:sp>
        <p:nvSpPr>
          <p:cNvPr id="9" name="TextBox 8">
            <a:extLst>
              <a:ext uri="{FF2B5EF4-FFF2-40B4-BE49-F238E27FC236}">
                <a16:creationId xmlns:a16="http://schemas.microsoft.com/office/drawing/2014/main" id="{8F82863E-7C4E-4C4A-938E-428898824EBB}"/>
              </a:ext>
            </a:extLst>
          </p:cNvPr>
          <p:cNvSpPr txBox="1"/>
          <p:nvPr/>
        </p:nvSpPr>
        <p:spPr>
          <a:xfrm>
            <a:off x="4335340" y="2315390"/>
            <a:ext cx="615564" cy="369332"/>
          </a:xfrm>
          <a:prstGeom prst="rect">
            <a:avLst/>
          </a:prstGeom>
          <a:noFill/>
        </p:spPr>
        <p:txBody>
          <a:bodyPr wrap="square" rtlCol="0">
            <a:spAutoFit/>
          </a:bodyPr>
          <a:lstStyle/>
          <a:p>
            <a:r>
              <a:rPr lang="en-US" dirty="0">
                <a:solidFill>
                  <a:schemeClr val="bg1"/>
                </a:solidFill>
              </a:rPr>
              <a:t>IM</a:t>
            </a:r>
          </a:p>
        </p:txBody>
      </p:sp>
      <p:sp>
        <p:nvSpPr>
          <p:cNvPr id="15" name="TextBox 14">
            <a:extLst>
              <a:ext uri="{FF2B5EF4-FFF2-40B4-BE49-F238E27FC236}">
                <a16:creationId xmlns:a16="http://schemas.microsoft.com/office/drawing/2014/main" id="{9310F492-8886-4BDD-B870-1E834BC88F80}"/>
              </a:ext>
            </a:extLst>
          </p:cNvPr>
          <p:cNvSpPr txBox="1"/>
          <p:nvPr/>
        </p:nvSpPr>
        <p:spPr>
          <a:xfrm>
            <a:off x="7512152" y="4393870"/>
            <a:ext cx="1642188" cy="830997"/>
          </a:xfrm>
          <a:prstGeom prst="rect">
            <a:avLst/>
          </a:prstGeom>
          <a:noFill/>
        </p:spPr>
        <p:txBody>
          <a:bodyPr wrap="square" rtlCol="0">
            <a:spAutoFit/>
          </a:bodyPr>
          <a:lstStyle/>
          <a:p>
            <a:pPr algn="ctr"/>
            <a:r>
              <a:rPr lang="en-US" sz="2400" dirty="0">
                <a:solidFill>
                  <a:schemeClr val="accent1">
                    <a:lumMod val="60000"/>
                    <a:lumOff val="40000"/>
                  </a:schemeClr>
                </a:solidFill>
              </a:rPr>
              <a:t>Sample</a:t>
            </a:r>
          </a:p>
          <a:p>
            <a:pPr algn="ctr"/>
            <a:r>
              <a:rPr lang="en-US" sz="2400" dirty="0">
                <a:solidFill>
                  <a:schemeClr val="accent1">
                    <a:lumMod val="60000"/>
                    <a:lumOff val="40000"/>
                  </a:schemeClr>
                </a:solidFill>
              </a:rPr>
              <a:t>(Fit)</a:t>
            </a:r>
          </a:p>
        </p:txBody>
      </p:sp>
      <p:sp>
        <p:nvSpPr>
          <p:cNvPr id="16" name="TextBox 15">
            <a:extLst>
              <a:ext uri="{FF2B5EF4-FFF2-40B4-BE49-F238E27FC236}">
                <a16:creationId xmlns:a16="http://schemas.microsoft.com/office/drawing/2014/main" id="{79D50059-F1A0-4A63-BAF0-3B341859CBDD}"/>
              </a:ext>
            </a:extLst>
          </p:cNvPr>
          <p:cNvSpPr txBox="1"/>
          <p:nvPr/>
        </p:nvSpPr>
        <p:spPr>
          <a:xfrm>
            <a:off x="7373127" y="2063843"/>
            <a:ext cx="1920238" cy="830997"/>
          </a:xfrm>
          <a:prstGeom prst="rect">
            <a:avLst/>
          </a:prstGeom>
          <a:noFill/>
        </p:spPr>
        <p:txBody>
          <a:bodyPr wrap="square" rtlCol="0">
            <a:spAutoFit/>
          </a:bodyPr>
          <a:lstStyle/>
          <a:p>
            <a:pPr algn="ctr"/>
            <a:r>
              <a:rPr lang="en-US" sz="2400" dirty="0">
                <a:solidFill>
                  <a:srgbClr val="00B050"/>
                </a:solidFill>
              </a:rPr>
              <a:t>Population (Prediction)</a:t>
            </a:r>
          </a:p>
        </p:txBody>
      </p:sp>
    </p:spTree>
    <p:extLst>
      <p:ext uri="{BB962C8B-B14F-4D97-AF65-F5344CB8AC3E}">
        <p14:creationId xmlns:p14="http://schemas.microsoft.com/office/powerpoint/2010/main" val="3627572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2229</TotalTime>
  <Words>1911</Words>
  <Application>Microsoft Office PowerPoint</Application>
  <PresentationFormat>Widescreen</PresentationFormat>
  <Paragraphs>227</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Century Gothic</vt:lpstr>
      <vt:lpstr>Mangal</vt:lpstr>
      <vt:lpstr>Times New Roman</vt:lpstr>
      <vt:lpstr>Wingdings 3</vt:lpstr>
      <vt:lpstr>Ion</vt:lpstr>
      <vt:lpstr>BIG Fits for Small Data</vt:lpstr>
      <vt:lpstr>Outline</vt:lpstr>
      <vt:lpstr>PowerPoint Presentation</vt:lpstr>
      <vt:lpstr>Estimating Means With Sparse Data</vt:lpstr>
      <vt:lpstr>Blended Mean</vt:lpstr>
      <vt:lpstr>Why does this work?</vt:lpstr>
      <vt:lpstr>Why does this work?</vt:lpstr>
      <vt:lpstr>Why does this work?</vt:lpstr>
      <vt:lpstr>Why does this work?</vt:lpstr>
      <vt:lpstr>Why does this work?</vt:lpstr>
      <vt:lpstr>When does this work?</vt:lpstr>
      <vt:lpstr>BIG with predictor variables</vt:lpstr>
      <vt:lpstr>Cross Validation (CV)</vt:lpstr>
      <vt:lpstr>Can BIG Improve Model Selection?</vt:lpstr>
      <vt:lpstr>Data and Models</vt:lpstr>
      <vt:lpstr>Simulation Experiment</vt:lpstr>
      <vt:lpstr>Simulation Experiment</vt:lpstr>
      <vt:lpstr>Simulation Experiment</vt:lpstr>
      <vt:lpstr>Simulation Experiment</vt:lpstr>
      <vt:lpstr>Simulation Experiment</vt:lpstr>
      <vt:lpstr>Simulation Experiment</vt:lpstr>
      <vt:lpstr>Simulation Experiment</vt:lpstr>
      <vt:lpstr>Simulation Results</vt:lpstr>
      <vt:lpstr>Discussion</vt:lpstr>
      <vt:lpstr>Thanks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Fits for Small Data</dc:title>
  <dc:creator>Steven Riley</dc:creator>
  <cp:lastModifiedBy>Steven Riley</cp:lastModifiedBy>
  <cp:revision>58</cp:revision>
  <dcterms:created xsi:type="dcterms:W3CDTF">2017-08-15T18:20:03Z</dcterms:created>
  <dcterms:modified xsi:type="dcterms:W3CDTF">2018-08-09T14:37:14Z</dcterms:modified>
</cp:coreProperties>
</file>