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59" r:id="rId6"/>
    <p:sldId id="263" r:id="rId7"/>
    <p:sldId id="260"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p:restoredTop sz="94650"/>
  </p:normalViewPr>
  <p:slideViewPr>
    <p:cSldViewPr snapToGrid="0" snapToObjects="1">
      <p:cViewPr varScale="1">
        <p:scale>
          <a:sx n="120" d="100"/>
          <a:sy n="120"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8935-3DC0-8A45-893A-8510C77E3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81229B-64CA-EB40-9A48-4584A3AEF0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FA22F8-D593-1047-9613-03CB8E77D367}"/>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506DF196-69A7-A347-8AE0-A510481BA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D8656-7CF5-1E44-9F10-ED3BCC9F7106}"/>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87903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B16A-2127-254D-8146-4C0E4E805F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8A48A8-D3FD-404B-A39D-D854382C32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772F4-0153-C449-910A-B7BE69A32607}"/>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9B06F835-7BEF-5F43-8713-2479B9940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B7661-F49F-6E4B-B67F-9721E2A900D5}"/>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139249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3FFB3-71F9-3B49-A24D-280C11CD91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24FD3-A5A7-0247-A228-E9B0FA2919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6AF8C-C5C7-1D47-A48E-79EF13669BBB}"/>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F6766749-7866-744C-8F60-06ED04919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4E1FB-B3F7-2E46-A1C6-F19169828285}"/>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326678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7D76-ED78-8842-985C-80737552D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805781-488D-134E-8302-C6E839A0A4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C1965-8732-8E44-AACB-924228C99203}"/>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C8A11B27-9FD7-CE49-AE1C-679E9AE4F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302DF-60AC-8546-97FE-A59E44D82DC7}"/>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124822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5906A-E2BE-BF4E-8D7F-374A175B3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20D74-87F5-0E40-9DCD-B8B70BE84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97A899-356D-C641-924F-CBF1A1C5A6AA}"/>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65F82041-7B33-A342-A3B0-D6A651F99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8E06D-B9F5-FD4B-82DD-E1505EBFA09B}"/>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36640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C42D-78DF-9B40-9CE2-05DF8681F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8F1B8-7A2D-3146-8316-FCD6D6443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1D2448-6556-D440-B0ED-C7C16937BF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DA563-F703-1D4F-BB5E-44CF755E7BE5}"/>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6" name="Footer Placeholder 5">
            <a:extLst>
              <a:ext uri="{FF2B5EF4-FFF2-40B4-BE49-F238E27FC236}">
                <a16:creationId xmlns:a16="http://schemas.microsoft.com/office/drawing/2014/main" id="{E3EF06D5-0F11-7C4C-956D-7F486AAE0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7262B-0268-294F-B74B-70BED3896C1B}"/>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302618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52E2-CE9C-CA45-9444-5481073D58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038FC-05D9-244A-8EA0-1E1133DBA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69868-17DC-AB4B-8A72-4652EBDE1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7F88D7-3123-6D44-AA68-6C28AFB08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426C5-3403-9247-B437-D32FB61A0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24C14A-8EFD-FD46-9E71-136443497E46}"/>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8" name="Footer Placeholder 7">
            <a:extLst>
              <a:ext uri="{FF2B5EF4-FFF2-40B4-BE49-F238E27FC236}">
                <a16:creationId xmlns:a16="http://schemas.microsoft.com/office/drawing/2014/main" id="{16B3ACBB-DAE6-A749-876B-A23891ED30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720B6-8385-3C46-A508-9D0A7541EEA5}"/>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39798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F2FC-F3D1-7242-A076-90CDEFC3E3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63A6B0-151E-7642-8C93-98CBC6A0EBDE}"/>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4" name="Footer Placeholder 3">
            <a:extLst>
              <a:ext uri="{FF2B5EF4-FFF2-40B4-BE49-F238E27FC236}">
                <a16:creationId xmlns:a16="http://schemas.microsoft.com/office/drawing/2014/main" id="{D81778C0-93A4-5640-9B6C-45C3FA4A0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FD0D8F-2D5A-BF46-A4C0-B88F13BE306C}"/>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272911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6AF01-44D5-5048-959B-D5654E38296C}"/>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3" name="Footer Placeholder 2">
            <a:extLst>
              <a:ext uri="{FF2B5EF4-FFF2-40B4-BE49-F238E27FC236}">
                <a16:creationId xmlns:a16="http://schemas.microsoft.com/office/drawing/2014/main" id="{9FF68746-0E69-A54B-835F-47745F899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BD23AD-752F-E543-A91C-3C68C4DB3249}"/>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41080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273A-F3BB-7C40-8D8D-D10175A14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27426-FE78-414E-8041-E12B2C84D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8123BC-B0FB-0D48-8F40-8481C1792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55EAB-FC56-E047-AF38-EA7775D71519}"/>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6" name="Footer Placeholder 5">
            <a:extLst>
              <a:ext uri="{FF2B5EF4-FFF2-40B4-BE49-F238E27FC236}">
                <a16:creationId xmlns:a16="http://schemas.microsoft.com/office/drawing/2014/main" id="{F65E13F8-03EC-D441-B801-9B2F0A9F2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D565A-7360-E341-B1C2-A20F3673F171}"/>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119801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EBCC-45CB-414F-B369-8D90E04ED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1ADA4-BC0B-0246-94B2-3F53D0643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5CCEEA-5A80-3446-8E19-DD1D55A6D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51999-7993-F84C-BB30-9122D7422BEE}"/>
              </a:ext>
            </a:extLst>
          </p:cNvPr>
          <p:cNvSpPr>
            <a:spLocks noGrp="1"/>
          </p:cNvSpPr>
          <p:nvPr>
            <p:ph type="dt" sz="half" idx="10"/>
          </p:nvPr>
        </p:nvSpPr>
        <p:spPr/>
        <p:txBody>
          <a:bodyPr/>
          <a:lstStyle/>
          <a:p>
            <a:fld id="{E5D4DEDC-913E-9D4F-AE26-7FC3421ECE5B}" type="datetimeFigureOut">
              <a:rPr lang="en-US" smtClean="0"/>
              <a:t>3/9/22</a:t>
            </a:fld>
            <a:endParaRPr lang="en-US"/>
          </a:p>
        </p:txBody>
      </p:sp>
      <p:sp>
        <p:nvSpPr>
          <p:cNvPr id="6" name="Footer Placeholder 5">
            <a:extLst>
              <a:ext uri="{FF2B5EF4-FFF2-40B4-BE49-F238E27FC236}">
                <a16:creationId xmlns:a16="http://schemas.microsoft.com/office/drawing/2014/main" id="{38745DCF-FDFE-2242-8280-649B3EA40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9199B-671B-7A4C-BCDB-E9526F0A4609}"/>
              </a:ext>
            </a:extLst>
          </p:cNvPr>
          <p:cNvSpPr>
            <a:spLocks noGrp="1"/>
          </p:cNvSpPr>
          <p:nvPr>
            <p:ph type="sldNum" sz="quarter" idx="12"/>
          </p:nvPr>
        </p:nvSpPr>
        <p:spPr/>
        <p:txBody>
          <a:bodyPr/>
          <a:lstStyle/>
          <a:p>
            <a:fld id="{CB79FB0A-18CF-164F-92B3-D4DB6D0FE284}" type="slidenum">
              <a:rPr lang="en-US" smtClean="0"/>
              <a:t>‹#›</a:t>
            </a:fld>
            <a:endParaRPr lang="en-US"/>
          </a:p>
        </p:txBody>
      </p:sp>
    </p:spTree>
    <p:extLst>
      <p:ext uri="{BB962C8B-B14F-4D97-AF65-F5344CB8AC3E}">
        <p14:creationId xmlns:p14="http://schemas.microsoft.com/office/powerpoint/2010/main" val="172378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320CA-AE39-F147-AAFC-52F2C4B5F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6A1718-42E6-B349-92D9-1B7908DE9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DAB19-0200-0C45-990D-6BCD32DA9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4DEDC-913E-9D4F-AE26-7FC3421ECE5B}" type="datetimeFigureOut">
              <a:rPr lang="en-US" smtClean="0"/>
              <a:t>3/9/22</a:t>
            </a:fld>
            <a:endParaRPr lang="en-US"/>
          </a:p>
        </p:txBody>
      </p:sp>
      <p:sp>
        <p:nvSpPr>
          <p:cNvPr id="5" name="Footer Placeholder 4">
            <a:extLst>
              <a:ext uri="{FF2B5EF4-FFF2-40B4-BE49-F238E27FC236}">
                <a16:creationId xmlns:a16="http://schemas.microsoft.com/office/drawing/2014/main" id="{132BA771-A558-FF47-8B2E-15846633E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2332F1-74D2-6045-98CB-6BA0208C6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9FB0A-18CF-164F-92B3-D4DB6D0FE284}" type="slidenum">
              <a:rPr lang="en-US" smtClean="0"/>
              <a:t>‹#›</a:t>
            </a:fld>
            <a:endParaRPr lang="en-US"/>
          </a:p>
        </p:txBody>
      </p:sp>
    </p:spTree>
    <p:extLst>
      <p:ext uri="{BB962C8B-B14F-4D97-AF65-F5344CB8AC3E}">
        <p14:creationId xmlns:p14="http://schemas.microsoft.com/office/powerpoint/2010/main" val="364596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Regresso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0F5D-D5B8-E646-84EF-B46FD0F579E9}"/>
              </a:ext>
            </a:extLst>
          </p:cNvPr>
          <p:cNvSpPr>
            <a:spLocks noGrp="1"/>
          </p:cNvSpPr>
          <p:nvPr>
            <p:ph type="ctrTitle"/>
          </p:nvPr>
        </p:nvSpPr>
        <p:spPr/>
        <p:txBody>
          <a:bodyPr/>
          <a:lstStyle/>
          <a:p>
            <a:r>
              <a:rPr lang="en-US" dirty="0"/>
              <a:t>Big mountain Price modeling</a:t>
            </a:r>
          </a:p>
        </p:txBody>
      </p:sp>
      <p:sp>
        <p:nvSpPr>
          <p:cNvPr id="3" name="Subtitle 2">
            <a:extLst>
              <a:ext uri="{FF2B5EF4-FFF2-40B4-BE49-F238E27FC236}">
                <a16:creationId xmlns:a16="http://schemas.microsoft.com/office/drawing/2014/main" id="{857F83E8-2E7F-BE4A-AB9F-E8BEA9774E7F}"/>
              </a:ext>
            </a:extLst>
          </p:cNvPr>
          <p:cNvSpPr>
            <a:spLocks noGrp="1"/>
          </p:cNvSpPr>
          <p:nvPr>
            <p:ph type="subTitle" idx="1"/>
          </p:nvPr>
        </p:nvSpPr>
        <p:spPr/>
        <p:txBody>
          <a:bodyPr/>
          <a:lstStyle/>
          <a:p>
            <a:r>
              <a:rPr lang="en-US" dirty="0"/>
              <a:t>Guided capstone - Robert Rustia</a:t>
            </a:r>
          </a:p>
        </p:txBody>
      </p:sp>
    </p:spTree>
    <p:extLst>
      <p:ext uri="{BB962C8B-B14F-4D97-AF65-F5344CB8AC3E}">
        <p14:creationId xmlns:p14="http://schemas.microsoft.com/office/powerpoint/2010/main" val="98599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5068-B1C7-4B40-95FD-A3C0F1618AC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718D34B2-3929-1048-B843-AF743EE4FF9B}"/>
              </a:ext>
            </a:extLst>
          </p:cNvPr>
          <p:cNvSpPr>
            <a:spLocks noGrp="1"/>
          </p:cNvSpPr>
          <p:nvPr>
            <p:ph idx="1"/>
          </p:nvPr>
        </p:nvSpPr>
        <p:spPr/>
        <p:txBody>
          <a:bodyPr/>
          <a:lstStyle/>
          <a:p>
            <a:r>
              <a:rPr lang="en-US" dirty="0"/>
              <a:t>Big Mountain Resort can increase in ticket price to match the value modeled with the data provided. </a:t>
            </a:r>
          </a:p>
          <a:p>
            <a:r>
              <a:rPr lang="en-US" dirty="0"/>
              <a:t>Ticket sales and facility cost data would allow for increased accuracy of model predictions. </a:t>
            </a:r>
          </a:p>
        </p:txBody>
      </p:sp>
    </p:spTree>
    <p:extLst>
      <p:ext uri="{BB962C8B-B14F-4D97-AF65-F5344CB8AC3E}">
        <p14:creationId xmlns:p14="http://schemas.microsoft.com/office/powerpoint/2010/main" val="215337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89A-89EB-8846-B30B-87AB2CD4D6E7}"/>
              </a:ext>
            </a:extLst>
          </p:cNvPr>
          <p:cNvSpPr>
            <a:spLocks noGrp="1"/>
          </p:cNvSpPr>
          <p:nvPr>
            <p:ph type="title"/>
          </p:nvPr>
        </p:nvSpPr>
        <p:spPr/>
        <p:txBody>
          <a:bodyPr/>
          <a:lstStyle/>
          <a:p>
            <a:r>
              <a:rPr lang="en-US" dirty="0"/>
              <a:t>Business problem </a:t>
            </a:r>
          </a:p>
        </p:txBody>
      </p:sp>
      <p:sp>
        <p:nvSpPr>
          <p:cNvPr id="3" name="Content Placeholder 2">
            <a:extLst>
              <a:ext uri="{FF2B5EF4-FFF2-40B4-BE49-F238E27FC236}">
                <a16:creationId xmlns:a16="http://schemas.microsoft.com/office/drawing/2014/main" id="{FA3A28D4-9348-FA4D-BDC7-E1BC25C79112}"/>
              </a:ext>
            </a:extLst>
          </p:cNvPr>
          <p:cNvSpPr>
            <a:spLocks noGrp="1"/>
          </p:cNvSpPr>
          <p:nvPr>
            <p:ph idx="1"/>
          </p:nvPr>
        </p:nvSpPr>
        <p:spPr/>
        <p:txBody>
          <a:bodyPr>
            <a:normAutofit/>
          </a:bodyPr>
          <a:lstStyle/>
          <a:p>
            <a:r>
              <a:rPr lang="en-US" dirty="0"/>
              <a:t> Gain insight of value of specific facilities to support ticket price changes and changes in facilities.</a:t>
            </a:r>
          </a:p>
          <a:p>
            <a:r>
              <a:rPr lang="en-US" dirty="0"/>
              <a:t>Uncover insight in position in market to help ticket pricing decisions.</a:t>
            </a:r>
          </a:p>
          <a:p>
            <a:endParaRPr lang="en-US" dirty="0"/>
          </a:p>
          <a:p>
            <a:pPr marL="0" indent="0">
              <a:buNone/>
            </a:pPr>
            <a:endParaRPr lang="en-US" dirty="0"/>
          </a:p>
        </p:txBody>
      </p:sp>
    </p:spTree>
    <p:extLst>
      <p:ext uri="{BB962C8B-B14F-4D97-AF65-F5344CB8AC3E}">
        <p14:creationId xmlns:p14="http://schemas.microsoft.com/office/powerpoint/2010/main" val="58732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3D54-D02E-C54F-99C7-3F359FF3459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1BD30513-1737-FB45-8F18-2AB86A8B62C0}"/>
              </a:ext>
            </a:extLst>
          </p:cNvPr>
          <p:cNvSpPr>
            <a:spLocks noGrp="1"/>
          </p:cNvSpPr>
          <p:nvPr>
            <p:ph idx="1"/>
          </p:nvPr>
        </p:nvSpPr>
        <p:spPr/>
        <p:txBody>
          <a:bodyPr/>
          <a:lstStyle/>
          <a:p>
            <a:r>
              <a:rPr lang="en-US" dirty="0"/>
              <a:t>This project aims to build a predictive model for ticket price based on several facilities, or properties, the resorts</a:t>
            </a:r>
            <a:r>
              <a:rPr lang="en-US" i="1" dirty="0"/>
              <a:t>.</a:t>
            </a:r>
            <a:r>
              <a:rPr lang="en-US" dirty="0"/>
              <a:t> This model use will be to provide guidance for pricing and facility investment plans.</a:t>
            </a:r>
          </a:p>
        </p:txBody>
      </p:sp>
    </p:spTree>
    <p:extLst>
      <p:ext uri="{BB962C8B-B14F-4D97-AF65-F5344CB8AC3E}">
        <p14:creationId xmlns:p14="http://schemas.microsoft.com/office/powerpoint/2010/main" val="81159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7336-DE0F-3845-BE5D-26B2ADF60D30}"/>
              </a:ext>
            </a:extLst>
          </p:cNvPr>
          <p:cNvSpPr>
            <a:spLocks noGrp="1"/>
          </p:cNvSpPr>
          <p:nvPr>
            <p:ph type="title"/>
          </p:nvPr>
        </p:nvSpPr>
        <p:spPr/>
        <p:txBody>
          <a:bodyPr/>
          <a:lstStyle/>
          <a:p>
            <a:r>
              <a:rPr lang="en-US" dirty="0"/>
              <a:t>Modeling Price Insight - </a:t>
            </a:r>
          </a:p>
        </p:txBody>
      </p:sp>
      <p:sp>
        <p:nvSpPr>
          <p:cNvPr id="3" name="Content Placeholder 2">
            <a:extLst>
              <a:ext uri="{FF2B5EF4-FFF2-40B4-BE49-F238E27FC236}">
                <a16:creationId xmlns:a16="http://schemas.microsoft.com/office/drawing/2014/main" id="{384E2195-A414-714D-960C-EC0F066AA622}"/>
              </a:ext>
            </a:extLst>
          </p:cNvPr>
          <p:cNvSpPr>
            <a:spLocks noGrp="1"/>
          </p:cNvSpPr>
          <p:nvPr>
            <p:ph idx="1"/>
          </p:nvPr>
        </p:nvSpPr>
        <p:spPr/>
        <p:txBody>
          <a:bodyPr/>
          <a:lstStyle/>
          <a:p>
            <a:r>
              <a:rPr lang="en-US" dirty="0"/>
              <a:t>An increase in price has been projected from the final model. </a:t>
            </a:r>
          </a:p>
          <a:p>
            <a:pPr marL="0" indent="0">
              <a:buNone/>
            </a:pPr>
            <a:endParaRPr lang="en-US" dirty="0"/>
          </a:p>
          <a:p>
            <a:r>
              <a:rPr lang="en-US" dirty="0"/>
              <a:t> Current tickets are priced at $81.00, the model based on all other resort data provided, predicted Big Mountain Resort price to be $95.97.</a:t>
            </a:r>
          </a:p>
          <a:p>
            <a:pPr marL="0" indent="0">
              <a:buNone/>
            </a:pPr>
            <a:endParaRPr lang="en-US" dirty="0"/>
          </a:p>
          <a:p>
            <a:r>
              <a:rPr lang="en-US" dirty="0"/>
              <a:t>Regardless of absolute error an increase in price to match the market value of the resort’s assets should be taken. </a:t>
            </a:r>
          </a:p>
          <a:p>
            <a:pPr marL="0" indent="0">
              <a:buNone/>
            </a:pPr>
            <a:endParaRPr lang="en-US" dirty="0"/>
          </a:p>
        </p:txBody>
      </p:sp>
    </p:spTree>
    <p:extLst>
      <p:ext uri="{BB962C8B-B14F-4D97-AF65-F5344CB8AC3E}">
        <p14:creationId xmlns:p14="http://schemas.microsoft.com/office/powerpoint/2010/main" val="76359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D255-BF12-7949-BDA3-36704B6A2BCC}"/>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F71831A1-D345-754F-94E2-EB9CC8510D9F}"/>
              </a:ext>
            </a:extLst>
          </p:cNvPr>
          <p:cNvSpPr>
            <a:spLocks noGrp="1"/>
          </p:cNvSpPr>
          <p:nvPr>
            <p:ph idx="1"/>
          </p:nvPr>
        </p:nvSpPr>
        <p:spPr/>
        <p:txBody>
          <a:bodyPr>
            <a:normAutofit/>
          </a:bodyPr>
          <a:lstStyle/>
          <a:p>
            <a:endParaRPr lang="en-US" dirty="0"/>
          </a:p>
          <a:p>
            <a:pPr marL="0" indent="0">
              <a:buNone/>
            </a:pPr>
            <a:r>
              <a:rPr lang="en-US" dirty="0"/>
              <a:t>The final model that generated predictions is part of the following pipeline. </a:t>
            </a:r>
          </a:p>
          <a:p>
            <a:r>
              <a:rPr lang="en-US" dirty="0"/>
              <a:t>Simple Imputer replacing missing values with the median.</a:t>
            </a:r>
          </a:p>
          <a:p>
            <a:r>
              <a:rPr lang="en-US" dirty="0"/>
              <a:t>No scaling done using Standard Scaler.</a:t>
            </a:r>
          </a:p>
          <a:p>
            <a:r>
              <a:rPr lang="en-US" dirty="0"/>
              <a:t>Random Forest Regressor from </a:t>
            </a:r>
            <a:r>
              <a:rPr lang="en-US" dirty="0">
                <a:hlinkClick r:id="rId2"/>
              </a:rPr>
              <a:t>SkLearn </a:t>
            </a:r>
            <a:r>
              <a:rPr lang="en-US" dirty="0"/>
              <a:t>with 33 estimators (trees).</a:t>
            </a:r>
          </a:p>
          <a:p>
            <a:r>
              <a:rPr lang="en-US" dirty="0"/>
              <a:t>No limit on depth of trees was tuned in the pipeline. </a:t>
            </a:r>
          </a:p>
        </p:txBody>
      </p:sp>
    </p:spTree>
    <p:extLst>
      <p:ext uri="{BB962C8B-B14F-4D97-AF65-F5344CB8AC3E}">
        <p14:creationId xmlns:p14="http://schemas.microsoft.com/office/powerpoint/2010/main" val="223352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DEAE-691B-1F46-A543-CA7631119E37}"/>
              </a:ext>
            </a:extLst>
          </p:cNvPr>
          <p:cNvSpPr>
            <a:spLocks noGrp="1"/>
          </p:cNvSpPr>
          <p:nvPr>
            <p:ph type="title"/>
          </p:nvPr>
        </p:nvSpPr>
        <p:spPr/>
        <p:txBody>
          <a:bodyPr/>
          <a:lstStyle/>
          <a:p>
            <a:r>
              <a:rPr lang="en-US" dirty="0"/>
              <a:t>Model feature importance and tuning</a:t>
            </a:r>
          </a:p>
        </p:txBody>
      </p:sp>
      <p:pic>
        <p:nvPicPr>
          <p:cNvPr id="5" name="Content Placeholder 4">
            <a:extLst>
              <a:ext uri="{FF2B5EF4-FFF2-40B4-BE49-F238E27FC236}">
                <a16:creationId xmlns:a16="http://schemas.microsoft.com/office/drawing/2014/main" id="{86D32E28-09BD-B348-9102-B04848B34552}"/>
              </a:ext>
            </a:extLst>
          </p:cNvPr>
          <p:cNvPicPr>
            <a:picLocks noGrp="1" noChangeAspect="1"/>
          </p:cNvPicPr>
          <p:nvPr>
            <p:ph idx="1"/>
          </p:nvPr>
        </p:nvPicPr>
        <p:blipFill>
          <a:blip r:embed="rId2"/>
          <a:stretch>
            <a:fillRect/>
          </a:stretch>
        </p:blipFill>
        <p:spPr>
          <a:xfrm>
            <a:off x="0" y="2612436"/>
            <a:ext cx="6339348" cy="4351338"/>
          </a:xfrm>
        </p:spPr>
      </p:pic>
      <p:pic>
        <p:nvPicPr>
          <p:cNvPr id="7" name="Picture 6">
            <a:extLst>
              <a:ext uri="{FF2B5EF4-FFF2-40B4-BE49-F238E27FC236}">
                <a16:creationId xmlns:a16="http://schemas.microsoft.com/office/drawing/2014/main" id="{658FF0AF-5C15-2F40-8290-61C17717BB4C}"/>
              </a:ext>
            </a:extLst>
          </p:cNvPr>
          <p:cNvPicPr>
            <a:picLocks noChangeAspect="1"/>
          </p:cNvPicPr>
          <p:nvPr/>
        </p:nvPicPr>
        <p:blipFill>
          <a:blip r:embed="rId3"/>
          <a:stretch>
            <a:fillRect/>
          </a:stretch>
        </p:blipFill>
        <p:spPr>
          <a:xfrm>
            <a:off x="6496493" y="2612436"/>
            <a:ext cx="6018028" cy="3199754"/>
          </a:xfrm>
          <a:prstGeom prst="rect">
            <a:avLst/>
          </a:prstGeom>
        </p:spPr>
      </p:pic>
      <p:sp>
        <p:nvSpPr>
          <p:cNvPr id="8" name="TextBox 7">
            <a:extLst>
              <a:ext uri="{FF2B5EF4-FFF2-40B4-BE49-F238E27FC236}">
                <a16:creationId xmlns:a16="http://schemas.microsoft.com/office/drawing/2014/main" id="{C397A2FD-57BE-2B4B-806A-D5B75C92DD24}"/>
              </a:ext>
            </a:extLst>
          </p:cNvPr>
          <p:cNvSpPr txBox="1"/>
          <p:nvPr/>
        </p:nvSpPr>
        <p:spPr>
          <a:xfrm>
            <a:off x="1105786" y="1435395"/>
            <a:ext cx="102480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Key Features importance from the final model such as fast quads and runs can be seen in the left graph. </a:t>
            </a:r>
          </a:p>
          <a:p>
            <a:pPr marL="285750" indent="-285750">
              <a:buFont typeface="Arial" panose="020B0604020202020204" pitchFamily="34" charset="0"/>
              <a:buChar char="•"/>
            </a:pPr>
            <a:r>
              <a:rPr lang="en-US" dirty="0"/>
              <a:t>The cross validations scores plateau after a training size of 60 targets showing that our data set is large enough to give us reliable predictions. </a:t>
            </a:r>
          </a:p>
        </p:txBody>
      </p:sp>
    </p:spTree>
    <p:extLst>
      <p:ext uri="{BB962C8B-B14F-4D97-AF65-F5344CB8AC3E}">
        <p14:creationId xmlns:p14="http://schemas.microsoft.com/office/powerpoint/2010/main" val="334984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46CB-970D-1E48-9E3D-98194D6B7F9B}"/>
              </a:ext>
            </a:extLst>
          </p:cNvPr>
          <p:cNvSpPr>
            <a:spLocks noGrp="1"/>
          </p:cNvSpPr>
          <p:nvPr>
            <p:ph type="title"/>
          </p:nvPr>
        </p:nvSpPr>
        <p:spPr/>
        <p:txBody>
          <a:bodyPr/>
          <a:lstStyle/>
          <a:p>
            <a:r>
              <a:rPr lang="en-US" b="1" dirty="0"/>
              <a:t>Big Mountain Resort In Market Context</a:t>
            </a:r>
            <a:br>
              <a:rPr lang="en-US" b="1" dirty="0"/>
            </a:br>
            <a:endParaRPr lang="en-US" dirty="0"/>
          </a:p>
        </p:txBody>
      </p:sp>
      <p:sp>
        <p:nvSpPr>
          <p:cNvPr id="3" name="Content Placeholder 2">
            <a:extLst>
              <a:ext uri="{FF2B5EF4-FFF2-40B4-BE49-F238E27FC236}">
                <a16:creationId xmlns:a16="http://schemas.microsoft.com/office/drawing/2014/main" id="{9894A71B-D283-224F-AB96-ADC393789589}"/>
              </a:ext>
            </a:extLst>
          </p:cNvPr>
          <p:cNvSpPr>
            <a:spLocks noGrp="1"/>
          </p:cNvSpPr>
          <p:nvPr>
            <p:ph idx="1"/>
          </p:nvPr>
        </p:nvSpPr>
        <p:spPr>
          <a:xfrm>
            <a:off x="223284" y="1222744"/>
            <a:ext cx="11130516" cy="4954219"/>
          </a:xfrm>
        </p:spPr>
        <p:txBody>
          <a:bodyPr>
            <a:normAutofit/>
          </a:bodyPr>
          <a:lstStyle/>
          <a:p>
            <a:r>
              <a:rPr lang="en-US" dirty="0"/>
              <a:t>Features that came up as important in the modeling (not just our final, random forest model) included:</a:t>
            </a:r>
          </a:p>
          <a:p>
            <a:r>
              <a:rPr lang="en-US" sz="1300" dirty="0" err="1"/>
              <a:t>vertical_drop</a:t>
            </a:r>
            <a:endParaRPr lang="en-US" sz="1300" dirty="0"/>
          </a:p>
          <a:p>
            <a:r>
              <a:rPr lang="en-US" sz="1300" dirty="0"/>
              <a:t>Snow </a:t>
            </a:r>
            <a:r>
              <a:rPr lang="en-US" sz="1300" dirty="0" err="1"/>
              <a:t>Making_ac</a:t>
            </a:r>
            <a:endParaRPr lang="en-US" sz="1300" dirty="0"/>
          </a:p>
          <a:p>
            <a:r>
              <a:rPr lang="en-US" sz="1300" dirty="0" err="1"/>
              <a:t>total_chairs</a:t>
            </a:r>
            <a:endParaRPr lang="en-US" sz="1300" dirty="0"/>
          </a:p>
          <a:p>
            <a:r>
              <a:rPr lang="en-US" sz="1300" dirty="0" err="1"/>
              <a:t>fastQuads</a:t>
            </a:r>
            <a:endParaRPr lang="en-US" sz="1300" dirty="0"/>
          </a:p>
          <a:p>
            <a:r>
              <a:rPr lang="en-US" sz="1300" dirty="0"/>
              <a:t>Runs</a:t>
            </a:r>
          </a:p>
          <a:p>
            <a:r>
              <a:rPr lang="en-US" sz="1300" dirty="0" err="1"/>
              <a:t>LongestRun_mi</a:t>
            </a:r>
            <a:endParaRPr lang="en-US" sz="1300" dirty="0"/>
          </a:p>
          <a:p>
            <a:r>
              <a:rPr lang="en-US" sz="1300" dirty="0"/>
              <a:t>trams</a:t>
            </a:r>
          </a:p>
          <a:p>
            <a:r>
              <a:rPr lang="en-US" sz="1300" dirty="0" err="1"/>
              <a:t>SkiableTerrain_ac</a:t>
            </a:r>
            <a:endParaRPr lang="en-US" sz="1300" dirty="0"/>
          </a:p>
          <a:p>
            <a:endParaRPr lang="en-US" dirty="0"/>
          </a:p>
        </p:txBody>
      </p:sp>
      <p:pic>
        <p:nvPicPr>
          <p:cNvPr id="11" name="Picture 10">
            <a:extLst>
              <a:ext uri="{FF2B5EF4-FFF2-40B4-BE49-F238E27FC236}">
                <a16:creationId xmlns:a16="http://schemas.microsoft.com/office/drawing/2014/main" id="{B927FAD2-0B2F-DA43-942F-14FD311F882A}"/>
              </a:ext>
            </a:extLst>
          </p:cNvPr>
          <p:cNvPicPr>
            <a:picLocks noChangeAspect="1"/>
          </p:cNvPicPr>
          <p:nvPr/>
        </p:nvPicPr>
        <p:blipFill>
          <a:blip r:embed="rId2"/>
          <a:stretch>
            <a:fillRect/>
          </a:stretch>
        </p:blipFill>
        <p:spPr>
          <a:xfrm>
            <a:off x="7480314" y="4220038"/>
            <a:ext cx="4711686" cy="2406584"/>
          </a:xfrm>
          <a:prstGeom prst="rect">
            <a:avLst/>
          </a:prstGeom>
        </p:spPr>
      </p:pic>
      <p:pic>
        <p:nvPicPr>
          <p:cNvPr id="13" name="Picture 12">
            <a:extLst>
              <a:ext uri="{FF2B5EF4-FFF2-40B4-BE49-F238E27FC236}">
                <a16:creationId xmlns:a16="http://schemas.microsoft.com/office/drawing/2014/main" id="{8A20C345-2425-314F-AD8A-52C175537AE7}"/>
              </a:ext>
            </a:extLst>
          </p:cNvPr>
          <p:cNvPicPr>
            <a:picLocks noChangeAspect="1"/>
          </p:cNvPicPr>
          <p:nvPr/>
        </p:nvPicPr>
        <p:blipFill>
          <a:blip r:embed="rId3"/>
          <a:stretch>
            <a:fillRect/>
          </a:stretch>
        </p:blipFill>
        <p:spPr>
          <a:xfrm>
            <a:off x="2583711" y="4181741"/>
            <a:ext cx="4986670" cy="2483179"/>
          </a:xfrm>
          <a:prstGeom prst="rect">
            <a:avLst/>
          </a:prstGeom>
        </p:spPr>
      </p:pic>
      <p:pic>
        <p:nvPicPr>
          <p:cNvPr id="17" name="Picture 16">
            <a:extLst>
              <a:ext uri="{FF2B5EF4-FFF2-40B4-BE49-F238E27FC236}">
                <a16:creationId xmlns:a16="http://schemas.microsoft.com/office/drawing/2014/main" id="{0E461875-4F3B-7C41-AD99-F57A17E86C73}"/>
              </a:ext>
            </a:extLst>
          </p:cNvPr>
          <p:cNvPicPr>
            <a:picLocks noChangeAspect="1"/>
          </p:cNvPicPr>
          <p:nvPr/>
        </p:nvPicPr>
        <p:blipFill>
          <a:blip r:embed="rId4"/>
          <a:stretch>
            <a:fillRect/>
          </a:stretch>
        </p:blipFill>
        <p:spPr>
          <a:xfrm>
            <a:off x="8004424" y="1828800"/>
            <a:ext cx="4187576" cy="2309190"/>
          </a:xfrm>
          <a:prstGeom prst="rect">
            <a:avLst/>
          </a:prstGeom>
        </p:spPr>
      </p:pic>
      <p:sp>
        <p:nvSpPr>
          <p:cNvPr id="18" name="TextBox 17">
            <a:extLst>
              <a:ext uri="{FF2B5EF4-FFF2-40B4-BE49-F238E27FC236}">
                <a16:creationId xmlns:a16="http://schemas.microsoft.com/office/drawing/2014/main" id="{B750C696-C4D1-C142-A34B-790A6C6275E4}"/>
              </a:ext>
            </a:extLst>
          </p:cNvPr>
          <p:cNvSpPr txBox="1"/>
          <p:nvPr/>
        </p:nvSpPr>
        <p:spPr>
          <a:xfrm>
            <a:off x="2743200" y="2381693"/>
            <a:ext cx="4986670" cy="1692771"/>
          </a:xfrm>
          <a:prstGeom prst="rect">
            <a:avLst/>
          </a:prstGeom>
          <a:noFill/>
        </p:spPr>
        <p:txBody>
          <a:bodyPr wrap="square" rtlCol="0">
            <a:spAutoFit/>
          </a:bodyPr>
          <a:lstStyle/>
          <a:p>
            <a:r>
              <a:rPr lang="en-US" sz="2600" dirty="0"/>
              <a:t>Big Mountain Resort is in the top quarter of the distribution for many of the key features as seen in the histograms below. </a:t>
            </a:r>
          </a:p>
        </p:txBody>
      </p:sp>
    </p:spTree>
    <p:extLst>
      <p:ext uri="{BB962C8B-B14F-4D97-AF65-F5344CB8AC3E}">
        <p14:creationId xmlns:p14="http://schemas.microsoft.com/office/powerpoint/2010/main" val="63783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7CC0-437A-0F47-A97E-E5D8C315E051}"/>
              </a:ext>
            </a:extLst>
          </p:cNvPr>
          <p:cNvSpPr>
            <a:spLocks noGrp="1"/>
          </p:cNvSpPr>
          <p:nvPr>
            <p:ph type="title"/>
          </p:nvPr>
        </p:nvSpPr>
        <p:spPr>
          <a:xfrm>
            <a:off x="838200" y="365125"/>
            <a:ext cx="10515600" cy="1910242"/>
          </a:xfrm>
        </p:spPr>
        <p:txBody>
          <a:bodyPr>
            <a:normAutofit/>
          </a:bodyPr>
          <a:lstStyle/>
          <a:p>
            <a:r>
              <a:rPr lang="en-US" b="1" dirty="0"/>
              <a:t>Resort adjustment scenarios</a:t>
            </a:r>
            <a:br>
              <a:rPr lang="en-US" b="1" dirty="0"/>
            </a:br>
            <a:r>
              <a:rPr lang="en-US" b="1" dirty="0"/>
              <a:t>1 - </a:t>
            </a:r>
            <a:r>
              <a:rPr lang="en-US" dirty="0"/>
              <a:t>Close up to 10 of the least used runs.</a:t>
            </a:r>
            <a:br>
              <a:rPr lang="en-US" dirty="0"/>
            </a:br>
            <a:endParaRPr lang="en-US" dirty="0"/>
          </a:p>
        </p:txBody>
      </p:sp>
      <p:pic>
        <p:nvPicPr>
          <p:cNvPr id="5" name="Content Placeholder 4">
            <a:extLst>
              <a:ext uri="{FF2B5EF4-FFF2-40B4-BE49-F238E27FC236}">
                <a16:creationId xmlns:a16="http://schemas.microsoft.com/office/drawing/2014/main" id="{4D5191FC-F68A-2743-AD88-90B9261C134A}"/>
              </a:ext>
            </a:extLst>
          </p:cNvPr>
          <p:cNvPicPr>
            <a:picLocks noGrp="1" noChangeAspect="1"/>
          </p:cNvPicPr>
          <p:nvPr>
            <p:ph idx="1"/>
          </p:nvPr>
        </p:nvPicPr>
        <p:blipFill>
          <a:blip r:embed="rId2"/>
          <a:stretch>
            <a:fillRect/>
          </a:stretch>
        </p:blipFill>
        <p:spPr>
          <a:xfrm>
            <a:off x="484077" y="3089386"/>
            <a:ext cx="10538341" cy="3542487"/>
          </a:xfrm>
        </p:spPr>
      </p:pic>
      <p:sp>
        <p:nvSpPr>
          <p:cNvPr id="6" name="TextBox 5">
            <a:extLst>
              <a:ext uri="{FF2B5EF4-FFF2-40B4-BE49-F238E27FC236}">
                <a16:creationId xmlns:a16="http://schemas.microsoft.com/office/drawing/2014/main" id="{E38048F5-6936-D847-99A7-1F09F0F0C2DB}"/>
              </a:ext>
            </a:extLst>
          </p:cNvPr>
          <p:cNvSpPr txBox="1"/>
          <p:nvPr/>
        </p:nvSpPr>
        <p:spPr>
          <a:xfrm>
            <a:off x="1169582" y="1750059"/>
            <a:ext cx="9580072" cy="1200329"/>
          </a:xfrm>
          <a:prstGeom prst="rect">
            <a:avLst/>
          </a:prstGeom>
          <a:noFill/>
        </p:spPr>
        <p:txBody>
          <a:bodyPr wrap="square" rtlCol="0">
            <a:spAutoFit/>
          </a:bodyPr>
          <a:lstStyle/>
          <a:p>
            <a:r>
              <a:rPr lang="en-US" dirty="0"/>
              <a:t>The model output below shows closing one run makes no difference in revenue or modeled ticket price. Closing 2 and 3 runs reduces support for ticket price and so revenue. If Big Mountain closes down 3 runs, it seems they may as well close down 4 or 5 as there's no further loss in ticket price. Increasing the closures down to 6 or more leads to a large drop.</a:t>
            </a:r>
          </a:p>
        </p:txBody>
      </p:sp>
    </p:spTree>
    <p:extLst>
      <p:ext uri="{BB962C8B-B14F-4D97-AF65-F5344CB8AC3E}">
        <p14:creationId xmlns:p14="http://schemas.microsoft.com/office/powerpoint/2010/main" val="8952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BE37-C010-2840-AF46-05B925079A6D}"/>
              </a:ext>
            </a:extLst>
          </p:cNvPr>
          <p:cNvSpPr>
            <a:spLocks noGrp="1"/>
          </p:cNvSpPr>
          <p:nvPr>
            <p:ph type="title"/>
          </p:nvPr>
        </p:nvSpPr>
        <p:spPr/>
        <p:txBody>
          <a:bodyPr/>
          <a:lstStyle/>
          <a:p>
            <a:r>
              <a:rPr lang="en-US" dirty="0"/>
              <a:t>Next steps for model development</a:t>
            </a:r>
          </a:p>
        </p:txBody>
      </p:sp>
      <p:sp>
        <p:nvSpPr>
          <p:cNvPr id="3" name="Content Placeholder 2">
            <a:extLst>
              <a:ext uri="{FF2B5EF4-FFF2-40B4-BE49-F238E27FC236}">
                <a16:creationId xmlns:a16="http://schemas.microsoft.com/office/drawing/2014/main" id="{F6F1E38B-C98E-9647-A6DC-E301F76E61CB}"/>
              </a:ext>
            </a:extLst>
          </p:cNvPr>
          <p:cNvSpPr>
            <a:spLocks noGrp="1"/>
          </p:cNvSpPr>
          <p:nvPr>
            <p:ph idx="1"/>
          </p:nvPr>
        </p:nvSpPr>
        <p:spPr/>
        <p:txBody>
          <a:bodyPr>
            <a:normAutofit/>
          </a:bodyPr>
          <a:lstStyle/>
          <a:p>
            <a:r>
              <a:rPr lang="en-US" dirty="0"/>
              <a:t>The two largest deficiencies in the data set are missing operating cost per facility and staff, and second ticket sales per resort. </a:t>
            </a:r>
          </a:p>
          <a:p>
            <a:r>
              <a:rPr lang="en-US" dirty="0"/>
              <a:t>A key addition of Operating cost for all facilities would allow for changes in value in relation to cost to be modeled. The effect of changes in facilities to revenue would be modeled with greater confidence with this data.</a:t>
            </a:r>
          </a:p>
          <a:p>
            <a:r>
              <a:rPr lang="en-US" dirty="0"/>
              <a:t> Having ticket sales per resort would allow for seasonal revenue to be calculated and added to the model. This value would also help accuracy of projected price allowing for relationships between facilities and ticket value to be strengthened. </a:t>
            </a:r>
          </a:p>
        </p:txBody>
      </p:sp>
    </p:spTree>
    <p:extLst>
      <p:ext uri="{BB962C8B-B14F-4D97-AF65-F5344CB8AC3E}">
        <p14:creationId xmlns:p14="http://schemas.microsoft.com/office/powerpoint/2010/main" val="616767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5851</TotalTime>
  <Words>558</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Big mountain Price modeling</vt:lpstr>
      <vt:lpstr>Business problem </vt:lpstr>
      <vt:lpstr>Objectives </vt:lpstr>
      <vt:lpstr>Modeling Price Insight - </vt:lpstr>
      <vt:lpstr>Model architecture</vt:lpstr>
      <vt:lpstr>Model feature importance and tuning</vt:lpstr>
      <vt:lpstr>Big Mountain Resort In Market Context </vt:lpstr>
      <vt:lpstr>Resort adjustment scenarios 1 - Close up to 10 of the least used runs. </vt:lpstr>
      <vt:lpstr>Next steps for model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Price modeling</dc:title>
  <dc:creator>robert rustia</dc:creator>
  <cp:lastModifiedBy>robert rustia</cp:lastModifiedBy>
  <cp:revision>2</cp:revision>
  <dcterms:created xsi:type="dcterms:W3CDTF">2022-03-09T23:02:48Z</dcterms:created>
  <dcterms:modified xsi:type="dcterms:W3CDTF">2022-03-14T00:34:37Z</dcterms:modified>
</cp:coreProperties>
</file>