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0" r:id="rId8"/>
    <p:sldId id="263" r:id="rId9"/>
    <p:sldId id="261" r:id="rId10"/>
    <p:sldId id="264" r:id="rId11"/>
    <p:sldId id="265" r:id="rId12"/>
    <p:sldId id="262"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4619" autoAdjust="0"/>
  </p:normalViewPr>
  <p:slideViewPr>
    <p:cSldViewPr snapToGrid="0">
      <p:cViewPr varScale="1">
        <p:scale>
          <a:sx n="51" d="100"/>
          <a:sy n="51" d="100"/>
        </p:scale>
        <p:origin x="67" y="7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6/26/2022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6/26/2022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6/26/2022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6/26/2022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6/26/2022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Face Mask wear detection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Shashank Singh</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2309-8616-8D8D-C65D-BFEE810C430A}"/>
              </a:ext>
            </a:extLst>
          </p:cNvPr>
          <p:cNvSpPr>
            <a:spLocks noGrp="1"/>
          </p:cNvSpPr>
          <p:nvPr>
            <p:ph type="title"/>
          </p:nvPr>
        </p:nvSpPr>
        <p:spPr>
          <a:xfrm>
            <a:off x="1366603" y="905256"/>
            <a:ext cx="10058400" cy="1021314"/>
          </a:xfrm>
        </p:spPr>
        <p:txBody>
          <a:bodyPr>
            <a:normAutofit fontScale="90000"/>
          </a:bodyPr>
          <a:lstStyle/>
          <a:p>
            <a:r>
              <a:rPr lang="en-US" sz="3800" i="0" dirty="0">
                <a:solidFill>
                  <a:schemeClr val="accent3">
                    <a:lumMod val="75000"/>
                  </a:schemeClr>
                </a:solidFill>
                <a:effectLst/>
                <a:latin typeface="+mn-lt"/>
              </a:rPr>
              <a:t>Splitting the data and training the CNN model</a:t>
            </a:r>
            <a:br>
              <a:rPr lang="en-US" b="1" i="0" dirty="0">
                <a:solidFill>
                  <a:srgbClr val="333333"/>
                </a:solidFill>
                <a:effectLst/>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934993E3-32B8-E81F-09B9-EE2935E4F16E}"/>
              </a:ext>
            </a:extLst>
          </p:cNvPr>
          <p:cNvSpPr>
            <a:spLocks noGrp="1"/>
          </p:cNvSpPr>
          <p:nvPr>
            <p:ph idx="1"/>
          </p:nvPr>
        </p:nvSpPr>
        <p:spPr/>
        <p:txBody>
          <a:bodyPr/>
          <a:lstStyle/>
          <a:p>
            <a:pPr algn="l"/>
            <a:r>
              <a:rPr lang="en-US" sz="2000" b="1" i="0" dirty="0">
                <a:solidFill>
                  <a:srgbClr val="333333"/>
                </a:solidFill>
                <a:effectLst/>
                <a:latin typeface="Georgia" panose="02040502050405020303" pitchFamily="18" charset="0"/>
              </a:rPr>
              <a:t> </a:t>
            </a:r>
            <a:r>
              <a:rPr lang="en-US" sz="2000" b="0" i="0" dirty="0">
                <a:solidFill>
                  <a:srgbClr val="333333"/>
                </a:solidFill>
                <a:effectLst/>
                <a:latin typeface="Georgia" panose="02040502050405020303" pitchFamily="18" charset="0"/>
              </a:rPr>
              <a:t>After setting the blueprint to analyze the data, the model needs to be trained using a specific dataset and then to be tested against a different dataset. A proper model and optimized </a:t>
            </a:r>
            <a:r>
              <a:rPr lang="en-US" sz="2000" b="0" i="1" dirty="0" err="1">
                <a:solidFill>
                  <a:srgbClr val="333333"/>
                </a:solidFill>
                <a:effectLst/>
                <a:latin typeface="Georgia" panose="02040502050405020303" pitchFamily="18" charset="0"/>
              </a:rPr>
              <a:t>train_test_split</a:t>
            </a:r>
            <a:r>
              <a:rPr lang="en-US" sz="2000" b="0" i="0" dirty="0">
                <a:solidFill>
                  <a:srgbClr val="333333"/>
                </a:solidFill>
                <a:effectLst/>
                <a:latin typeface="Georgia" panose="02040502050405020303" pitchFamily="18" charset="0"/>
              </a:rPr>
              <a:t> help to produce accurate results while making a prediction. The </a:t>
            </a:r>
            <a:r>
              <a:rPr lang="en-US" sz="2000" b="0" i="0" dirty="0" err="1">
                <a:solidFill>
                  <a:srgbClr val="333333"/>
                </a:solidFill>
                <a:effectLst/>
                <a:latin typeface="Georgia" panose="02040502050405020303" pitchFamily="18" charset="0"/>
              </a:rPr>
              <a:t>test_size</a:t>
            </a:r>
            <a:r>
              <a:rPr lang="en-US" sz="2000" b="0" i="0" dirty="0">
                <a:solidFill>
                  <a:srgbClr val="333333"/>
                </a:solidFill>
                <a:effectLst/>
                <a:latin typeface="Georgia" panose="02040502050405020303" pitchFamily="18" charset="0"/>
              </a:rPr>
              <a:t> is set to 0.1 i.e. 90% data of the dataset undergoes training and the rest 10% goes for testing purposes. The validation loss is monitored using </a:t>
            </a:r>
            <a:r>
              <a:rPr lang="en-US" sz="2000" b="0" i="1" dirty="0" err="1">
                <a:solidFill>
                  <a:srgbClr val="333333"/>
                </a:solidFill>
                <a:effectLst/>
                <a:latin typeface="Georgia" panose="02040502050405020303" pitchFamily="18" charset="0"/>
              </a:rPr>
              <a:t>ModelCheckpoint</a:t>
            </a:r>
            <a:r>
              <a:rPr lang="en-US" sz="2000" b="0" i="1" dirty="0">
                <a:solidFill>
                  <a:srgbClr val="333333"/>
                </a:solidFill>
                <a:effectLst/>
                <a:latin typeface="Georgia" panose="02040502050405020303" pitchFamily="18" charset="0"/>
              </a:rPr>
              <a:t>.</a:t>
            </a:r>
            <a:r>
              <a:rPr lang="en-US" sz="2000" b="0" i="0" dirty="0">
                <a:solidFill>
                  <a:srgbClr val="333333"/>
                </a:solidFill>
                <a:effectLst/>
                <a:latin typeface="Georgia" panose="02040502050405020303" pitchFamily="18" charset="0"/>
              </a:rPr>
              <a:t> Next, the images in the training set and the test set are fitted to the Sequential model. Here, 20% of the training data is used as validation data.</a:t>
            </a:r>
          </a:p>
          <a:p>
            <a:endParaRPr lang="en-IN" dirty="0"/>
          </a:p>
        </p:txBody>
      </p:sp>
    </p:spTree>
    <p:extLst>
      <p:ext uri="{BB962C8B-B14F-4D97-AF65-F5344CB8AC3E}">
        <p14:creationId xmlns:p14="http://schemas.microsoft.com/office/powerpoint/2010/main" val="1259584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F18F-84A8-91F3-B2DF-68539BAABCD8}"/>
              </a:ext>
            </a:extLst>
          </p:cNvPr>
          <p:cNvSpPr>
            <a:spLocks noGrp="1"/>
          </p:cNvSpPr>
          <p:nvPr>
            <p:ph type="title"/>
          </p:nvPr>
        </p:nvSpPr>
        <p:spPr>
          <a:xfrm>
            <a:off x="4467068" y="642594"/>
            <a:ext cx="2908093" cy="1371600"/>
          </a:xfrm>
        </p:spPr>
        <p:txBody>
          <a:bodyPr/>
          <a:lstStyle/>
          <a:p>
            <a:r>
              <a:rPr lang="en-IN" dirty="0">
                <a:solidFill>
                  <a:schemeClr val="accent3">
                    <a:lumMod val="75000"/>
                  </a:schemeClr>
                </a:solidFill>
              </a:rPr>
              <a:t>Prediction</a:t>
            </a:r>
          </a:p>
        </p:txBody>
      </p:sp>
      <p:sp>
        <p:nvSpPr>
          <p:cNvPr id="3" name="Content Placeholder 2">
            <a:extLst>
              <a:ext uri="{FF2B5EF4-FFF2-40B4-BE49-F238E27FC236}">
                <a16:creationId xmlns:a16="http://schemas.microsoft.com/office/drawing/2014/main" id="{AE3B6560-F67F-2A0C-8B1F-A621A7DA77DD}"/>
              </a:ext>
            </a:extLst>
          </p:cNvPr>
          <p:cNvSpPr>
            <a:spLocks noGrp="1"/>
          </p:cNvSpPr>
          <p:nvPr>
            <p:ph idx="1"/>
          </p:nvPr>
        </p:nvSpPr>
        <p:spPr/>
        <p:txBody>
          <a:bodyPr/>
          <a:lstStyle/>
          <a:p>
            <a:pPr marL="342900" lvl="0" indent="-342900">
              <a:lnSpc>
                <a:spcPct val="150000"/>
              </a:lnSpc>
              <a:buFont typeface="Symbol" panose="05050102010706020507" pitchFamily="18" charset="2"/>
              <a:buChar char=""/>
            </a:pPr>
            <a:r>
              <a:rPr lang="en-US" sz="2000" dirty="0">
                <a:ln>
                  <a:noFill/>
                </a:ln>
                <a:effectLst>
                  <a:outerShdw blurRad="38100" dist="25400" dir="5400000" algn="ctr">
                    <a:srgbClr val="6E747A">
                      <a:alpha val="43000"/>
                    </a:srgbClr>
                  </a:outerShdw>
                </a:effectLst>
                <a:latin typeface="Candara" panose="020E0502030303020204" pitchFamily="34" charset="0"/>
                <a:ea typeface="Times New Roman" panose="02020603050405020304" pitchFamily="18" charset="0"/>
                <a:cs typeface="Calibri" panose="020F0502020204030204" pitchFamily="34" charset="0"/>
              </a:rPr>
              <a:t>System is display option for image masked face detection or real time face mask detection.</a:t>
            </a:r>
            <a:endParaRPr lang="en-IN" sz="2000" dirty="0">
              <a:effectLst/>
              <a:latin typeface="Candara" panose="020E050203030302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2000" dirty="0">
                <a:effectLst/>
                <a:latin typeface="Candara" panose="020E0502030303020204" pitchFamily="34" charset="0"/>
                <a:ea typeface="Helvetica Neue"/>
                <a:cs typeface="Helvetica Neue"/>
              </a:rPr>
              <a:t>The User chooses the target disease by clicking one of the available.</a:t>
            </a:r>
            <a:endParaRPr lang="en-IN" sz="2000" dirty="0">
              <a:effectLst/>
              <a:latin typeface="Candara" panose="020E050203030302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2000" dirty="0">
                <a:effectLst/>
                <a:latin typeface="Candara" panose="020E0502030303020204" pitchFamily="34" charset="0"/>
                <a:ea typeface="Helvetica Neue"/>
                <a:cs typeface="Helvetica Neue"/>
              </a:rPr>
              <a:t>The user gives required information.</a:t>
            </a:r>
            <a:endParaRPr lang="en-IN" sz="2000" dirty="0">
              <a:effectLst/>
              <a:latin typeface="Candara" panose="020E050203030302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IN" sz="2000" dirty="0">
                <a:effectLst/>
                <a:latin typeface="Candara" panose="020E0502030303020204" pitchFamily="34" charset="0"/>
                <a:ea typeface="Helvetica Neue"/>
                <a:cs typeface="Helvetica Neue"/>
              </a:rPr>
              <a:t>The system should able to predict whether the ( image, video ) wear a mask. </a:t>
            </a:r>
            <a:endParaRPr lang="en-IN" sz="2000" dirty="0">
              <a:effectLst/>
              <a:latin typeface="Candara" panose="020E050203030302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95460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C0ABB-0DF4-9929-E172-21FA91FF9AB1}"/>
              </a:ext>
            </a:extLst>
          </p:cNvPr>
          <p:cNvSpPr>
            <a:spLocks noGrp="1"/>
          </p:cNvSpPr>
          <p:nvPr>
            <p:ph type="title"/>
          </p:nvPr>
        </p:nvSpPr>
        <p:spPr/>
        <p:txBody>
          <a:bodyPr/>
          <a:lstStyle/>
          <a:p>
            <a:r>
              <a:rPr lang="en-IN" dirty="0">
                <a:solidFill>
                  <a:schemeClr val="accent3">
                    <a:lumMod val="75000"/>
                  </a:schemeClr>
                </a:solidFill>
              </a:rPr>
              <a:t>Objective: </a:t>
            </a:r>
          </a:p>
        </p:txBody>
      </p:sp>
      <p:sp>
        <p:nvSpPr>
          <p:cNvPr id="3" name="Content Placeholder 2">
            <a:extLst>
              <a:ext uri="{FF2B5EF4-FFF2-40B4-BE49-F238E27FC236}">
                <a16:creationId xmlns:a16="http://schemas.microsoft.com/office/drawing/2014/main" id="{2E1C1965-76B1-3F98-AF37-F56A810F03F0}"/>
              </a:ext>
            </a:extLst>
          </p:cNvPr>
          <p:cNvSpPr>
            <a:spLocks noGrp="1"/>
          </p:cNvSpPr>
          <p:nvPr>
            <p:ph idx="1"/>
          </p:nvPr>
        </p:nvSpPr>
        <p:spPr/>
        <p:txBody>
          <a:bodyPr/>
          <a:lstStyle/>
          <a:p>
            <a:r>
              <a:rPr lang="en-IN" sz="2400" dirty="0">
                <a:solidFill>
                  <a:schemeClr val="accent3">
                    <a:lumMod val="50000"/>
                  </a:schemeClr>
                </a:solidFill>
                <a:effectLst/>
                <a:latin typeface="Candara" panose="020E0502030303020204" pitchFamily="34" charset="0"/>
                <a:ea typeface="Calibri" panose="020F0502020204030204" pitchFamily="34" charset="0"/>
                <a:cs typeface="Times New Roman" panose="02020603050405020304" pitchFamily="18" charset="0"/>
              </a:rPr>
              <a:t>The solution proposed here is a face make wear detection-based surveillance can prevent from above mention cases, if any person who don’t wear a mask, then the person monitoring or police or any public safety department can take action immediately.   </a:t>
            </a:r>
          </a:p>
          <a:p>
            <a:endParaRPr lang="en-IN" dirty="0"/>
          </a:p>
        </p:txBody>
      </p:sp>
    </p:spTree>
    <p:extLst>
      <p:ext uri="{BB962C8B-B14F-4D97-AF65-F5344CB8AC3E}">
        <p14:creationId xmlns:p14="http://schemas.microsoft.com/office/powerpoint/2010/main" val="709643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46D8-EA50-7096-99E5-8B23EA5CD884}"/>
              </a:ext>
            </a:extLst>
          </p:cNvPr>
          <p:cNvSpPr>
            <a:spLocks noGrp="1"/>
          </p:cNvSpPr>
          <p:nvPr>
            <p:ph type="title"/>
          </p:nvPr>
        </p:nvSpPr>
        <p:spPr/>
        <p:txBody>
          <a:bodyPr/>
          <a:lstStyle/>
          <a:p>
            <a:r>
              <a:rPr lang="en-IN" dirty="0">
                <a:solidFill>
                  <a:schemeClr val="accent3">
                    <a:lumMod val="75000"/>
                  </a:schemeClr>
                </a:solidFill>
              </a:rPr>
              <a:t>Benefits:</a:t>
            </a:r>
          </a:p>
        </p:txBody>
      </p:sp>
      <p:sp>
        <p:nvSpPr>
          <p:cNvPr id="3" name="Content Placeholder 2">
            <a:extLst>
              <a:ext uri="{FF2B5EF4-FFF2-40B4-BE49-F238E27FC236}">
                <a16:creationId xmlns:a16="http://schemas.microsoft.com/office/drawing/2014/main" id="{9DC8C898-A19F-C88A-EC1C-A0F8751CCD75}"/>
              </a:ext>
            </a:extLst>
          </p:cNvPr>
          <p:cNvSpPr>
            <a:spLocks noGrp="1"/>
          </p:cNvSpPr>
          <p:nvPr>
            <p:ph idx="1"/>
          </p:nvPr>
        </p:nvSpPr>
        <p:spPr/>
        <p:txBody>
          <a:bodyPr>
            <a:normAutofit lnSpcReduction="10000"/>
          </a:bodyPr>
          <a:lstStyle/>
          <a:p>
            <a:pPr marL="342900" lvl="0" indent="-342900">
              <a:lnSpc>
                <a:spcPct val="107000"/>
              </a:lnSpc>
              <a:buFont typeface="Symbol" panose="05050102010706020507" pitchFamily="18" charset="2"/>
              <a:buChar char=""/>
            </a:pPr>
            <a:r>
              <a:rPr lang="en-IN" sz="2400" dirty="0">
                <a:solidFill>
                  <a:srgbClr val="1F2023"/>
                </a:solidFill>
                <a:effectLst/>
                <a:latin typeface="Candara" panose="020E0502030303020204" pitchFamily="34" charset="0"/>
                <a:ea typeface="Calibri" panose="020F0502020204030204" pitchFamily="34" charset="0"/>
                <a:cs typeface="Times New Roman" panose="02020603050405020304" pitchFamily="18" charset="0"/>
              </a:rPr>
              <a:t>To detect whether person wear mask or not to get prevent from this virus.</a:t>
            </a:r>
            <a:endParaRPr lang="en-IN" sz="2400" dirty="0">
              <a:effectLst/>
              <a:latin typeface="Candara" panose="020E0502030303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dirty="0">
                <a:solidFill>
                  <a:srgbClr val="1F2023"/>
                </a:solidFill>
                <a:effectLst/>
                <a:latin typeface="Candara" panose="020E0502030303020204" pitchFamily="34" charset="0"/>
                <a:ea typeface="Calibri" panose="020F0502020204030204" pitchFamily="34" charset="0"/>
                <a:cs typeface="Times New Roman" panose="02020603050405020304" pitchFamily="18" charset="0"/>
              </a:rPr>
              <a:t>To examine that all person can contribute to make this pandemic away.</a:t>
            </a:r>
            <a:endParaRPr lang="en-IN" sz="2400" dirty="0">
              <a:effectLst/>
              <a:latin typeface="Candara" panose="020E0502030303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400" dirty="0">
                <a:solidFill>
                  <a:srgbClr val="1F2023"/>
                </a:solidFill>
                <a:effectLst/>
                <a:latin typeface="Candara" panose="020E0502030303020204" pitchFamily="34" charset="0"/>
                <a:ea typeface="Calibri" panose="020F0502020204030204" pitchFamily="34" charset="0"/>
                <a:cs typeface="Times New Roman" panose="02020603050405020304" pitchFamily="18" charset="0"/>
              </a:rPr>
              <a:t>To stop the spreading virus to an unknown person who itself don’t know that the person itself affected.</a:t>
            </a:r>
          </a:p>
          <a:p>
            <a:pPr marL="342900" lvl="0" indent="-342900">
              <a:lnSpc>
                <a:spcPct val="107000"/>
              </a:lnSpc>
              <a:spcAft>
                <a:spcPts val="800"/>
              </a:spcAft>
              <a:buFont typeface="Symbol" panose="05050102010706020507" pitchFamily="18" charset="2"/>
              <a:buChar char=""/>
            </a:pPr>
            <a:r>
              <a:rPr lang="en-IN" sz="2400" dirty="0">
                <a:solidFill>
                  <a:srgbClr val="1F2023"/>
                </a:solidFill>
                <a:effectLst/>
                <a:latin typeface="Candara" panose="020E0502030303020204" pitchFamily="34" charset="0"/>
                <a:ea typeface="Calibri" panose="020F0502020204030204" pitchFamily="34" charset="0"/>
                <a:cs typeface="Times New Roman" panose="02020603050405020304" pitchFamily="18" charset="0"/>
              </a:rPr>
              <a:t>In hospital and all public place where  chance to get affected by covid19 virus</a:t>
            </a:r>
          </a:p>
          <a:p>
            <a:pPr marL="342900" lvl="0" indent="-342900">
              <a:lnSpc>
                <a:spcPct val="107000"/>
              </a:lnSpc>
              <a:spcAft>
                <a:spcPts val="800"/>
              </a:spcAft>
              <a:buFont typeface="Symbol" panose="05050102010706020507" pitchFamily="18" charset="2"/>
              <a:buChar char=""/>
            </a:pPr>
            <a:r>
              <a:rPr lang="en-IN" sz="2400" dirty="0">
                <a:solidFill>
                  <a:srgbClr val="1F2023"/>
                </a:solidFill>
                <a:latin typeface="Candara" panose="020E0502030303020204" pitchFamily="34" charset="0"/>
                <a:ea typeface="Calibri" panose="020F0502020204030204" pitchFamily="34" charset="0"/>
                <a:cs typeface="Times New Roman" panose="02020603050405020304" pitchFamily="18" charset="0"/>
              </a:rPr>
              <a:t>Keep pandemic under control.</a:t>
            </a:r>
            <a:endParaRPr lang="en-IN" sz="2400" dirty="0">
              <a:effectLst/>
              <a:latin typeface="Candara" panose="020E050203030302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70411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0B429-998B-23F9-90C7-FEF34B84619A}"/>
              </a:ext>
            </a:extLst>
          </p:cNvPr>
          <p:cNvSpPr>
            <a:spLocks noGrp="1"/>
          </p:cNvSpPr>
          <p:nvPr>
            <p:ph type="title"/>
          </p:nvPr>
        </p:nvSpPr>
        <p:spPr>
          <a:xfrm>
            <a:off x="4424597" y="337279"/>
            <a:ext cx="3342806" cy="1131757"/>
          </a:xfrm>
        </p:spPr>
        <p:txBody>
          <a:bodyPr>
            <a:normAutofit/>
          </a:bodyPr>
          <a:lstStyle/>
          <a:p>
            <a:r>
              <a:rPr lang="en-IN" dirty="0">
                <a:solidFill>
                  <a:schemeClr val="accent3">
                    <a:lumMod val="75000"/>
                  </a:schemeClr>
                </a:solidFill>
              </a:rPr>
              <a:t>Architecture</a:t>
            </a:r>
          </a:p>
        </p:txBody>
      </p:sp>
      <p:pic>
        <p:nvPicPr>
          <p:cNvPr id="5" name="Content Placeholder 4">
            <a:extLst>
              <a:ext uri="{FF2B5EF4-FFF2-40B4-BE49-F238E27FC236}">
                <a16:creationId xmlns:a16="http://schemas.microsoft.com/office/drawing/2014/main" id="{1266C8F6-702D-5F78-258D-F4FF9319FF3A}"/>
              </a:ext>
            </a:extLst>
          </p:cNvPr>
          <p:cNvPicPr>
            <a:picLocks noGrp="1" noChangeAspect="1"/>
          </p:cNvPicPr>
          <p:nvPr>
            <p:ph idx="1"/>
          </p:nvPr>
        </p:nvPicPr>
        <p:blipFill>
          <a:blip r:embed="rId2"/>
          <a:stretch>
            <a:fillRect/>
          </a:stretch>
        </p:blipFill>
        <p:spPr>
          <a:xfrm>
            <a:off x="434715" y="1169234"/>
            <a:ext cx="11392523" cy="5576340"/>
          </a:xfrm>
        </p:spPr>
      </p:pic>
    </p:spTree>
    <p:extLst>
      <p:ext uri="{BB962C8B-B14F-4D97-AF65-F5344CB8AC3E}">
        <p14:creationId xmlns:p14="http://schemas.microsoft.com/office/powerpoint/2010/main" val="1390159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88A1D-AE94-7E88-8A86-1460C5AA7B62}"/>
              </a:ext>
            </a:extLst>
          </p:cNvPr>
          <p:cNvSpPr>
            <a:spLocks noGrp="1"/>
          </p:cNvSpPr>
          <p:nvPr>
            <p:ph type="title"/>
          </p:nvPr>
        </p:nvSpPr>
        <p:spPr>
          <a:xfrm>
            <a:off x="3642610" y="642594"/>
            <a:ext cx="4257206" cy="736501"/>
          </a:xfrm>
        </p:spPr>
        <p:txBody>
          <a:bodyPr/>
          <a:lstStyle/>
          <a:p>
            <a:r>
              <a:rPr lang="en-US" i="0" dirty="0">
                <a:solidFill>
                  <a:schemeClr val="accent3">
                    <a:lumMod val="75000"/>
                  </a:schemeClr>
                </a:solidFill>
                <a:effectLst/>
                <a:latin typeface="+mn-lt"/>
              </a:rPr>
              <a:t>Data Processing</a:t>
            </a:r>
            <a:endParaRPr lang="en-IN" dirty="0">
              <a:solidFill>
                <a:schemeClr val="accent3">
                  <a:lumMod val="75000"/>
                </a:schemeClr>
              </a:solidFill>
              <a:latin typeface="+mn-lt"/>
            </a:endParaRPr>
          </a:p>
        </p:txBody>
      </p:sp>
      <p:sp>
        <p:nvSpPr>
          <p:cNvPr id="3" name="Content Placeholder 2">
            <a:extLst>
              <a:ext uri="{FF2B5EF4-FFF2-40B4-BE49-F238E27FC236}">
                <a16:creationId xmlns:a16="http://schemas.microsoft.com/office/drawing/2014/main" id="{CD94511A-BC41-3590-2548-363158BEF73E}"/>
              </a:ext>
            </a:extLst>
          </p:cNvPr>
          <p:cNvSpPr>
            <a:spLocks noGrp="1"/>
          </p:cNvSpPr>
          <p:nvPr>
            <p:ph idx="1"/>
          </p:nvPr>
        </p:nvSpPr>
        <p:spPr/>
        <p:txBody>
          <a:bodyPr/>
          <a:lstStyle/>
          <a:p>
            <a:pPr algn="l"/>
            <a:r>
              <a:rPr lang="en-US" sz="2000" b="0" i="0" dirty="0">
                <a:solidFill>
                  <a:srgbClr val="333333"/>
                </a:solidFill>
                <a:effectLst/>
                <a:latin typeface="Georgia" panose="02040502050405020303" pitchFamily="18" charset="0"/>
              </a:rPr>
              <a:t>Data preprocessing involves conversion of data from a given format to much more user friendly, desired and meaningful format. It can be in any form like tables, images, videos, graphs, etc. These organized information fit in with an information model or composition and captures relationship between different entities . The proposed method deals with image and video data using </a:t>
            </a:r>
            <a:r>
              <a:rPr lang="en-US" sz="2000" b="0" i="0" dirty="0" err="1">
                <a:solidFill>
                  <a:srgbClr val="333333"/>
                </a:solidFill>
                <a:effectLst/>
                <a:latin typeface="Georgia" panose="02040502050405020303" pitchFamily="18" charset="0"/>
              </a:rPr>
              <a:t>Numpy</a:t>
            </a:r>
            <a:r>
              <a:rPr lang="en-US" sz="2000" b="0" i="0" dirty="0">
                <a:solidFill>
                  <a:srgbClr val="333333"/>
                </a:solidFill>
                <a:effectLst/>
                <a:latin typeface="Georgia" panose="02040502050405020303" pitchFamily="18" charset="0"/>
              </a:rPr>
              <a:t> and OpenCV.</a:t>
            </a:r>
          </a:p>
          <a:p>
            <a:endParaRPr lang="en-IN" dirty="0"/>
          </a:p>
        </p:txBody>
      </p:sp>
    </p:spTree>
    <p:extLst>
      <p:ext uri="{BB962C8B-B14F-4D97-AF65-F5344CB8AC3E}">
        <p14:creationId xmlns:p14="http://schemas.microsoft.com/office/powerpoint/2010/main" val="3581673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1F9C2-FB59-DDFB-1194-FB0215EF947B}"/>
              </a:ext>
            </a:extLst>
          </p:cNvPr>
          <p:cNvSpPr>
            <a:spLocks noGrp="1"/>
          </p:cNvSpPr>
          <p:nvPr>
            <p:ph type="title"/>
          </p:nvPr>
        </p:nvSpPr>
        <p:spPr>
          <a:xfrm>
            <a:off x="3717560" y="642594"/>
            <a:ext cx="4751883" cy="1036304"/>
          </a:xfrm>
        </p:spPr>
        <p:txBody>
          <a:bodyPr>
            <a:normAutofit fontScale="90000"/>
          </a:bodyPr>
          <a:lstStyle/>
          <a:p>
            <a:r>
              <a:rPr lang="en-US" sz="4000" i="0" dirty="0">
                <a:solidFill>
                  <a:schemeClr val="accent3">
                    <a:lumMod val="75000"/>
                  </a:schemeClr>
                </a:solidFill>
                <a:effectLst/>
              </a:rPr>
              <a:t>Data Visualization</a:t>
            </a:r>
            <a:br>
              <a:rPr lang="en-US" sz="4000" b="1" i="0" dirty="0">
                <a:solidFill>
                  <a:srgbClr val="333333"/>
                </a:solidFill>
                <a:effectLst/>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D8652C81-D0C3-18FD-0525-376D26021369}"/>
              </a:ext>
            </a:extLst>
          </p:cNvPr>
          <p:cNvSpPr>
            <a:spLocks noGrp="1"/>
          </p:cNvSpPr>
          <p:nvPr>
            <p:ph idx="1"/>
          </p:nvPr>
        </p:nvSpPr>
        <p:spPr>
          <a:xfrm>
            <a:off x="1066800" y="1678898"/>
            <a:ext cx="10058400" cy="4377128"/>
          </a:xfrm>
        </p:spPr>
        <p:txBody>
          <a:bodyPr/>
          <a:lstStyle/>
          <a:p>
            <a:pPr algn="l"/>
            <a:r>
              <a:rPr lang="en-US" sz="2000" b="0" i="0" dirty="0">
                <a:solidFill>
                  <a:srgbClr val="333333"/>
                </a:solidFill>
                <a:effectLst/>
                <a:latin typeface="Candara" panose="020E0502030303020204" pitchFamily="34" charset="0"/>
              </a:rPr>
              <a:t>Data visualization is the process of transforming abstract data to meaningful representations using knowledge communication and insight discovery through encodings. It is helpful to study a particular pattern in the dataset .</a:t>
            </a:r>
          </a:p>
          <a:p>
            <a:pPr algn="l"/>
            <a:r>
              <a:rPr lang="en-US" sz="2000" b="0" i="0" dirty="0">
                <a:solidFill>
                  <a:srgbClr val="333333"/>
                </a:solidFill>
                <a:effectLst/>
                <a:latin typeface="Candara" panose="020E0502030303020204" pitchFamily="34" charset="0"/>
              </a:rPr>
              <a:t>The total number of images in the dataset is visualized in both categories – ‘with mask’ and ‘without mask’.</a:t>
            </a:r>
          </a:p>
          <a:p>
            <a:pPr algn="l"/>
            <a:r>
              <a:rPr lang="en-US" sz="2000" b="0" i="0" dirty="0">
                <a:solidFill>
                  <a:srgbClr val="333333"/>
                </a:solidFill>
                <a:effectLst/>
                <a:latin typeface="Candara" panose="020E0502030303020204" pitchFamily="34" charset="0"/>
              </a:rPr>
              <a:t>The statement </a:t>
            </a:r>
            <a:r>
              <a:rPr lang="en-US" sz="2000" b="0" i="1" dirty="0">
                <a:solidFill>
                  <a:srgbClr val="333333"/>
                </a:solidFill>
                <a:effectLst/>
                <a:latin typeface="Candara" panose="020E0502030303020204" pitchFamily="34" charset="0"/>
              </a:rPr>
              <a:t>categories=</a:t>
            </a:r>
            <a:r>
              <a:rPr lang="en-US" sz="2000" b="0" i="1" dirty="0" err="1">
                <a:solidFill>
                  <a:srgbClr val="333333"/>
                </a:solidFill>
                <a:effectLst/>
                <a:latin typeface="Candara" panose="020E0502030303020204" pitchFamily="34" charset="0"/>
              </a:rPr>
              <a:t>os.listdir</a:t>
            </a:r>
            <a:r>
              <a:rPr lang="en-US" sz="2000" b="0" i="1" dirty="0">
                <a:solidFill>
                  <a:srgbClr val="333333"/>
                </a:solidFill>
                <a:effectLst/>
                <a:latin typeface="Candara" panose="020E0502030303020204" pitchFamily="34" charset="0"/>
              </a:rPr>
              <a:t>(</a:t>
            </a:r>
            <a:r>
              <a:rPr lang="en-US" sz="2000" b="0" i="1" dirty="0" err="1">
                <a:solidFill>
                  <a:srgbClr val="333333"/>
                </a:solidFill>
                <a:effectLst/>
                <a:latin typeface="Candara" panose="020E0502030303020204" pitchFamily="34" charset="0"/>
              </a:rPr>
              <a:t>data_path</a:t>
            </a:r>
            <a:r>
              <a:rPr lang="en-US" sz="2000" b="0" i="1" dirty="0">
                <a:solidFill>
                  <a:srgbClr val="333333"/>
                </a:solidFill>
                <a:effectLst/>
                <a:latin typeface="Candara" panose="020E0502030303020204" pitchFamily="34" charset="0"/>
              </a:rPr>
              <a:t>)</a:t>
            </a:r>
            <a:r>
              <a:rPr lang="en-US" sz="2000" b="0" i="0" dirty="0">
                <a:solidFill>
                  <a:srgbClr val="333333"/>
                </a:solidFill>
                <a:effectLst/>
                <a:latin typeface="Candara" panose="020E0502030303020204" pitchFamily="34" charset="0"/>
              </a:rPr>
              <a:t> categorizes the list of directories in the specified data path. The variable </a:t>
            </a:r>
            <a:r>
              <a:rPr lang="en-US" sz="2000" b="0" i="1" dirty="0">
                <a:solidFill>
                  <a:srgbClr val="333333"/>
                </a:solidFill>
                <a:effectLst/>
                <a:latin typeface="Candara" panose="020E0502030303020204" pitchFamily="34" charset="0"/>
              </a:rPr>
              <a:t>categories</a:t>
            </a:r>
            <a:r>
              <a:rPr lang="en-US" sz="2000" b="0" i="0" dirty="0">
                <a:solidFill>
                  <a:srgbClr val="333333"/>
                </a:solidFill>
                <a:effectLst/>
                <a:latin typeface="Candara" panose="020E0502030303020204" pitchFamily="34" charset="0"/>
              </a:rPr>
              <a:t> now looks like: [‘with mask’, ‘without mask’]</a:t>
            </a:r>
          </a:p>
          <a:p>
            <a:pPr algn="l"/>
            <a:r>
              <a:rPr lang="en-US" sz="2000" b="0" i="0" dirty="0">
                <a:solidFill>
                  <a:srgbClr val="333333"/>
                </a:solidFill>
                <a:effectLst/>
                <a:latin typeface="Candara" panose="020E0502030303020204" pitchFamily="34" charset="0"/>
              </a:rPr>
              <a:t>Then to find the number of labels, we need to distinguish those categories using </a:t>
            </a:r>
            <a:r>
              <a:rPr lang="en-US" sz="2000" b="0" i="1" dirty="0">
                <a:solidFill>
                  <a:srgbClr val="333333"/>
                </a:solidFill>
                <a:effectLst/>
                <a:latin typeface="Candara" panose="020E0502030303020204" pitchFamily="34" charset="0"/>
              </a:rPr>
              <a:t>labels=[</a:t>
            </a:r>
            <a:r>
              <a:rPr lang="en-US" sz="2000" b="0" i="1" dirty="0" err="1">
                <a:solidFill>
                  <a:srgbClr val="333333"/>
                </a:solidFill>
                <a:effectLst/>
                <a:latin typeface="Candara" panose="020E0502030303020204" pitchFamily="34" charset="0"/>
              </a:rPr>
              <a:t>i</a:t>
            </a:r>
            <a:r>
              <a:rPr lang="en-US" sz="2000" b="0" i="1" dirty="0">
                <a:solidFill>
                  <a:srgbClr val="333333"/>
                </a:solidFill>
                <a:effectLst/>
                <a:latin typeface="Candara" panose="020E0502030303020204" pitchFamily="34" charset="0"/>
              </a:rPr>
              <a:t> for </a:t>
            </a:r>
            <a:r>
              <a:rPr lang="en-US" sz="2000" b="0" i="1" dirty="0" err="1">
                <a:solidFill>
                  <a:srgbClr val="333333"/>
                </a:solidFill>
                <a:effectLst/>
                <a:latin typeface="Candara" panose="020E0502030303020204" pitchFamily="34" charset="0"/>
              </a:rPr>
              <a:t>i</a:t>
            </a:r>
            <a:r>
              <a:rPr lang="en-US" sz="2000" b="0" i="1" dirty="0">
                <a:solidFill>
                  <a:srgbClr val="333333"/>
                </a:solidFill>
                <a:effectLst/>
                <a:latin typeface="Candara" panose="020E0502030303020204" pitchFamily="34" charset="0"/>
              </a:rPr>
              <a:t> in range(</a:t>
            </a:r>
            <a:r>
              <a:rPr lang="en-US" sz="2000" b="0" i="1" dirty="0" err="1">
                <a:solidFill>
                  <a:srgbClr val="333333"/>
                </a:solidFill>
                <a:effectLst/>
                <a:latin typeface="Candara" panose="020E0502030303020204" pitchFamily="34" charset="0"/>
              </a:rPr>
              <a:t>len</a:t>
            </a:r>
            <a:r>
              <a:rPr lang="en-US" sz="2000" b="0" i="1" dirty="0">
                <a:solidFill>
                  <a:srgbClr val="333333"/>
                </a:solidFill>
                <a:effectLst/>
                <a:latin typeface="Candara" panose="020E0502030303020204" pitchFamily="34" charset="0"/>
              </a:rPr>
              <a:t>(categories))].</a:t>
            </a:r>
            <a:r>
              <a:rPr lang="en-US" sz="2000" b="0" i="0" dirty="0">
                <a:solidFill>
                  <a:srgbClr val="333333"/>
                </a:solidFill>
                <a:effectLst/>
                <a:latin typeface="Candara" panose="020E0502030303020204" pitchFamily="34" charset="0"/>
              </a:rPr>
              <a:t> It sets the labels as: [0, 1]</a:t>
            </a:r>
          </a:p>
          <a:p>
            <a:endParaRPr lang="en-IN" dirty="0"/>
          </a:p>
        </p:txBody>
      </p:sp>
    </p:spTree>
    <p:extLst>
      <p:ext uri="{BB962C8B-B14F-4D97-AF65-F5344CB8AC3E}">
        <p14:creationId xmlns:p14="http://schemas.microsoft.com/office/powerpoint/2010/main" val="2509468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8ED5-AE7B-32D9-6F54-F9C9BF967E52}"/>
              </a:ext>
            </a:extLst>
          </p:cNvPr>
          <p:cNvSpPr>
            <a:spLocks noGrp="1"/>
          </p:cNvSpPr>
          <p:nvPr>
            <p:ph type="title"/>
          </p:nvPr>
        </p:nvSpPr>
        <p:spPr>
          <a:xfrm>
            <a:off x="1578964" y="567644"/>
            <a:ext cx="9366354" cy="1371600"/>
          </a:xfrm>
        </p:spPr>
        <p:txBody>
          <a:bodyPr>
            <a:normAutofit/>
          </a:bodyPr>
          <a:lstStyle/>
          <a:p>
            <a:r>
              <a:rPr lang="en-US" sz="3600" i="0" dirty="0">
                <a:solidFill>
                  <a:srgbClr val="333333"/>
                </a:solidFill>
                <a:effectLst/>
                <a:latin typeface="+mn-lt"/>
              </a:rPr>
              <a:t>Conversion of RGB image to Gray image</a:t>
            </a:r>
            <a:endParaRPr lang="en-IN" sz="3600" dirty="0">
              <a:latin typeface="+mn-lt"/>
            </a:endParaRPr>
          </a:p>
        </p:txBody>
      </p:sp>
      <p:sp>
        <p:nvSpPr>
          <p:cNvPr id="3" name="Content Placeholder 2">
            <a:extLst>
              <a:ext uri="{FF2B5EF4-FFF2-40B4-BE49-F238E27FC236}">
                <a16:creationId xmlns:a16="http://schemas.microsoft.com/office/drawing/2014/main" id="{882D965A-B1CC-744E-7C82-AA643B04D0D6}"/>
              </a:ext>
            </a:extLst>
          </p:cNvPr>
          <p:cNvSpPr>
            <a:spLocks noGrp="1"/>
          </p:cNvSpPr>
          <p:nvPr>
            <p:ph idx="1"/>
          </p:nvPr>
        </p:nvSpPr>
        <p:spPr>
          <a:xfrm>
            <a:off x="1066800" y="2103119"/>
            <a:ext cx="10058400" cy="4012867"/>
          </a:xfrm>
        </p:spPr>
        <p:txBody>
          <a:bodyPr>
            <a:normAutofit/>
          </a:bodyPr>
          <a:lstStyle/>
          <a:p>
            <a:pPr algn="l"/>
            <a:r>
              <a:rPr lang="en-US" sz="1800" b="0" i="0" dirty="0">
                <a:solidFill>
                  <a:srgbClr val="333333"/>
                </a:solidFill>
                <a:effectLst/>
                <a:latin typeface="Georgia" panose="02040502050405020303" pitchFamily="18" charset="0"/>
              </a:rPr>
              <a:t>Modern descriptor-based image recognition systems regularly work on grayscale images, without elaborating the method used to convert from color-to-grayscale. This is because the color-to-grayscale method is of little consequence when using robust descriptors. Introducing nonessential information could increase the size of training data required to achieve good performance. As grayscale rationalizes the algorithm and diminishes the computational requisites, it is utilized for extracting descriptors instead of working on color images instantaneously.</a:t>
            </a:r>
          </a:p>
          <a:p>
            <a:pPr algn="l"/>
            <a:r>
              <a:rPr lang="en-US" sz="1800" b="0" i="0" dirty="0">
                <a:solidFill>
                  <a:srgbClr val="333333"/>
                </a:solidFill>
                <a:effectLst/>
                <a:latin typeface="Georgia" panose="02040502050405020303" pitchFamily="18" charset="0"/>
              </a:rPr>
              <a:t>the function </a:t>
            </a:r>
            <a:r>
              <a:rPr lang="en-US" sz="1800" b="0" i="1" dirty="0">
                <a:solidFill>
                  <a:srgbClr val="333333"/>
                </a:solidFill>
                <a:effectLst/>
                <a:latin typeface="Georgia" panose="02040502050405020303" pitchFamily="18" charset="0"/>
              </a:rPr>
              <a:t>cv2.cvtColor(</a:t>
            </a:r>
            <a:r>
              <a:rPr lang="en-US" sz="1800" b="0" i="1" dirty="0" err="1">
                <a:solidFill>
                  <a:srgbClr val="333333"/>
                </a:solidFill>
                <a:effectLst/>
                <a:latin typeface="Georgia" panose="02040502050405020303" pitchFamily="18" charset="0"/>
              </a:rPr>
              <a:t>input_image</a:t>
            </a:r>
            <a:r>
              <a:rPr lang="en-US" sz="1800" b="0" i="1" dirty="0">
                <a:solidFill>
                  <a:srgbClr val="333333"/>
                </a:solidFill>
                <a:effectLst/>
                <a:latin typeface="Georgia" panose="02040502050405020303" pitchFamily="18" charset="0"/>
              </a:rPr>
              <a:t>, flag)</a:t>
            </a:r>
            <a:r>
              <a:rPr lang="en-US" sz="1800" b="0" i="0" dirty="0">
                <a:solidFill>
                  <a:srgbClr val="333333"/>
                </a:solidFill>
                <a:effectLst/>
                <a:latin typeface="Georgia" panose="02040502050405020303" pitchFamily="18" charset="0"/>
              </a:rPr>
              <a:t> for changing the color space. Here flag determines the type of conversion . In this case, the flag </a:t>
            </a:r>
            <a:r>
              <a:rPr lang="en-US" sz="1800" b="0" i="1" dirty="0">
                <a:solidFill>
                  <a:srgbClr val="333333"/>
                </a:solidFill>
                <a:effectLst/>
                <a:latin typeface="Georgia" panose="02040502050405020303" pitchFamily="18" charset="0"/>
              </a:rPr>
              <a:t>cv2.COLOR_BGR2GRAY</a:t>
            </a:r>
            <a:r>
              <a:rPr lang="en-US" sz="1800" b="0" i="0" dirty="0">
                <a:solidFill>
                  <a:srgbClr val="333333"/>
                </a:solidFill>
                <a:effectLst/>
                <a:latin typeface="Georgia" panose="02040502050405020303" pitchFamily="18" charset="0"/>
              </a:rPr>
              <a:t> is used for gray conversion.</a:t>
            </a:r>
          </a:p>
          <a:p>
            <a:pPr algn="l"/>
            <a:r>
              <a:rPr lang="en-US" sz="1800" b="0" i="0" dirty="0">
                <a:solidFill>
                  <a:srgbClr val="333333"/>
                </a:solidFill>
                <a:effectLst/>
                <a:latin typeface="Georgia" panose="02040502050405020303" pitchFamily="18" charset="0"/>
              </a:rPr>
              <a:t>Deep CNNs require a fixed-size input image. Therefore we need a fixed common size for all the images in the dataset. Using </a:t>
            </a:r>
            <a:r>
              <a:rPr lang="en-US" sz="1800" b="0" i="1" dirty="0">
                <a:solidFill>
                  <a:srgbClr val="333333"/>
                </a:solidFill>
                <a:effectLst/>
                <a:latin typeface="Georgia" panose="02040502050405020303" pitchFamily="18" charset="0"/>
              </a:rPr>
              <a:t>cv2.resize()</a:t>
            </a:r>
            <a:r>
              <a:rPr lang="en-US" sz="1800" b="0" i="0" dirty="0">
                <a:solidFill>
                  <a:srgbClr val="333333"/>
                </a:solidFill>
                <a:effectLst/>
                <a:latin typeface="Georgia" panose="02040502050405020303" pitchFamily="18" charset="0"/>
              </a:rPr>
              <a:t> the gray scale image is resized into 100 x 100.</a:t>
            </a:r>
          </a:p>
          <a:p>
            <a:pPr algn="l"/>
            <a:endParaRPr lang="en-US" b="0" i="0" dirty="0">
              <a:solidFill>
                <a:srgbClr val="333333"/>
              </a:solidFill>
              <a:effectLst/>
              <a:latin typeface="Georgia" panose="02040502050405020303" pitchFamily="18" charset="0"/>
            </a:endParaRPr>
          </a:p>
          <a:p>
            <a:endParaRPr lang="en-IN" dirty="0"/>
          </a:p>
        </p:txBody>
      </p:sp>
    </p:spTree>
    <p:extLst>
      <p:ext uri="{BB962C8B-B14F-4D97-AF65-F5344CB8AC3E}">
        <p14:creationId xmlns:p14="http://schemas.microsoft.com/office/powerpoint/2010/main" val="3292148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8ADBC-2A8D-02EE-AE7A-E16CE4C88C5C}"/>
              </a:ext>
            </a:extLst>
          </p:cNvPr>
          <p:cNvSpPr>
            <a:spLocks noGrp="1"/>
          </p:cNvSpPr>
          <p:nvPr>
            <p:ph type="title"/>
          </p:nvPr>
        </p:nvSpPr>
        <p:spPr>
          <a:xfrm>
            <a:off x="3615128" y="522672"/>
            <a:ext cx="5453921" cy="1371600"/>
          </a:xfrm>
        </p:spPr>
        <p:txBody>
          <a:bodyPr/>
          <a:lstStyle/>
          <a:p>
            <a:r>
              <a:rPr lang="en-US" i="0" dirty="0">
                <a:solidFill>
                  <a:schemeClr val="accent3">
                    <a:lumMod val="75000"/>
                  </a:schemeClr>
                </a:solidFill>
                <a:effectLst/>
                <a:latin typeface="+mn-lt"/>
              </a:rPr>
              <a:t> Image Reshaping</a:t>
            </a:r>
            <a:endParaRPr lang="en-IN" dirty="0">
              <a:solidFill>
                <a:schemeClr val="accent3">
                  <a:lumMod val="75000"/>
                </a:schemeClr>
              </a:solidFill>
              <a:latin typeface="+mn-lt"/>
            </a:endParaRPr>
          </a:p>
        </p:txBody>
      </p:sp>
      <p:sp>
        <p:nvSpPr>
          <p:cNvPr id="3" name="Content Placeholder 2">
            <a:extLst>
              <a:ext uri="{FF2B5EF4-FFF2-40B4-BE49-F238E27FC236}">
                <a16:creationId xmlns:a16="http://schemas.microsoft.com/office/drawing/2014/main" id="{C61EF6EB-FF61-C866-68A1-5B421FD18A3D}"/>
              </a:ext>
            </a:extLst>
          </p:cNvPr>
          <p:cNvSpPr>
            <a:spLocks noGrp="1"/>
          </p:cNvSpPr>
          <p:nvPr>
            <p:ph idx="1"/>
          </p:nvPr>
        </p:nvSpPr>
        <p:spPr/>
        <p:txBody>
          <a:bodyPr/>
          <a:lstStyle/>
          <a:p>
            <a:pPr algn="l"/>
            <a:endParaRPr lang="en-US" b="1" i="0" dirty="0">
              <a:solidFill>
                <a:srgbClr val="333333"/>
              </a:solidFill>
              <a:effectLst/>
              <a:latin typeface="Georgia" panose="02040502050405020303" pitchFamily="18" charset="0"/>
            </a:endParaRPr>
          </a:p>
          <a:p>
            <a:pPr algn="l"/>
            <a:r>
              <a:rPr lang="en-US" sz="2000" b="0" i="0" dirty="0">
                <a:solidFill>
                  <a:srgbClr val="333333"/>
                </a:solidFill>
                <a:effectLst/>
                <a:latin typeface="Georgia" panose="02040502050405020303" pitchFamily="18" charset="0"/>
              </a:rPr>
              <a:t>The input during relegation of an image is a three-dimensional tensor, where each channel has a prominent unique pixel. All the images must have identically tantamount size corresponding to 3D feature tensor. However, neither images are customarily coextensive nor their corresponding feature tensors </a:t>
            </a:r>
            <a:r>
              <a:rPr lang="en-US" sz="2000" b="0" i="0" u="none" strike="noStrike" dirty="0">
                <a:solidFill>
                  <a:srgbClr val="006699"/>
                </a:solidFill>
                <a:effectLst/>
                <a:latin typeface="Georgia" panose="02040502050405020303" pitchFamily="18" charset="0"/>
              </a:rPr>
              <a:t>[10]</a:t>
            </a:r>
            <a:r>
              <a:rPr lang="en-US" sz="2000" b="0" i="0" dirty="0">
                <a:solidFill>
                  <a:srgbClr val="333333"/>
                </a:solidFill>
                <a:effectLst/>
                <a:latin typeface="Georgia" panose="02040502050405020303" pitchFamily="18" charset="0"/>
              </a:rPr>
              <a:t>. Most CNNs can only accept fine-tuned images. This engenders several problems throughout data collection and implementation of model. However, reconfiguring the input images before augmenting them into the network can help to surmount this constraint. </a:t>
            </a:r>
          </a:p>
          <a:p>
            <a:endParaRPr lang="en-IN" dirty="0"/>
          </a:p>
        </p:txBody>
      </p:sp>
    </p:spTree>
    <p:extLst>
      <p:ext uri="{BB962C8B-B14F-4D97-AF65-F5344CB8AC3E}">
        <p14:creationId xmlns:p14="http://schemas.microsoft.com/office/powerpoint/2010/main" val="141430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45037-5A34-48F3-D1BA-BA0055F9D5E3}"/>
              </a:ext>
            </a:extLst>
          </p:cNvPr>
          <p:cNvSpPr>
            <a:spLocks noGrp="1"/>
          </p:cNvSpPr>
          <p:nvPr>
            <p:ph type="title"/>
          </p:nvPr>
        </p:nvSpPr>
        <p:spPr>
          <a:xfrm>
            <a:off x="3747541" y="642594"/>
            <a:ext cx="4646952" cy="1126245"/>
          </a:xfrm>
        </p:spPr>
        <p:txBody>
          <a:bodyPr/>
          <a:lstStyle/>
          <a:p>
            <a:r>
              <a:rPr lang="en-IN" dirty="0">
                <a:solidFill>
                  <a:schemeClr val="accent3">
                    <a:lumMod val="75000"/>
                  </a:schemeClr>
                </a:solidFill>
              </a:rPr>
              <a:t>Training of model</a:t>
            </a:r>
          </a:p>
        </p:txBody>
      </p:sp>
      <p:sp>
        <p:nvSpPr>
          <p:cNvPr id="3" name="Content Placeholder 2">
            <a:extLst>
              <a:ext uri="{FF2B5EF4-FFF2-40B4-BE49-F238E27FC236}">
                <a16:creationId xmlns:a16="http://schemas.microsoft.com/office/drawing/2014/main" id="{971905F4-285A-0016-BACF-2241EA0DB555}"/>
              </a:ext>
            </a:extLst>
          </p:cNvPr>
          <p:cNvSpPr>
            <a:spLocks noGrp="1"/>
          </p:cNvSpPr>
          <p:nvPr>
            <p:ph idx="1"/>
          </p:nvPr>
        </p:nvSpPr>
        <p:spPr>
          <a:xfrm>
            <a:off x="1066800" y="1528997"/>
            <a:ext cx="10058400" cy="4916773"/>
          </a:xfrm>
        </p:spPr>
        <p:txBody>
          <a:bodyPr>
            <a:normAutofit/>
          </a:bodyPr>
          <a:lstStyle/>
          <a:p>
            <a:pPr algn="l"/>
            <a:r>
              <a:rPr lang="en-US" sz="1600" b="1" i="0" dirty="0">
                <a:solidFill>
                  <a:srgbClr val="333333"/>
                </a:solidFill>
                <a:effectLst/>
                <a:latin typeface="Georgia" panose="02040502050405020303" pitchFamily="18" charset="0"/>
              </a:rPr>
              <a:t>a) Building the model using CNN architecture</a:t>
            </a:r>
          </a:p>
          <a:p>
            <a:pPr algn="l"/>
            <a:r>
              <a:rPr lang="en-US" sz="1600" b="0" i="0" dirty="0">
                <a:solidFill>
                  <a:srgbClr val="333333"/>
                </a:solidFill>
                <a:effectLst/>
                <a:latin typeface="Georgia" panose="02040502050405020303" pitchFamily="18" charset="0"/>
              </a:rPr>
              <a:t>CNN has become ascendant in miscellaneous computer vision tasks . The current method makes use of Sequential CNN.</a:t>
            </a:r>
          </a:p>
          <a:p>
            <a:pPr algn="l"/>
            <a:r>
              <a:rPr lang="en-US" sz="1600" b="0" i="0" dirty="0">
                <a:solidFill>
                  <a:srgbClr val="333333"/>
                </a:solidFill>
                <a:effectLst/>
                <a:latin typeface="Georgia" panose="02040502050405020303" pitchFamily="18" charset="0"/>
              </a:rPr>
              <a:t>The First Convolution layer is followed by Rectified Linear Unit (</a:t>
            </a:r>
            <a:r>
              <a:rPr lang="en-US" sz="1600" b="0" i="0" dirty="0" err="1">
                <a:solidFill>
                  <a:srgbClr val="333333"/>
                </a:solidFill>
                <a:effectLst/>
                <a:latin typeface="Georgia" panose="02040502050405020303" pitchFamily="18" charset="0"/>
              </a:rPr>
              <a:t>ReLU</a:t>
            </a:r>
            <a:r>
              <a:rPr lang="en-US" sz="1600" b="0" i="0" dirty="0">
                <a:solidFill>
                  <a:srgbClr val="333333"/>
                </a:solidFill>
                <a:effectLst/>
                <a:latin typeface="Georgia" panose="02040502050405020303" pitchFamily="18" charset="0"/>
              </a:rPr>
              <a:t>) and </a:t>
            </a:r>
            <a:r>
              <a:rPr lang="en-US" sz="1600" b="0" i="0" dirty="0" err="1">
                <a:solidFill>
                  <a:srgbClr val="333333"/>
                </a:solidFill>
                <a:effectLst/>
                <a:latin typeface="Georgia" panose="02040502050405020303" pitchFamily="18" charset="0"/>
              </a:rPr>
              <a:t>MaxPooling</a:t>
            </a:r>
            <a:r>
              <a:rPr lang="en-US" sz="1600" b="0" i="0" dirty="0">
                <a:solidFill>
                  <a:srgbClr val="333333"/>
                </a:solidFill>
                <a:effectLst/>
                <a:latin typeface="Georgia" panose="02040502050405020303" pitchFamily="18" charset="0"/>
              </a:rPr>
              <a:t> layers. The Convolution layer learns from 200 filters. Kernel size is set to 3 x 3 which specifies the height and width of the 2D convolution window. As the model should be aware of the shape of the input expected, the first layer in the model needs to be provided with information about input shape. Following layers can perform instinctive shape reckoning . In this case, </a:t>
            </a:r>
            <a:r>
              <a:rPr lang="en-US" sz="1600" b="0" i="1" dirty="0" err="1">
                <a:solidFill>
                  <a:srgbClr val="333333"/>
                </a:solidFill>
                <a:effectLst/>
                <a:latin typeface="Georgia" panose="02040502050405020303" pitchFamily="18" charset="0"/>
              </a:rPr>
              <a:t>input_shape</a:t>
            </a:r>
            <a:r>
              <a:rPr lang="en-US" sz="1600" b="0" i="0" dirty="0">
                <a:solidFill>
                  <a:srgbClr val="333333"/>
                </a:solidFill>
                <a:effectLst/>
                <a:latin typeface="Georgia" panose="02040502050405020303" pitchFamily="18" charset="0"/>
              </a:rPr>
              <a:t> is specified as </a:t>
            </a:r>
            <a:r>
              <a:rPr lang="en-US" sz="1600" b="0" i="1" dirty="0" err="1">
                <a:solidFill>
                  <a:srgbClr val="333333"/>
                </a:solidFill>
                <a:effectLst/>
                <a:latin typeface="Georgia" panose="02040502050405020303" pitchFamily="18" charset="0"/>
              </a:rPr>
              <a:t>data.shape</a:t>
            </a:r>
            <a:r>
              <a:rPr lang="en-US" sz="1600" b="0" i="1" dirty="0">
                <a:solidFill>
                  <a:srgbClr val="333333"/>
                </a:solidFill>
                <a:effectLst/>
                <a:latin typeface="Georgia" panose="02040502050405020303" pitchFamily="18" charset="0"/>
              </a:rPr>
              <a:t>[1:]</a:t>
            </a:r>
            <a:r>
              <a:rPr lang="en-US" sz="1600" b="0" i="0" dirty="0">
                <a:solidFill>
                  <a:srgbClr val="333333"/>
                </a:solidFill>
                <a:effectLst/>
                <a:latin typeface="Georgia" panose="02040502050405020303" pitchFamily="18" charset="0"/>
              </a:rPr>
              <a:t> which returns the dimensions of the data array from index 1. Default padding is “valid” where the spatial dimensions are sanctioned to truncate and the input volume is non-zero padded. The activation parameter to the Conv2D class is set as “</a:t>
            </a:r>
            <a:r>
              <a:rPr lang="en-US" sz="1600" b="0" i="0" dirty="0" err="1">
                <a:solidFill>
                  <a:srgbClr val="333333"/>
                </a:solidFill>
                <a:effectLst/>
                <a:latin typeface="Georgia" panose="02040502050405020303" pitchFamily="18" charset="0"/>
              </a:rPr>
              <a:t>relu</a:t>
            </a:r>
            <a:r>
              <a:rPr lang="en-US" sz="1600" b="0" i="0" dirty="0">
                <a:solidFill>
                  <a:srgbClr val="333333"/>
                </a:solidFill>
                <a:effectLst/>
                <a:latin typeface="Georgia" panose="02040502050405020303" pitchFamily="18" charset="0"/>
              </a:rPr>
              <a:t>”. It represents an approximately linear function that possesses all the assets of linear models that can easily be optimized with gradient-descent methods. Considering the performance and generalization in deep learning, it is better compared to other activation functions . Max Pooling is used to reduce the spatial dimensions of the output volume. </a:t>
            </a:r>
            <a:r>
              <a:rPr lang="en-US" sz="1600" b="0" i="0" dirty="0" err="1">
                <a:solidFill>
                  <a:srgbClr val="333333"/>
                </a:solidFill>
                <a:effectLst/>
                <a:latin typeface="Georgia" panose="02040502050405020303" pitchFamily="18" charset="0"/>
              </a:rPr>
              <a:t>Pool_size</a:t>
            </a:r>
            <a:r>
              <a:rPr lang="en-US" sz="1600" b="0" i="0" dirty="0">
                <a:solidFill>
                  <a:srgbClr val="333333"/>
                </a:solidFill>
                <a:effectLst/>
                <a:latin typeface="Georgia" panose="02040502050405020303" pitchFamily="18" charset="0"/>
              </a:rPr>
              <a:t> is set to 3 x 3 and the resulting output has a shape (number of rows or columns) of: </a:t>
            </a:r>
            <a:r>
              <a:rPr lang="en-US" sz="1600" b="0" i="0" dirty="0" err="1">
                <a:solidFill>
                  <a:srgbClr val="333333"/>
                </a:solidFill>
                <a:effectLst/>
                <a:latin typeface="Georgia" panose="02040502050405020303" pitchFamily="18" charset="0"/>
              </a:rPr>
              <a:t>shape_of_output</a:t>
            </a:r>
            <a:r>
              <a:rPr lang="en-US" sz="1600" b="0" i="0" dirty="0">
                <a:solidFill>
                  <a:srgbClr val="333333"/>
                </a:solidFill>
                <a:effectLst/>
                <a:latin typeface="Georgia" panose="02040502050405020303" pitchFamily="18" charset="0"/>
              </a:rPr>
              <a:t> = (</a:t>
            </a:r>
            <a:r>
              <a:rPr lang="en-US" sz="1600" b="0" i="0" dirty="0" err="1">
                <a:solidFill>
                  <a:srgbClr val="333333"/>
                </a:solidFill>
                <a:effectLst/>
                <a:latin typeface="Georgia" panose="02040502050405020303" pitchFamily="18" charset="0"/>
              </a:rPr>
              <a:t>input_shape</a:t>
            </a:r>
            <a:r>
              <a:rPr lang="en-US" sz="1600" b="0" i="0" dirty="0">
                <a:solidFill>
                  <a:srgbClr val="333333"/>
                </a:solidFill>
                <a:effectLst/>
                <a:latin typeface="Georgia" panose="02040502050405020303" pitchFamily="18" charset="0"/>
              </a:rPr>
              <a:t> – </a:t>
            </a:r>
            <a:r>
              <a:rPr lang="en-US" sz="1600" b="0" i="0" dirty="0" err="1">
                <a:solidFill>
                  <a:srgbClr val="333333"/>
                </a:solidFill>
                <a:effectLst/>
                <a:latin typeface="Georgia" panose="02040502050405020303" pitchFamily="18" charset="0"/>
              </a:rPr>
              <a:t>pool_size</a:t>
            </a:r>
            <a:r>
              <a:rPr lang="en-US" sz="1600" b="0" i="0" dirty="0">
                <a:solidFill>
                  <a:srgbClr val="333333"/>
                </a:solidFill>
                <a:effectLst/>
                <a:latin typeface="Georgia" panose="02040502050405020303" pitchFamily="18" charset="0"/>
              </a:rPr>
              <a:t> + 1) / strides), where strides has default value (1,1) .</a:t>
            </a:r>
          </a:p>
          <a:p>
            <a:endParaRPr lang="en-IN" dirty="0"/>
          </a:p>
        </p:txBody>
      </p:sp>
    </p:spTree>
    <p:extLst>
      <p:ext uri="{BB962C8B-B14F-4D97-AF65-F5344CB8AC3E}">
        <p14:creationId xmlns:p14="http://schemas.microsoft.com/office/powerpoint/2010/main" val="31130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{EBE32FBD-3248-45B5-94FF-C0C446CDEA96}tf78438558_win32</Template>
  <TotalTime>110</TotalTime>
  <Words>1053</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Candara</vt:lpstr>
      <vt:lpstr>Century Gothic</vt:lpstr>
      <vt:lpstr>Garamond</vt:lpstr>
      <vt:lpstr>Georgia</vt:lpstr>
      <vt:lpstr>Symbol</vt:lpstr>
      <vt:lpstr>SavonVTI</vt:lpstr>
      <vt:lpstr>Face Mask wear detection </vt:lpstr>
      <vt:lpstr>Objective: </vt:lpstr>
      <vt:lpstr>Benefits:</vt:lpstr>
      <vt:lpstr>Architecture</vt:lpstr>
      <vt:lpstr>Data Processing</vt:lpstr>
      <vt:lpstr>Data Visualization </vt:lpstr>
      <vt:lpstr>Conversion of RGB image to Gray image</vt:lpstr>
      <vt:lpstr> Image Reshaping</vt:lpstr>
      <vt:lpstr>Training of model</vt:lpstr>
      <vt:lpstr>Splitting the data and training the CNN model </vt:lpstr>
      <vt:lpstr>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wear detection </dc:title>
  <dc:creator>Priyanka Singh</dc:creator>
  <cp:lastModifiedBy>Priyanka Singh</cp:lastModifiedBy>
  <cp:revision>4</cp:revision>
  <dcterms:created xsi:type="dcterms:W3CDTF">2022-06-26T03:02:20Z</dcterms:created>
  <dcterms:modified xsi:type="dcterms:W3CDTF">2022-06-26T07:00:34Z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