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handoutMasterIdLst>
    <p:handoutMasterId r:id="rId31"/>
  </p:handoutMasterIdLst>
  <p:sldIdLst>
    <p:sldId id="256" r:id="rId5"/>
    <p:sldId id="290" r:id="rId6"/>
    <p:sldId id="277" r:id="rId7"/>
    <p:sldId id="314" r:id="rId8"/>
    <p:sldId id="262" r:id="rId9"/>
    <p:sldId id="263" r:id="rId10"/>
    <p:sldId id="264" r:id="rId11"/>
    <p:sldId id="278" r:id="rId12"/>
    <p:sldId id="287" r:id="rId13"/>
    <p:sldId id="279" r:id="rId14"/>
    <p:sldId id="268" r:id="rId15"/>
    <p:sldId id="288" r:id="rId16"/>
    <p:sldId id="282" r:id="rId17"/>
    <p:sldId id="271" r:id="rId18"/>
    <p:sldId id="289" r:id="rId19"/>
    <p:sldId id="260" r:id="rId20"/>
    <p:sldId id="272" r:id="rId21"/>
    <p:sldId id="273" r:id="rId22"/>
    <p:sldId id="283" r:id="rId23"/>
    <p:sldId id="275" r:id="rId24"/>
    <p:sldId id="315" r:id="rId25"/>
    <p:sldId id="316" r:id="rId26"/>
    <p:sldId id="317" r:id="rId27"/>
    <p:sldId id="318"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15" autoAdjust="0"/>
  </p:normalViewPr>
  <p:slideViewPr>
    <p:cSldViewPr snapToGrid="0">
      <p:cViewPr varScale="1">
        <p:scale>
          <a:sx n="85" d="100"/>
          <a:sy n="85" d="100"/>
        </p:scale>
        <p:origin x="590" y="6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9/13/2022</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9/13/2022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9.png"/><Relationship Id="rId1" Type="http://schemas.openxmlformats.org/officeDocument/2006/relationships/slideLayout" Target="../slideLayouts/slideLayout13.xml"/><Relationship Id="rId4" Type="http://schemas.openxmlformats.org/officeDocument/2006/relationships/image" Target="../media/image41.jp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2.jp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3.jp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9.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9.xml"/><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077731" y="421835"/>
            <a:ext cx="6036538" cy="1655762"/>
          </a:xfrm>
        </p:spPr>
        <p:txBody>
          <a:bodyPr>
            <a:normAutofit fontScale="90000"/>
          </a:bodyPr>
          <a:lstStyle/>
          <a:p>
            <a:r>
              <a:rPr lang="en-US" dirty="0"/>
              <a:t>RESUME CLASSIFICATION </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866152" y="2868212"/>
            <a:ext cx="3837707" cy="3567953"/>
          </a:xfrm>
        </p:spPr>
        <p:txBody>
          <a:bodyPr>
            <a:normAutofit fontScale="85000" lnSpcReduction="10000"/>
          </a:bodyPr>
          <a:lstStyle/>
          <a:p>
            <a:r>
              <a:rPr lang="en-US" sz="2000" dirty="0">
                <a:latin typeface="Adobe Fan Heiti Std B" panose="020B0700000000000000" pitchFamily="34" charset="-128"/>
                <a:ea typeface="Adobe Fan Heiti Std B" panose="020B0700000000000000" pitchFamily="34" charset="-128"/>
              </a:rPr>
              <a:t>Team members: (Group-5)(P-145)</a:t>
            </a:r>
          </a:p>
          <a:p>
            <a:r>
              <a:rPr lang="en-US" sz="2000" dirty="0"/>
              <a:t>Ms. </a:t>
            </a:r>
            <a:r>
              <a:rPr lang="en-US" sz="2000" dirty="0" err="1"/>
              <a:t>Mizna</a:t>
            </a:r>
            <a:r>
              <a:rPr lang="en-US" sz="2000" dirty="0"/>
              <a:t> Majid Patel	</a:t>
            </a:r>
          </a:p>
          <a:p>
            <a:r>
              <a:rPr lang="en-US" sz="2000" dirty="0"/>
              <a:t>Mr. Pratik Tushar </a:t>
            </a:r>
            <a:r>
              <a:rPr lang="en-US" sz="2000" dirty="0" err="1"/>
              <a:t>Gade</a:t>
            </a:r>
            <a:r>
              <a:rPr lang="en-US" sz="2000" dirty="0"/>
              <a:t>	</a:t>
            </a:r>
          </a:p>
          <a:p>
            <a:r>
              <a:rPr lang="en-US" sz="2000" dirty="0"/>
              <a:t>Mr. Aditya </a:t>
            </a:r>
            <a:r>
              <a:rPr lang="en-US" sz="2000" dirty="0" err="1"/>
              <a:t>Mahendra</a:t>
            </a:r>
            <a:r>
              <a:rPr lang="en-US" sz="2000" dirty="0"/>
              <a:t> </a:t>
            </a:r>
            <a:r>
              <a:rPr lang="en-US" sz="2000" dirty="0" err="1"/>
              <a:t>Gawade</a:t>
            </a:r>
            <a:endParaRPr lang="en-US" sz="2000" dirty="0"/>
          </a:p>
          <a:p>
            <a:r>
              <a:rPr lang="en-US" sz="2000" dirty="0"/>
              <a:t>Mr. Karan </a:t>
            </a:r>
            <a:r>
              <a:rPr lang="en-US" sz="2000" dirty="0" err="1"/>
              <a:t>Dilip</a:t>
            </a:r>
            <a:r>
              <a:rPr lang="en-US" sz="2000" dirty="0"/>
              <a:t> </a:t>
            </a:r>
            <a:r>
              <a:rPr lang="en-US" sz="2000" dirty="0" err="1"/>
              <a:t>Sonpure</a:t>
            </a:r>
            <a:r>
              <a:rPr lang="en-US" sz="2000" dirty="0"/>
              <a:t>	</a:t>
            </a:r>
          </a:p>
          <a:p>
            <a:r>
              <a:rPr lang="en-US" sz="2000" dirty="0"/>
              <a:t>Mr. Vivek </a:t>
            </a:r>
            <a:r>
              <a:rPr lang="en-US" sz="2000" dirty="0" err="1"/>
              <a:t>Taral</a:t>
            </a:r>
            <a:r>
              <a:rPr lang="en-US" sz="2000" dirty="0"/>
              <a:t>		</a:t>
            </a:r>
          </a:p>
          <a:p>
            <a:r>
              <a:rPr lang="en-US" sz="2000" dirty="0"/>
              <a:t>Ms. </a:t>
            </a:r>
            <a:r>
              <a:rPr lang="en-US" sz="2000" dirty="0" err="1"/>
              <a:t>Ishika</a:t>
            </a:r>
            <a:r>
              <a:rPr lang="en-US" sz="2000" dirty="0"/>
              <a:t> </a:t>
            </a:r>
            <a:r>
              <a:rPr lang="en-US" sz="2000" dirty="0" err="1"/>
              <a:t>Welekar</a:t>
            </a:r>
            <a:r>
              <a:rPr lang="en-US" sz="2000" dirty="0"/>
              <a:t>	</a:t>
            </a:r>
          </a:p>
          <a:p>
            <a:r>
              <a:rPr lang="en-US" sz="2000" dirty="0"/>
              <a:t>Mrs. Aditee Samir </a:t>
            </a:r>
            <a:r>
              <a:rPr lang="en-US" sz="2000" dirty="0" err="1"/>
              <a:t>Dhatkar</a:t>
            </a:r>
            <a:r>
              <a:rPr lang="en-US" sz="2000" dirty="0"/>
              <a:t>.	</a:t>
            </a:r>
          </a:p>
          <a:p>
            <a:r>
              <a:rPr lang="en-US" sz="2000" dirty="0"/>
              <a:t>Mr. Akash Raju Kadam</a:t>
            </a:r>
          </a:p>
        </p:txBody>
      </p:sp>
      <p:pic>
        <p:nvPicPr>
          <p:cNvPr id="5" name="Picture 4">
            <a:extLst>
              <a:ext uri="{FF2B5EF4-FFF2-40B4-BE49-F238E27FC236}">
                <a16:creationId xmlns:a16="http://schemas.microsoft.com/office/drawing/2014/main" id="{9F824F22-C25A-59D8-3504-79EC4A601106}"/>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6664" y="0"/>
            <a:ext cx="2143125" cy="609600"/>
          </a:xfrm>
          <a:prstGeom prst="rect">
            <a:avLst/>
          </a:prstGeom>
        </p:spPr>
      </p:pic>
      <p:sp>
        <p:nvSpPr>
          <p:cNvPr id="6" name="TextBox 5">
            <a:extLst>
              <a:ext uri="{FF2B5EF4-FFF2-40B4-BE49-F238E27FC236}">
                <a16:creationId xmlns:a16="http://schemas.microsoft.com/office/drawing/2014/main" id="{12FB6AED-6B90-5327-7065-C2AD432212E9}"/>
              </a:ext>
            </a:extLst>
          </p:cNvPr>
          <p:cNvSpPr txBox="1"/>
          <p:nvPr/>
        </p:nvSpPr>
        <p:spPr>
          <a:xfrm>
            <a:off x="6407775" y="2308429"/>
            <a:ext cx="4520202" cy="461665"/>
          </a:xfrm>
          <a:prstGeom prst="rect">
            <a:avLst/>
          </a:prstGeom>
          <a:noFill/>
        </p:spPr>
        <p:txBody>
          <a:bodyPr wrap="square">
            <a:spAutoFit/>
          </a:bodyPr>
          <a:lstStyle/>
          <a:p>
            <a:r>
              <a:rPr lang="en-US" sz="2400" dirty="0">
                <a:solidFill>
                  <a:schemeClr val="tx2">
                    <a:lumMod val="90000"/>
                  </a:schemeClr>
                </a:solidFill>
                <a:latin typeface="Bahnschrift SemiBold" panose="020B0502040204020203" pitchFamily="34" charset="0"/>
              </a:rPr>
              <a:t>Mentor Name: Mr. </a:t>
            </a:r>
            <a:r>
              <a:rPr lang="en-US" sz="2400" dirty="0" err="1">
                <a:solidFill>
                  <a:schemeClr val="tx2">
                    <a:lumMod val="90000"/>
                  </a:schemeClr>
                </a:solidFill>
                <a:latin typeface="Bahnschrift SemiBold" panose="020B0502040204020203" pitchFamily="34" charset="0"/>
              </a:rPr>
              <a:t>Adhvaith</a:t>
            </a:r>
            <a:r>
              <a:rPr lang="en-US" sz="2400" dirty="0">
                <a:solidFill>
                  <a:schemeClr val="tx2">
                    <a:lumMod val="90000"/>
                  </a:schemeClr>
                </a:solidFill>
                <a:latin typeface="Bahnschrift SemiBold" panose="020B0502040204020203" pitchFamily="34" charset="0"/>
              </a:rPr>
              <a:t> sir</a:t>
            </a:r>
            <a:endParaRPr lang="en-IN" sz="2400" dirty="0">
              <a:solidFill>
                <a:schemeClr val="tx2">
                  <a:lumMod val="90000"/>
                </a:schemeClr>
              </a:solidFill>
              <a:latin typeface="Bahnschrift SemiBold" panose="020B0502040204020203" pitchFamily="34" charset="0"/>
            </a:endParaRP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ooter Placeholder 58">
            <a:extLst>
              <a:ext uri="{FF2B5EF4-FFF2-40B4-BE49-F238E27FC236}">
                <a16:creationId xmlns:a16="http://schemas.microsoft.com/office/drawing/2014/main" id="{EF8627AE-696F-4F7E-8860-C455528611E4}"/>
              </a:ext>
            </a:extLst>
          </p:cNvPr>
          <p:cNvSpPr>
            <a:spLocks noGrp="1"/>
          </p:cNvSpPr>
          <p:nvPr>
            <p:ph type="ftr" sz="quarter" idx="11"/>
          </p:nvPr>
        </p:nvSpPr>
        <p:spPr/>
        <p:txBody>
          <a:bodyPr/>
          <a:lstStyle/>
          <a:p>
            <a:r>
              <a:rPr lang="en-US" dirty="0"/>
              <a:t>RESUME CLASSIFICATION </a:t>
            </a: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p:txBody>
          <a:bodyPr/>
          <a:lstStyle/>
          <a:p>
            <a:fld id="{B5CEABB6-07DC-46E8-9B57-56EC44A396E5}" type="slidenum">
              <a:rPr lang="en-US" smtClean="0"/>
              <a:pPr/>
              <a:t>10</a:t>
            </a:fld>
            <a:endParaRPr lang="en-US" dirty="0"/>
          </a:p>
        </p:txBody>
      </p:sp>
      <p:pic>
        <p:nvPicPr>
          <p:cNvPr id="2" name="Picture 1">
            <a:extLst>
              <a:ext uri="{FF2B5EF4-FFF2-40B4-BE49-F238E27FC236}">
                <a16:creationId xmlns:a16="http://schemas.microsoft.com/office/drawing/2014/main" id="{E636507F-5B77-5932-A6DD-9F606BA97288}"/>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22" name="TextBox 21">
            <a:extLst>
              <a:ext uri="{FF2B5EF4-FFF2-40B4-BE49-F238E27FC236}">
                <a16:creationId xmlns:a16="http://schemas.microsoft.com/office/drawing/2014/main" id="{F6B2F106-993C-59F2-BD1C-3B8C1DE91D83}"/>
              </a:ext>
            </a:extLst>
          </p:cNvPr>
          <p:cNvSpPr txBox="1"/>
          <p:nvPr/>
        </p:nvSpPr>
        <p:spPr>
          <a:xfrm>
            <a:off x="1102658" y="5519613"/>
            <a:ext cx="9412941" cy="646331"/>
          </a:xfrm>
          <a:prstGeom prst="rect">
            <a:avLst/>
          </a:prstGeom>
          <a:noFill/>
        </p:spPr>
        <p:txBody>
          <a:bodyPr wrap="square" rtlCol="0">
            <a:spAutoFit/>
          </a:bodyPr>
          <a:lstStyle/>
          <a:p>
            <a:r>
              <a:rPr lang="en-IN" dirty="0">
                <a:solidFill>
                  <a:schemeClr val="bg1"/>
                </a:solidFill>
              </a:rPr>
              <a:t>In this graph the frequency of Words in Resumes are show, there is most of the words are highly used in the dataset like Workday, Experience, experience, </a:t>
            </a:r>
            <a:r>
              <a:rPr lang="en-IN" dirty="0" err="1">
                <a:solidFill>
                  <a:schemeClr val="bg1"/>
                </a:solidFill>
              </a:rPr>
              <a:t>peoplesoft</a:t>
            </a:r>
            <a:r>
              <a:rPr lang="en-IN" dirty="0">
                <a:solidFill>
                  <a:schemeClr val="bg1"/>
                </a:solidFill>
              </a:rPr>
              <a:t> .etc </a:t>
            </a:r>
          </a:p>
        </p:txBody>
      </p:sp>
      <p:pic>
        <p:nvPicPr>
          <p:cNvPr id="4" name="Picture 3">
            <a:extLst>
              <a:ext uri="{FF2B5EF4-FFF2-40B4-BE49-F238E27FC236}">
                <a16:creationId xmlns:a16="http://schemas.microsoft.com/office/drawing/2014/main" id="{E93943A7-08FA-71A4-EEEB-91BE997F9D62}"/>
              </a:ext>
            </a:extLst>
          </p:cNvPr>
          <p:cNvPicPr>
            <a:picLocks noChangeAspect="1"/>
          </p:cNvPicPr>
          <p:nvPr/>
        </p:nvPicPr>
        <p:blipFill>
          <a:blip r:embed="rId4"/>
          <a:stretch>
            <a:fillRect/>
          </a:stretch>
        </p:blipFill>
        <p:spPr>
          <a:xfrm>
            <a:off x="62753" y="858358"/>
            <a:ext cx="5800165" cy="44740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197DDCD5-4C19-EB17-BE3E-F2067E1ABCC7}"/>
              </a:ext>
            </a:extLst>
          </p:cNvPr>
          <p:cNvPicPr>
            <a:picLocks noChangeAspect="1"/>
          </p:cNvPicPr>
          <p:nvPr/>
        </p:nvPicPr>
        <p:blipFill>
          <a:blip r:embed="rId5"/>
          <a:stretch>
            <a:fillRect/>
          </a:stretch>
        </p:blipFill>
        <p:spPr>
          <a:xfrm>
            <a:off x="6096000" y="865857"/>
            <a:ext cx="6033247" cy="44698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4AD2BCCF-8B59-EFEA-E10A-C578504F345B}"/>
              </a:ext>
            </a:extLst>
          </p:cNvPr>
          <p:cNvSpPr txBox="1"/>
          <p:nvPr/>
        </p:nvSpPr>
        <p:spPr>
          <a:xfrm>
            <a:off x="1102658" y="122239"/>
            <a:ext cx="7279342" cy="523220"/>
          </a:xfrm>
          <a:prstGeom prst="rect">
            <a:avLst/>
          </a:prstGeom>
          <a:noFill/>
        </p:spPr>
        <p:txBody>
          <a:bodyPr wrap="square" rtlCol="0">
            <a:spAutoFit/>
          </a:bodyPr>
          <a:lstStyle/>
          <a:p>
            <a:r>
              <a:rPr lang="en-ZA" sz="2800" b="1" cap="all" dirty="0">
                <a:solidFill>
                  <a:schemeClr val="tx2">
                    <a:lumMod val="90000"/>
                  </a:schemeClr>
                </a:solidFill>
                <a:latin typeface="Avenir Next LT Pro"/>
                <a:ea typeface="+mj-ea"/>
                <a:cs typeface="+mj-cs"/>
              </a:rPr>
              <a:t>Word Frequencies in Resumes</a:t>
            </a:r>
            <a:r>
              <a:rPr kumimoji="0" lang="en-ZA" sz="2800" b="1" i="0" u="none" strike="noStrike" kern="1200" cap="all" spc="0" normalizeH="0" baseline="0" noProof="0" dirty="0">
                <a:ln>
                  <a:noFill/>
                </a:ln>
                <a:solidFill>
                  <a:schemeClr val="tx2">
                    <a:lumMod val="90000"/>
                  </a:schemeClr>
                </a:solidFill>
                <a:effectLst/>
                <a:uLnTx/>
                <a:uFillTx/>
                <a:latin typeface="Avenir Next LT Pro"/>
                <a:ea typeface="+mj-ea"/>
                <a:cs typeface="+mj-cs"/>
              </a:rPr>
              <a:t> </a:t>
            </a:r>
            <a:endParaRPr lang="en-IN" sz="2800" dirty="0">
              <a:solidFill>
                <a:schemeClr val="tx2">
                  <a:lumMod val="90000"/>
                </a:schemeClr>
              </a:solidFill>
            </a:endParaRPr>
          </a:p>
        </p:txBody>
      </p:sp>
    </p:spTree>
    <p:extLst>
      <p:ext uri="{BB962C8B-B14F-4D97-AF65-F5344CB8AC3E}">
        <p14:creationId xmlns:p14="http://schemas.microsoft.com/office/powerpoint/2010/main" val="4252466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24FFB1-AC16-ABCF-8ECA-29952581A402}"/>
              </a:ext>
            </a:extLst>
          </p:cNvPr>
          <p:cNvSpPr>
            <a:spLocks noGrp="1"/>
          </p:cNvSpPr>
          <p:nvPr>
            <p:ph type="title"/>
          </p:nvPr>
        </p:nvSpPr>
        <p:spPr>
          <a:xfrm>
            <a:off x="546847" y="309103"/>
            <a:ext cx="9124951" cy="600994"/>
          </a:xfrm>
        </p:spPr>
        <p:txBody>
          <a:bodyPr>
            <a:normAutofit fontScale="90000"/>
          </a:bodyPr>
          <a:lstStyle/>
          <a:p>
            <a:r>
              <a:rPr lang="en-IN" dirty="0"/>
              <a:t>WORDCLOUD</a:t>
            </a:r>
          </a:p>
        </p:txBody>
      </p:sp>
      <p:sp>
        <p:nvSpPr>
          <p:cNvPr id="24" name="Footer Placeholder 23">
            <a:extLst>
              <a:ext uri="{FF2B5EF4-FFF2-40B4-BE49-F238E27FC236}">
                <a16:creationId xmlns:a16="http://schemas.microsoft.com/office/drawing/2014/main" id="{E8C12A0D-F4F0-42DA-9829-6FC870648BEB}"/>
              </a:ext>
            </a:extLst>
          </p:cNvPr>
          <p:cNvSpPr>
            <a:spLocks noGrp="1"/>
          </p:cNvSpPr>
          <p:nvPr>
            <p:ph type="ftr" sz="quarter" idx="11"/>
          </p:nvPr>
        </p:nvSpPr>
        <p:spPr/>
        <p:txBody>
          <a:bodyPr/>
          <a:lstStyle/>
          <a:p>
            <a:r>
              <a:rPr lang="en-US" dirty="0"/>
              <a:t>RESUME CLASSIFICATION </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p:txBody>
          <a:bodyPr/>
          <a:lstStyle/>
          <a:p>
            <a:fld id="{B5CEABB6-07DC-46E8-9B57-56EC44A396E5}" type="slidenum">
              <a:rPr lang="en-US" smtClean="0"/>
              <a:pPr/>
              <a:t>11</a:t>
            </a:fld>
            <a:endParaRPr lang="en-US" dirty="0"/>
          </a:p>
        </p:txBody>
      </p:sp>
      <p:pic>
        <p:nvPicPr>
          <p:cNvPr id="2" name="Picture 1">
            <a:extLst>
              <a:ext uri="{FF2B5EF4-FFF2-40B4-BE49-F238E27FC236}">
                <a16:creationId xmlns:a16="http://schemas.microsoft.com/office/drawing/2014/main" id="{913F5ADE-C304-FDFA-9A1C-AA1EDFE19F5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pic>
        <p:nvPicPr>
          <p:cNvPr id="19" name="Picture 18">
            <a:extLst>
              <a:ext uri="{FF2B5EF4-FFF2-40B4-BE49-F238E27FC236}">
                <a16:creationId xmlns:a16="http://schemas.microsoft.com/office/drawing/2014/main" id="{18FFB046-56CB-BBAD-54E9-16379795F234}"/>
              </a:ext>
            </a:extLst>
          </p:cNvPr>
          <p:cNvPicPr>
            <a:picLocks noChangeAspect="1"/>
          </p:cNvPicPr>
          <p:nvPr/>
        </p:nvPicPr>
        <p:blipFill>
          <a:blip r:embed="rId3"/>
          <a:stretch>
            <a:fillRect/>
          </a:stretch>
        </p:blipFill>
        <p:spPr>
          <a:xfrm>
            <a:off x="829207" y="910096"/>
            <a:ext cx="9923985" cy="5439904"/>
          </a:xfrm>
          <a:prstGeom prst="rect">
            <a:avLst/>
          </a:prstGeom>
        </p:spPr>
      </p:pic>
    </p:spTree>
    <p:extLst>
      <p:ext uri="{BB962C8B-B14F-4D97-AF65-F5344CB8AC3E}">
        <p14:creationId xmlns:p14="http://schemas.microsoft.com/office/powerpoint/2010/main" val="415169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424043AA-AE28-0E3E-1E55-7A888F22D7EB}"/>
              </a:ext>
            </a:extLst>
          </p:cNvPr>
          <p:cNvSpPr>
            <a:spLocks noGrp="1"/>
          </p:cNvSpPr>
          <p:nvPr>
            <p:ph type="title"/>
          </p:nvPr>
        </p:nvSpPr>
        <p:spPr>
          <a:xfrm>
            <a:off x="233082" y="139700"/>
            <a:ext cx="10515600" cy="1066800"/>
          </a:xfrm>
        </p:spPr>
        <p:txBody>
          <a:bodyPr>
            <a:normAutofit fontScale="90000"/>
          </a:bodyPr>
          <a:lstStyle/>
          <a:p>
            <a:r>
              <a:rPr lang="en-US" dirty="0"/>
              <a:t>Performing A NER (Named entity recognition)(Using Spacy)</a:t>
            </a:r>
            <a:endParaRPr lang="en-IN" dirty="0"/>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p:txBody>
          <a:bodyPr/>
          <a:lstStyle/>
          <a:p>
            <a:r>
              <a:rPr lang="en-US" dirty="0"/>
              <a:t>RESUME CLASSIFICATION </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6"/>
          </p:nvPr>
        </p:nvSpPr>
        <p:spPr/>
        <p:txBody>
          <a:bodyPr/>
          <a:lstStyle/>
          <a:p>
            <a:fld id="{19B51A1E-902D-48AF-9020-955120F399B6}" type="slidenum">
              <a:rPr lang="en-ZA" smtClean="0"/>
              <a:pPr/>
              <a:t>12</a:t>
            </a:fld>
            <a:endParaRPr lang="en-ZA" dirty="0"/>
          </a:p>
        </p:txBody>
      </p:sp>
      <p:pic>
        <p:nvPicPr>
          <p:cNvPr id="9" name="Picture 8">
            <a:extLst>
              <a:ext uri="{FF2B5EF4-FFF2-40B4-BE49-F238E27FC236}">
                <a16:creationId xmlns:a16="http://schemas.microsoft.com/office/drawing/2014/main" id="{152E399A-8A62-C013-3927-95E42484DDC8}"/>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pic>
        <p:nvPicPr>
          <p:cNvPr id="26" name="Picture 25">
            <a:extLst>
              <a:ext uri="{FF2B5EF4-FFF2-40B4-BE49-F238E27FC236}">
                <a16:creationId xmlns:a16="http://schemas.microsoft.com/office/drawing/2014/main" id="{2908ECED-DDD2-1F26-2489-06C4F8084E5F}"/>
              </a:ext>
            </a:extLst>
          </p:cNvPr>
          <p:cNvPicPr>
            <a:picLocks noChangeAspect="1"/>
          </p:cNvPicPr>
          <p:nvPr/>
        </p:nvPicPr>
        <p:blipFill>
          <a:blip r:embed="rId3"/>
          <a:stretch>
            <a:fillRect/>
          </a:stretch>
        </p:blipFill>
        <p:spPr>
          <a:xfrm>
            <a:off x="914399" y="1452281"/>
            <a:ext cx="10208895" cy="4652683"/>
          </a:xfrm>
          <a:prstGeom prst="rect">
            <a:avLst/>
          </a:prstGeom>
        </p:spPr>
      </p:pic>
    </p:spTree>
    <p:extLst>
      <p:ext uri="{BB962C8B-B14F-4D97-AF65-F5344CB8AC3E}">
        <p14:creationId xmlns:p14="http://schemas.microsoft.com/office/powerpoint/2010/main" val="275279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3BBD69A-115E-4656-A53E-500EC253A087}"/>
              </a:ext>
            </a:extLst>
          </p:cNvPr>
          <p:cNvSpPr>
            <a:spLocks noGrp="1"/>
          </p:cNvSpPr>
          <p:nvPr>
            <p:ph type="ftr" sz="quarter" idx="11"/>
          </p:nvPr>
        </p:nvSpPr>
        <p:spPr/>
        <p:txBody>
          <a:bodyPr/>
          <a:lstStyle/>
          <a:p>
            <a:r>
              <a:rPr lang="en-US" dirty="0"/>
              <a:t>RESUME CLASSIFICATION </a:t>
            </a:r>
          </a:p>
        </p:txBody>
      </p:sp>
      <p:sp>
        <p:nvSpPr>
          <p:cNvPr id="6" name="Slide Number Placeholder 5">
            <a:extLst>
              <a:ext uri="{FF2B5EF4-FFF2-40B4-BE49-F238E27FC236}">
                <a16:creationId xmlns:a16="http://schemas.microsoft.com/office/drawing/2014/main" id="{7CA6FA97-1026-4096-AB75-6CB2D1A8B7B5}"/>
              </a:ext>
            </a:extLst>
          </p:cNvPr>
          <p:cNvSpPr>
            <a:spLocks noGrp="1"/>
          </p:cNvSpPr>
          <p:nvPr>
            <p:ph type="sldNum" sz="quarter" idx="12"/>
          </p:nvPr>
        </p:nvSpPr>
        <p:spPr/>
        <p:txBody>
          <a:bodyPr/>
          <a:lstStyle/>
          <a:p>
            <a:fld id="{B5CEABB6-07DC-46E8-9B57-56EC44A396E5}" type="slidenum">
              <a:rPr lang="en-US" smtClean="0"/>
              <a:pPr/>
              <a:t>13</a:t>
            </a:fld>
            <a:endParaRPr lang="en-US" dirty="0"/>
          </a:p>
        </p:txBody>
      </p:sp>
      <p:pic>
        <p:nvPicPr>
          <p:cNvPr id="7" name="Picture 6">
            <a:extLst>
              <a:ext uri="{FF2B5EF4-FFF2-40B4-BE49-F238E27FC236}">
                <a16:creationId xmlns:a16="http://schemas.microsoft.com/office/drawing/2014/main" id="{7364A9DC-65FB-E53C-793A-B1180346D792}"/>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pic>
        <p:nvPicPr>
          <p:cNvPr id="26" name="Picture 25">
            <a:extLst>
              <a:ext uri="{FF2B5EF4-FFF2-40B4-BE49-F238E27FC236}">
                <a16:creationId xmlns:a16="http://schemas.microsoft.com/office/drawing/2014/main" id="{A9AA32DB-9EC1-D515-E630-251ECB2AE9BD}"/>
              </a:ext>
            </a:extLst>
          </p:cNvPr>
          <p:cNvPicPr>
            <a:picLocks noChangeAspect="1"/>
          </p:cNvPicPr>
          <p:nvPr/>
        </p:nvPicPr>
        <p:blipFill>
          <a:blip r:embed="rId3"/>
          <a:stretch>
            <a:fillRect/>
          </a:stretch>
        </p:blipFill>
        <p:spPr>
          <a:xfrm>
            <a:off x="6976339" y="700851"/>
            <a:ext cx="5151005" cy="3021403"/>
          </a:xfrm>
          <a:prstGeom prst="rect">
            <a:avLst/>
          </a:prstGeom>
        </p:spPr>
      </p:pic>
      <p:sp>
        <p:nvSpPr>
          <p:cNvPr id="28" name="TextBox 27">
            <a:extLst>
              <a:ext uri="{FF2B5EF4-FFF2-40B4-BE49-F238E27FC236}">
                <a16:creationId xmlns:a16="http://schemas.microsoft.com/office/drawing/2014/main" id="{E65BEAD9-C19C-B710-86ED-6EBFC36B4CEB}"/>
              </a:ext>
            </a:extLst>
          </p:cNvPr>
          <p:cNvSpPr txBox="1"/>
          <p:nvPr/>
        </p:nvSpPr>
        <p:spPr>
          <a:xfrm>
            <a:off x="6931603" y="4601654"/>
            <a:ext cx="5195742"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02124"/>
                </a:solidFill>
                <a:effectLst/>
              </a:rPr>
              <a:t>In natural language processing, text preprocessing is </a:t>
            </a:r>
            <a:r>
              <a:rPr lang="en-US" b="1" i="0" dirty="0">
                <a:solidFill>
                  <a:srgbClr val="202124"/>
                </a:solidFill>
                <a:effectLst/>
              </a:rPr>
              <a:t>the practice of cleaning and preparing text data</a:t>
            </a:r>
            <a:r>
              <a:rPr lang="en-US" b="0" i="0" dirty="0">
                <a:solidFill>
                  <a:srgbClr val="202124"/>
                </a:solidFill>
                <a:effectLst/>
              </a:rPr>
              <a:t>. NLTK and re are common Python libraries used to handle many text preprocessing tasks.</a:t>
            </a:r>
            <a:endParaRPr lang="en-IN" dirty="0"/>
          </a:p>
        </p:txBody>
      </p:sp>
      <p:pic>
        <p:nvPicPr>
          <p:cNvPr id="30" name="Picture 29">
            <a:extLst>
              <a:ext uri="{FF2B5EF4-FFF2-40B4-BE49-F238E27FC236}">
                <a16:creationId xmlns:a16="http://schemas.microsoft.com/office/drawing/2014/main" id="{F2A1471D-6428-15D2-4565-6DD7955D7744}"/>
              </a:ext>
            </a:extLst>
          </p:cNvPr>
          <p:cNvPicPr>
            <a:picLocks noChangeAspect="1"/>
          </p:cNvPicPr>
          <p:nvPr/>
        </p:nvPicPr>
        <p:blipFill>
          <a:blip r:embed="rId4"/>
          <a:stretch>
            <a:fillRect/>
          </a:stretch>
        </p:blipFill>
        <p:spPr>
          <a:xfrm>
            <a:off x="175490" y="1001004"/>
            <a:ext cx="6743700" cy="4282440"/>
          </a:xfrm>
          <a:prstGeom prst="rect">
            <a:avLst/>
          </a:prstGeom>
        </p:spPr>
      </p:pic>
    </p:spTree>
    <p:extLst>
      <p:ext uri="{BB962C8B-B14F-4D97-AF65-F5344CB8AC3E}">
        <p14:creationId xmlns:p14="http://schemas.microsoft.com/office/powerpoint/2010/main" val="3721975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FA89DA97-0674-7FB0-0403-FC5C49B65666}"/>
              </a:ext>
            </a:extLst>
          </p:cNvPr>
          <p:cNvSpPr>
            <a:spLocks noGrp="1"/>
          </p:cNvSpPr>
          <p:nvPr>
            <p:ph type="title"/>
          </p:nvPr>
        </p:nvSpPr>
        <p:spPr>
          <a:xfrm>
            <a:off x="242047" y="510282"/>
            <a:ext cx="9124951" cy="734530"/>
          </a:xfrm>
        </p:spPr>
        <p:txBody>
          <a:bodyPr>
            <a:normAutofit fontScale="90000"/>
          </a:bodyPr>
          <a:lstStyle/>
          <a:p>
            <a:r>
              <a:rPr lang="en-IN" dirty="0"/>
              <a:t>Text pre-processing:</a:t>
            </a:r>
            <a:br>
              <a:rPr lang="en-IN" dirty="0"/>
            </a:br>
            <a:endParaRPr lang="en-IN" dirty="0"/>
          </a:p>
        </p:txBody>
      </p:sp>
      <p:sp>
        <p:nvSpPr>
          <p:cNvPr id="33" name="Footer Placeholder 32">
            <a:extLst>
              <a:ext uri="{FF2B5EF4-FFF2-40B4-BE49-F238E27FC236}">
                <a16:creationId xmlns:a16="http://schemas.microsoft.com/office/drawing/2014/main" id="{199BD19A-6E75-40A9-B2F6-ACE9757F9F17}"/>
              </a:ext>
            </a:extLst>
          </p:cNvPr>
          <p:cNvSpPr>
            <a:spLocks noGrp="1"/>
          </p:cNvSpPr>
          <p:nvPr>
            <p:ph type="ftr" sz="quarter" idx="11"/>
          </p:nvPr>
        </p:nvSpPr>
        <p:spPr/>
        <p:txBody>
          <a:bodyPr/>
          <a:lstStyle/>
          <a:p>
            <a:r>
              <a:rPr lang="en-US" dirty="0"/>
              <a:t>RESUME CLASSIFICATION </a:t>
            </a:r>
          </a:p>
        </p:txBody>
      </p:sp>
      <p:sp>
        <p:nvSpPr>
          <p:cNvPr id="34" name="Slide Number Placeholder 33">
            <a:extLst>
              <a:ext uri="{FF2B5EF4-FFF2-40B4-BE49-F238E27FC236}">
                <a16:creationId xmlns:a16="http://schemas.microsoft.com/office/drawing/2014/main" id="{6B5C6981-F34F-439A-B2E5-6227C9257FA1}"/>
              </a:ext>
            </a:extLst>
          </p:cNvPr>
          <p:cNvSpPr>
            <a:spLocks noGrp="1"/>
          </p:cNvSpPr>
          <p:nvPr>
            <p:ph type="sldNum" sz="quarter" idx="12"/>
          </p:nvPr>
        </p:nvSpPr>
        <p:spPr/>
        <p:txBody>
          <a:bodyPr/>
          <a:lstStyle/>
          <a:p>
            <a:fld id="{B5CEABB6-07DC-46E8-9B57-56EC44A396E5}" type="slidenum">
              <a:rPr lang="en-US" smtClean="0"/>
              <a:pPr/>
              <a:t>14</a:t>
            </a:fld>
            <a:endParaRPr lang="en-US" dirty="0"/>
          </a:p>
        </p:txBody>
      </p:sp>
      <p:pic>
        <p:nvPicPr>
          <p:cNvPr id="2" name="Picture 1">
            <a:extLst>
              <a:ext uri="{FF2B5EF4-FFF2-40B4-BE49-F238E27FC236}">
                <a16:creationId xmlns:a16="http://schemas.microsoft.com/office/drawing/2014/main" id="{464CA94E-F9BF-037B-9319-D39CE92B103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100757" y="0"/>
            <a:ext cx="2143125" cy="609600"/>
          </a:xfrm>
          <a:prstGeom prst="rect">
            <a:avLst/>
          </a:prstGeom>
        </p:spPr>
      </p:pic>
      <p:sp>
        <p:nvSpPr>
          <p:cNvPr id="21" name="TextBox 20">
            <a:extLst>
              <a:ext uri="{FF2B5EF4-FFF2-40B4-BE49-F238E27FC236}">
                <a16:creationId xmlns:a16="http://schemas.microsoft.com/office/drawing/2014/main" id="{B7BE5105-AEDA-498D-A5E8-B563BD9893E9}"/>
              </a:ext>
            </a:extLst>
          </p:cNvPr>
          <p:cNvSpPr txBox="1"/>
          <p:nvPr/>
        </p:nvSpPr>
        <p:spPr>
          <a:xfrm>
            <a:off x="582705" y="1624135"/>
            <a:ext cx="9466169" cy="1015663"/>
          </a:xfrm>
          <a:prstGeom prst="rect">
            <a:avLst/>
          </a:prstGeom>
          <a:noFill/>
        </p:spPr>
        <p:txBody>
          <a:bodyPr wrap="square">
            <a:spAutoFit/>
          </a:bodyPr>
          <a:lstStyle/>
          <a:p>
            <a:pPr marL="342900" indent="-342900" algn="l">
              <a:buFont typeface="Arial" panose="020B0604020202020204" pitchFamily="34" charset="0"/>
              <a:buChar char="•"/>
            </a:pPr>
            <a:r>
              <a:rPr lang="en-US" sz="2000" b="0" i="0" dirty="0">
                <a:solidFill>
                  <a:srgbClr val="202124"/>
                </a:solidFill>
                <a:effectLst/>
                <a:latin typeface="Century Schoolbook" panose="02040604050505020304" pitchFamily="18" charset="0"/>
              </a:rPr>
              <a:t>In NLP, text preprocessing is </a:t>
            </a:r>
            <a:r>
              <a:rPr lang="en-US" sz="2000" b="1" i="0" dirty="0">
                <a:solidFill>
                  <a:srgbClr val="202124"/>
                </a:solidFill>
                <a:effectLst/>
                <a:latin typeface="Century Schoolbook" panose="02040604050505020304" pitchFamily="18" charset="0"/>
              </a:rPr>
              <a:t>the first step in the process of building a model</a:t>
            </a:r>
            <a:r>
              <a:rPr lang="en-US" sz="2000" b="0" i="0" dirty="0">
                <a:solidFill>
                  <a:srgbClr val="202124"/>
                </a:solidFill>
                <a:effectLst/>
                <a:latin typeface="Century Schoolbook" panose="02040604050505020304" pitchFamily="18" charset="0"/>
              </a:rPr>
              <a:t>. The various text preprocessing steps are: Tokenization</a:t>
            </a:r>
            <a:r>
              <a:rPr lang="en-US" sz="2000" dirty="0">
                <a:solidFill>
                  <a:srgbClr val="202124"/>
                </a:solidFill>
                <a:latin typeface="arial" panose="020B0604020202020204" pitchFamily="34" charset="0"/>
              </a:rPr>
              <a:t>, </a:t>
            </a:r>
            <a:r>
              <a:rPr lang="en-US" sz="2000" dirty="0">
                <a:solidFill>
                  <a:srgbClr val="202124"/>
                </a:solidFill>
                <a:latin typeface="Century Schoolbook" panose="02040604050505020304" pitchFamily="18" charset="0"/>
              </a:rPr>
              <a:t>Lower casting, Stop words removal, Stemming, Lemmatization. </a:t>
            </a:r>
            <a:endParaRPr lang="en-US" sz="2000" b="0" i="0" dirty="0">
              <a:solidFill>
                <a:srgbClr val="292929"/>
              </a:solidFill>
              <a:effectLst/>
              <a:latin typeface="charter"/>
            </a:endParaRPr>
          </a:p>
        </p:txBody>
      </p:sp>
      <p:sp>
        <p:nvSpPr>
          <p:cNvPr id="25" name="Title 18">
            <a:extLst>
              <a:ext uri="{FF2B5EF4-FFF2-40B4-BE49-F238E27FC236}">
                <a16:creationId xmlns:a16="http://schemas.microsoft.com/office/drawing/2014/main" id="{EFE18993-56D4-0590-B18F-1184EADFBD3A}"/>
              </a:ext>
            </a:extLst>
          </p:cNvPr>
          <p:cNvSpPr txBox="1">
            <a:spLocks/>
          </p:cNvSpPr>
          <p:nvPr/>
        </p:nvSpPr>
        <p:spPr>
          <a:xfrm>
            <a:off x="242047" y="3241957"/>
            <a:ext cx="9124951" cy="734530"/>
          </a:xfrm>
          <a:prstGeom prst="rect">
            <a:avLst/>
          </a:prstGeom>
        </p:spPr>
        <p:txBody>
          <a:bodyPr vert="horz" lIns="91440" tIns="45720" rIns="91440" bIns="45720" rtlCol="0" anchor="t" anchorCtr="0">
            <a:normAutofit fontScale="97500"/>
          </a:bodyPr>
          <a:lstStyle>
            <a:lvl1pPr algn="l" defTabSz="914400" rtl="0" eaLnBrk="1" latinLnBrk="0" hangingPunct="1">
              <a:lnSpc>
                <a:spcPct val="90000"/>
              </a:lnSpc>
              <a:spcBef>
                <a:spcPct val="0"/>
              </a:spcBef>
              <a:buNone/>
              <a:defRPr sz="4400" b="1" kern="1200" cap="all" baseline="0">
                <a:solidFill>
                  <a:schemeClr val="accent1"/>
                </a:solidFill>
                <a:latin typeface="+mj-lt"/>
                <a:ea typeface="+mj-ea"/>
                <a:cs typeface="+mj-cs"/>
              </a:defRPr>
            </a:lvl1pPr>
          </a:lstStyle>
          <a:p>
            <a:r>
              <a:rPr lang="en-IN" sz="3600" dirty="0"/>
              <a:t> Label Encoder:</a:t>
            </a:r>
          </a:p>
        </p:txBody>
      </p:sp>
      <p:sp>
        <p:nvSpPr>
          <p:cNvPr id="28" name="TextBox 27">
            <a:extLst>
              <a:ext uri="{FF2B5EF4-FFF2-40B4-BE49-F238E27FC236}">
                <a16:creationId xmlns:a16="http://schemas.microsoft.com/office/drawing/2014/main" id="{757301AB-6F8B-DBC9-9C04-F8259B800C53}"/>
              </a:ext>
            </a:extLst>
          </p:cNvPr>
          <p:cNvSpPr txBox="1"/>
          <p:nvPr/>
        </p:nvSpPr>
        <p:spPr>
          <a:xfrm>
            <a:off x="582705" y="4197703"/>
            <a:ext cx="9305365" cy="1631216"/>
          </a:xfrm>
          <a:prstGeom prst="rect">
            <a:avLst/>
          </a:prstGeom>
          <a:noFill/>
        </p:spPr>
        <p:txBody>
          <a:bodyPr wrap="square">
            <a:spAutoFit/>
          </a:bodyPr>
          <a:lstStyle/>
          <a:p>
            <a:pPr marL="342900" indent="-342900">
              <a:buFont typeface="Arial" panose="020B0604020202020204" pitchFamily="34" charset="0"/>
              <a:buChar char="•"/>
            </a:pPr>
            <a:r>
              <a:rPr lang="en-US" sz="2000" b="0" i="0" dirty="0">
                <a:solidFill>
                  <a:srgbClr val="111111"/>
                </a:solidFill>
                <a:effectLst/>
                <a:latin typeface="Century Schoolbook" panose="02040604050505020304" pitchFamily="18" charset="0"/>
              </a:rPr>
              <a:t>The Label Encoder is class of </a:t>
            </a:r>
            <a:r>
              <a:rPr lang="en-US" sz="2000" dirty="0" err="1">
                <a:solidFill>
                  <a:srgbClr val="111111"/>
                </a:solidFill>
                <a:latin typeface="Century Schoolbook" panose="02040604050505020304" pitchFamily="18" charset="0"/>
              </a:rPr>
              <a:t>S</a:t>
            </a:r>
            <a:r>
              <a:rPr lang="en-US" sz="2000" b="0" i="0" dirty="0" err="1">
                <a:solidFill>
                  <a:srgbClr val="111111"/>
                </a:solidFill>
                <a:effectLst/>
                <a:latin typeface="Century Schoolbook" panose="02040604050505020304" pitchFamily="18" charset="0"/>
              </a:rPr>
              <a:t>klearn</a:t>
            </a:r>
            <a:r>
              <a:rPr lang="en-US" sz="2000" b="0" i="0" dirty="0">
                <a:solidFill>
                  <a:srgbClr val="111111"/>
                </a:solidFill>
                <a:effectLst/>
                <a:latin typeface="Century Schoolbook" panose="02040604050505020304" pitchFamily="18" charset="0"/>
              </a:rPr>
              <a:t> library the</a:t>
            </a:r>
            <a:r>
              <a:rPr lang="en-US" sz="2000" b="1" i="0" dirty="0">
                <a:solidFill>
                  <a:srgbClr val="111111"/>
                </a:solidFill>
                <a:effectLst/>
                <a:latin typeface="Century Schoolbook" panose="02040604050505020304" pitchFamily="18" charset="0"/>
              </a:rPr>
              <a:t> class encoded variable digits</a:t>
            </a:r>
            <a:r>
              <a:rPr lang="en-US" sz="2000" b="0" i="0" dirty="0">
                <a:solidFill>
                  <a:srgbClr val="111111"/>
                </a:solidFill>
                <a:effectLst/>
                <a:latin typeface="Century Schoolbook" panose="02040604050505020304" pitchFamily="18" charset="0"/>
              </a:rPr>
              <a:t>. </a:t>
            </a:r>
          </a:p>
          <a:p>
            <a:pPr marL="342900" indent="-342900">
              <a:buFont typeface="Arial" panose="020B0604020202020204" pitchFamily="34" charset="0"/>
              <a:buChar char="•"/>
            </a:pPr>
            <a:r>
              <a:rPr lang="en-US" sz="2000" b="0" i="0" dirty="0">
                <a:solidFill>
                  <a:srgbClr val="111111"/>
                </a:solidFill>
                <a:effectLst/>
                <a:latin typeface="Century Schoolbook" panose="02040604050505020304" pitchFamily="18" charset="0"/>
              </a:rPr>
              <a:t>The ML is between the label Encoder and one of Hot Encoder. </a:t>
            </a:r>
          </a:p>
          <a:p>
            <a:pPr marL="342900" indent="-342900">
              <a:buFont typeface="Arial" panose="020B0604020202020204" pitchFamily="34" charset="0"/>
              <a:buChar char="•"/>
            </a:pPr>
            <a:r>
              <a:rPr lang="en-US" sz="2000" b="0" i="0" dirty="0">
                <a:solidFill>
                  <a:srgbClr val="111111"/>
                </a:solidFill>
                <a:effectLst/>
                <a:latin typeface="Century Schoolbook" panose="02040604050505020304" pitchFamily="18" charset="0"/>
              </a:rPr>
              <a:t>The encoders are scikit library in python and used to convert the data and text data.</a:t>
            </a:r>
            <a:endParaRPr lang="en-IN" sz="2000" dirty="0">
              <a:latin typeface="Century Schoolbook" panose="02040604050505020304" pitchFamily="18" charset="0"/>
            </a:endParaRPr>
          </a:p>
        </p:txBody>
      </p:sp>
    </p:spTree>
    <p:extLst>
      <p:ext uri="{BB962C8B-B14F-4D97-AF65-F5344CB8AC3E}">
        <p14:creationId xmlns:p14="http://schemas.microsoft.com/office/powerpoint/2010/main" val="460935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2" name="Title 561">
            <a:extLst>
              <a:ext uri="{FF2B5EF4-FFF2-40B4-BE49-F238E27FC236}">
                <a16:creationId xmlns:a16="http://schemas.microsoft.com/office/drawing/2014/main" id="{06AFBEA3-D7BC-0AC2-B6AD-168005DB83D5}"/>
              </a:ext>
            </a:extLst>
          </p:cNvPr>
          <p:cNvSpPr>
            <a:spLocks noGrp="1"/>
          </p:cNvSpPr>
          <p:nvPr>
            <p:ph type="title"/>
          </p:nvPr>
        </p:nvSpPr>
        <p:spPr>
          <a:xfrm>
            <a:off x="283845" y="139700"/>
            <a:ext cx="10515600" cy="780288"/>
          </a:xfrm>
        </p:spPr>
        <p:txBody>
          <a:bodyPr/>
          <a:lstStyle/>
          <a:p>
            <a:r>
              <a:rPr lang="en-IN" dirty="0"/>
              <a:t>VECTORIZATION</a:t>
            </a:r>
          </a:p>
        </p:txBody>
      </p:sp>
      <p:sp>
        <p:nvSpPr>
          <p:cNvPr id="137" name="Footer Placeholder 136">
            <a:extLst>
              <a:ext uri="{FF2B5EF4-FFF2-40B4-BE49-F238E27FC236}">
                <a16:creationId xmlns:a16="http://schemas.microsoft.com/office/drawing/2014/main" id="{96352484-2A5E-4DED-974A-51FCF839D625}"/>
              </a:ext>
            </a:extLst>
          </p:cNvPr>
          <p:cNvSpPr>
            <a:spLocks noGrp="1"/>
          </p:cNvSpPr>
          <p:nvPr>
            <p:ph type="ftr" sz="quarter" idx="11"/>
          </p:nvPr>
        </p:nvSpPr>
        <p:spPr/>
        <p:txBody>
          <a:bodyPr/>
          <a:lstStyle/>
          <a:p>
            <a:r>
              <a:rPr lang="en-US" dirty="0"/>
              <a:t>RESUME CLASSIFICATION </a:t>
            </a:r>
          </a:p>
        </p:txBody>
      </p:sp>
      <p:sp>
        <p:nvSpPr>
          <p:cNvPr id="138" name="Slide Number Placeholder 137">
            <a:extLst>
              <a:ext uri="{FF2B5EF4-FFF2-40B4-BE49-F238E27FC236}">
                <a16:creationId xmlns:a16="http://schemas.microsoft.com/office/drawing/2014/main" id="{C0EE7122-1CD2-46FC-B8ED-13A3D7A67D19}"/>
              </a:ext>
            </a:extLst>
          </p:cNvPr>
          <p:cNvSpPr>
            <a:spLocks noGrp="1"/>
          </p:cNvSpPr>
          <p:nvPr>
            <p:ph type="sldNum" sz="quarter" idx="12"/>
          </p:nvPr>
        </p:nvSpPr>
        <p:spPr/>
        <p:txBody>
          <a:bodyPr/>
          <a:lstStyle/>
          <a:p>
            <a:fld id="{19B51A1E-902D-48AF-9020-955120F399B6}" type="slidenum">
              <a:rPr lang="en-ZA" smtClean="0"/>
              <a:pPr/>
              <a:t>15</a:t>
            </a:fld>
            <a:endParaRPr lang="en-ZA" dirty="0"/>
          </a:p>
        </p:txBody>
      </p:sp>
      <p:pic>
        <p:nvPicPr>
          <p:cNvPr id="3" name="Picture 2">
            <a:extLst>
              <a:ext uri="{FF2B5EF4-FFF2-40B4-BE49-F238E27FC236}">
                <a16:creationId xmlns:a16="http://schemas.microsoft.com/office/drawing/2014/main" id="{5C3C1A09-902B-6D29-4675-8E18CC02E652}"/>
              </a:ext>
            </a:extLst>
          </p:cNvPr>
          <p:cNvPicPr>
            <a:picLocks noChangeAspect="1"/>
          </p:cNvPicPr>
          <p:nvPr/>
        </p:nvPicPr>
        <p:blipFill>
          <a:blip r:embed="rId2"/>
          <a:stretch>
            <a:fillRect/>
          </a:stretch>
        </p:blipFill>
        <p:spPr>
          <a:xfrm>
            <a:off x="283845" y="919988"/>
            <a:ext cx="8053331" cy="5036820"/>
          </a:xfrm>
          <a:prstGeom prst="rect">
            <a:avLst/>
          </a:prstGeom>
        </p:spPr>
      </p:pic>
      <p:sp>
        <p:nvSpPr>
          <p:cNvPr id="2" name="TextBox 1">
            <a:extLst>
              <a:ext uri="{FF2B5EF4-FFF2-40B4-BE49-F238E27FC236}">
                <a16:creationId xmlns:a16="http://schemas.microsoft.com/office/drawing/2014/main" id="{B9E70943-8607-B7D9-64CE-EAB27A9EF631}"/>
              </a:ext>
            </a:extLst>
          </p:cNvPr>
          <p:cNvSpPr txBox="1"/>
          <p:nvPr/>
        </p:nvSpPr>
        <p:spPr>
          <a:xfrm>
            <a:off x="8713694" y="2145736"/>
            <a:ext cx="3003177" cy="2585323"/>
          </a:xfrm>
          <a:prstGeom prst="rect">
            <a:avLst/>
          </a:prstGeom>
          <a:noFill/>
        </p:spPr>
        <p:txBody>
          <a:bodyPr wrap="square" rtlCol="0">
            <a:spAutoFit/>
          </a:bodyPr>
          <a:lstStyle/>
          <a:p>
            <a:r>
              <a:rPr lang="en-US" dirty="0">
                <a:solidFill>
                  <a:schemeClr val="bg1"/>
                </a:solidFill>
              </a:rPr>
              <a:t>Scikit-</a:t>
            </a:r>
            <a:r>
              <a:rPr lang="en-US" dirty="0" err="1">
                <a:solidFill>
                  <a:schemeClr val="bg1"/>
                </a:solidFill>
              </a:rPr>
              <a:t>learn's</a:t>
            </a:r>
            <a:r>
              <a:rPr lang="en-US" dirty="0">
                <a:solidFill>
                  <a:schemeClr val="bg1"/>
                </a:solidFill>
              </a:rPr>
              <a:t> </a:t>
            </a:r>
            <a:r>
              <a:rPr lang="en-US" dirty="0" err="1">
                <a:solidFill>
                  <a:schemeClr val="bg1"/>
                </a:solidFill>
              </a:rPr>
              <a:t>CountVectorizer</a:t>
            </a:r>
            <a:r>
              <a:rPr lang="en-US" dirty="0">
                <a:solidFill>
                  <a:schemeClr val="bg1"/>
                </a:solidFill>
              </a:rPr>
              <a:t> is used to convert a collection of text documents to a vector of term/token counts. It also enables the ​pre-processing of text data prior to generating the vector representation.</a:t>
            </a:r>
            <a:endParaRPr lang="en-IN" dirty="0">
              <a:solidFill>
                <a:schemeClr val="bg1"/>
              </a:solidFill>
            </a:endParaRPr>
          </a:p>
        </p:txBody>
      </p:sp>
      <p:pic>
        <p:nvPicPr>
          <p:cNvPr id="4" name="Picture 3">
            <a:extLst>
              <a:ext uri="{FF2B5EF4-FFF2-40B4-BE49-F238E27FC236}">
                <a16:creationId xmlns:a16="http://schemas.microsoft.com/office/drawing/2014/main" id="{41B28471-AE8B-C759-CD12-927535A33202}"/>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3060063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314325" y="238887"/>
            <a:ext cx="10515600" cy="1325563"/>
          </a:xfrm>
        </p:spPr>
        <p:txBody>
          <a:bodyPr>
            <a:normAutofit fontScale="90000"/>
          </a:bodyPr>
          <a:lstStyle/>
          <a:p>
            <a:r>
              <a:rPr lang="en-US" dirty="0"/>
              <a:t>TFIDF - Term frequency inverse Document Frequency</a:t>
            </a:r>
            <a:br>
              <a:rPr lang="en-US" dirty="0"/>
            </a:br>
            <a:endParaRPr lang="en-US" dirty="0"/>
          </a:p>
        </p:txBody>
      </p:sp>
      <p:sp>
        <p:nvSpPr>
          <p:cNvPr id="3" name="Footer Placeholder 2">
            <a:extLst>
              <a:ext uri="{FF2B5EF4-FFF2-40B4-BE49-F238E27FC236}">
                <a16:creationId xmlns:a16="http://schemas.microsoft.com/office/drawing/2014/main" id="{DC8DAF17-B5B6-4AFF-9C90-893745070A63}"/>
              </a:ext>
            </a:extLst>
          </p:cNvPr>
          <p:cNvSpPr>
            <a:spLocks noGrp="1"/>
          </p:cNvSpPr>
          <p:nvPr>
            <p:ph type="ftr" sz="quarter" idx="11"/>
          </p:nvPr>
        </p:nvSpPr>
        <p:spPr/>
        <p:txBody>
          <a:bodyPr/>
          <a:lstStyle/>
          <a:p>
            <a:r>
              <a:rPr lang="en-US" dirty="0"/>
              <a:t>RESUME CLASSIFICATION </a:t>
            </a:r>
          </a:p>
        </p:txBody>
      </p:sp>
      <p:sp>
        <p:nvSpPr>
          <p:cNvPr id="4" name="Slide Number Placeholder 3">
            <a:extLst>
              <a:ext uri="{FF2B5EF4-FFF2-40B4-BE49-F238E27FC236}">
                <a16:creationId xmlns:a16="http://schemas.microsoft.com/office/drawing/2014/main" id="{6C126668-687B-47AB-A399-9943A8F2E33B}"/>
              </a:ext>
            </a:extLst>
          </p:cNvPr>
          <p:cNvSpPr>
            <a:spLocks noGrp="1"/>
          </p:cNvSpPr>
          <p:nvPr>
            <p:ph type="sldNum" sz="quarter" idx="12"/>
          </p:nvPr>
        </p:nvSpPr>
        <p:spPr/>
        <p:txBody>
          <a:bodyPr/>
          <a:lstStyle/>
          <a:p>
            <a:fld id="{B5CEABB6-07DC-46E8-9B57-56EC44A396E5}" type="slidenum">
              <a:rPr lang="en-US" smtClean="0"/>
              <a:pPr/>
              <a:t>16</a:t>
            </a:fld>
            <a:endParaRPr lang="en-US" dirty="0"/>
          </a:p>
        </p:txBody>
      </p:sp>
      <p:pic>
        <p:nvPicPr>
          <p:cNvPr id="8" name="Picture 7">
            <a:extLst>
              <a:ext uri="{FF2B5EF4-FFF2-40B4-BE49-F238E27FC236}">
                <a16:creationId xmlns:a16="http://schemas.microsoft.com/office/drawing/2014/main" id="{A226E089-C509-154A-8220-8CB2A9E4DAD3}"/>
              </a:ext>
            </a:extLst>
          </p:cNvPr>
          <p:cNvPicPr>
            <a:picLocks noChangeAspect="1"/>
          </p:cNvPicPr>
          <p:nvPr/>
        </p:nvPicPr>
        <p:blipFill>
          <a:blip r:embed="rId2"/>
          <a:stretch>
            <a:fillRect/>
          </a:stretch>
        </p:blipFill>
        <p:spPr>
          <a:xfrm>
            <a:off x="314325" y="1402080"/>
            <a:ext cx="8596593" cy="4947920"/>
          </a:xfrm>
          <a:prstGeom prst="rect">
            <a:avLst/>
          </a:prstGeom>
        </p:spPr>
      </p:pic>
      <p:sp>
        <p:nvSpPr>
          <p:cNvPr id="2" name="TextBox 1">
            <a:extLst>
              <a:ext uri="{FF2B5EF4-FFF2-40B4-BE49-F238E27FC236}">
                <a16:creationId xmlns:a16="http://schemas.microsoft.com/office/drawing/2014/main" id="{1D54D8AC-5C34-659E-9D6E-DCB0D02C0617}"/>
              </a:ext>
            </a:extLst>
          </p:cNvPr>
          <p:cNvSpPr txBox="1"/>
          <p:nvPr/>
        </p:nvSpPr>
        <p:spPr>
          <a:xfrm>
            <a:off x="9323295" y="2510118"/>
            <a:ext cx="2617134" cy="2031325"/>
          </a:xfrm>
          <a:prstGeom prst="rect">
            <a:avLst/>
          </a:prstGeom>
          <a:noFill/>
        </p:spPr>
        <p:txBody>
          <a:bodyPr wrap="square" rtlCol="0">
            <a:spAutoFit/>
          </a:bodyPr>
          <a:lstStyle/>
          <a:p>
            <a:r>
              <a:rPr lang="en-US" dirty="0"/>
              <a:t>Count Vectorizer give number of frequency with respect to index of vocabulary where as </a:t>
            </a:r>
            <a:r>
              <a:rPr lang="en-US" dirty="0" err="1"/>
              <a:t>tf-idf</a:t>
            </a:r>
            <a:r>
              <a:rPr lang="en-US" dirty="0"/>
              <a:t> consider overall documents of weight of words.</a:t>
            </a:r>
            <a:endParaRPr lang="en-IN" dirty="0"/>
          </a:p>
        </p:txBody>
      </p:sp>
      <p:pic>
        <p:nvPicPr>
          <p:cNvPr id="5" name="Picture 4">
            <a:extLst>
              <a:ext uri="{FF2B5EF4-FFF2-40B4-BE49-F238E27FC236}">
                <a16:creationId xmlns:a16="http://schemas.microsoft.com/office/drawing/2014/main" id="{A76802E8-2164-264C-FF2B-91AD8DF775C3}"/>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51732" y="0"/>
            <a:ext cx="2143125" cy="609600"/>
          </a:xfrm>
          <a:prstGeom prst="rect">
            <a:avLst/>
          </a:prstGeom>
        </p:spPr>
      </p:pic>
    </p:spTree>
    <p:extLst>
      <p:ext uri="{BB962C8B-B14F-4D97-AF65-F5344CB8AC3E}">
        <p14:creationId xmlns:p14="http://schemas.microsoft.com/office/powerpoint/2010/main" val="56699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CBB6-3E1C-47C3-8FD3-76E467E37220}"/>
              </a:ext>
            </a:extLst>
          </p:cNvPr>
          <p:cNvSpPr>
            <a:spLocks noGrp="1"/>
          </p:cNvSpPr>
          <p:nvPr>
            <p:ph type="title"/>
          </p:nvPr>
        </p:nvSpPr>
        <p:spPr/>
        <p:txBody>
          <a:bodyPr>
            <a:normAutofit fontScale="90000"/>
          </a:bodyPr>
          <a:lstStyle/>
          <a:p>
            <a:r>
              <a:rPr lang="en-IN" sz="4400" b="1" dirty="0"/>
              <a:t>MODEL</a:t>
            </a:r>
            <a:r>
              <a:rPr lang="en-IN" sz="4400" b="1" dirty="0">
                <a:solidFill>
                  <a:srgbClr val="1E6426"/>
                </a:solidFill>
              </a:rPr>
              <a:t> </a:t>
            </a:r>
            <a:r>
              <a:rPr lang="en-IN" sz="4400" b="1" dirty="0" err="1"/>
              <a:t>BUILDINg</a:t>
            </a:r>
            <a:endParaRPr lang="en-US" dirty="0"/>
          </a:p>
        </p:txBody>
      </p:sp>
      <p:sp>
        <p:nvSpPr>
          <p:cNvPr id="26" name="Footer Placeholder 25">
            <a:extLst>
              <a:ext uri="{FF2B5EF4-FFF2-40B4-BE49-F238E27FC236}">
                <a16:creationId xmlns:a16="http://schemas.microsoft.com/office/drawing/2014/main" id="{475DB075-B851-4F39-BA9F-B73949568323}"/>
              </a:ext>
            </a:extLst>
          </p:cNvPr>
          <p:cNvSpPr>
            <a:spLocks noGrp="1"/>
          </p:cNvSpPr>
          <p:nvPr>
            <p:ph type="ftr" sz="quarter" idx="11"/>
          </p:nvPr>
        </p:nvSpPr>
        <p:spPr/>
        <p:txBody>
          <a:bodyPr/>
          <a:lstStyle/>
          <a:p>
            <a:r>
              <a:rPr lang="en-US" dirty="0"/>
              <a:t>RESUME CLASSIFICATION </a:t>
            </a:r>
          </a:p>
        </p:txBody>
      </p:sp>
      <p:sp>
        <p:nvSpPr>
          <p:cNvPr id="27" name="Slide Number Placeholder 26">
            <a:extLst>
              <a:ext uri="{FF2B5EF4-FFF2-40B4-BE49-F238E27FC236}">
                <a16:creationId xmlns:a16="http://schemas.microsoft.com/office/drawing/2014/main" id="{2966A2AB-239B-430D-8FC5-15939706D066}"/>
              </a:ext>
            </a:extLst>
          </p:cNvPr>
          <p:cNvSpPr>
            <a:spLocks noGrp="1"/>
          </p:cNvSpPr>
          <p:nvPr>
            <p:ph type="sldNum" sz="quarter" idx="12"/>
          </p:nvPr>
        </p:nvSpPr>
        <p:spPr/>
        <p:txBody>
          <a:bodyPr/>
          <a:lstStyle/>
          <a:p>
            <a:fld id="{B5CEABB6-07DC-46E8-9B57-56EC44A396E5}" type="slidenum">
              <a:rPr lang="en-US" smtClean="0"/>
              <a:pPr/>
              <a:t>17</a:t>
            </a:fld>
            <a:endParaRPr lang="en-US" dirty="0"/>
          </a:p>
        </p:txBody>
      </p:sp>
      <p:pic>
        <p:nvPicPr>
          <p:cNvPr id="3" name="Picture 2">
            <a:extLst>
              <a:ext uri="{FF2B5EF4-FFF2-40B4-BE49-F238E27FC236}">
                <a16:creationId xmlns:a16="http://schemas.microsoft.com/office/drawing/2014/main" id="{CBB70977-6934-146E-E593-D6B2B931F1E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5" name="TextBox 4">
            <a:extLst>
              <a:ext uri="{FF2B5EF4-FFF2-40B4-BE49-F238E27FC236}">
                <a16:creationId xmlns:a16="http://schemas.microsoft.com/office/drawing/2014/main" id="{0945A7F6-D23D-F121-794D-EBF42E53DB99}"/>
              </a:ext>
            </a:extLst>
          </p:cNvPr>
          <p:cNvSpPr txBox="1"/>
          <p:nvPr/>
        </p:nvSpPr>
        <p:spPr>
          <a:xfrm>
            <a:off x="914400" y="2045330"/>
            <a:ext cx="9402298" cy="3785652"/>
          </a:xfrm>
          <a:prstGeom prst="rect">
            <a:avLst/>
          </a:prstGeom>
          <a:noFill/>
        </p:spPr>
        <p:txBody>
          <a:bodyPr wrap="square">
            <a:spAutoFit/>
          </a:bodyPr>
          <a:lstStyle/>
          <a:p>
            <a:r>
              <a:rPr lang="en-US" sz="3000" b="1" dirty="0">
                <a:solidFill>
                  <a:schemeClr val="tx2"/>
                </a:solidFill>
              </a:rPr>
              <a:t>DATA PREPROCESSING</a:t>
            </a:r>
          </a:p>
          <a:p>
            <a:endParaRPr lang="en-US" sz="3000" b="1" dirty="0">
              <a:solidFill>
                <a:schemeClr val="tx2"/>
              </a:solidFill>
            </a:endParaRPr>
          </a:p>
          <a:p>
            <a:r>
              <a:rPr lang="en-US" sz="3000" dirty="0">
                <a:solidFill>
                  <a:schemeClr val="tx2"/>
                </a:solidFill>
              </a:rPr>
              <a:t>We have split data into two dataset : </a:t>
            </a:r>
          </a:p>
          <a:p>
            <a:r>
              <a:rPr lang="en-US" sz="3000" dirty="0">
                <a:solidFill>
                  <a:schemeClr val="tx2"/>
                </a:solidFill>
              </a:rPr>
              <a:t>Train and Test. The ratio of splitting was 80 x 20. </a:t>
            </a:r>
          </a:p>
          <a:p>
            <a:endParaRPr lang="en-US" sz="3000" dirty="0">
              <a:solidFill>
                <a:schemeClr val="tx2"/>
              </a:solidFill>
            </a:endParaRPr>
          </a:p>
          <a:p>
            <a:r>
              <a:rPr lang="en-US" sz="3000" dirty="0">
                <a:solidFill>
                  <a:schemeClr val="tx2"/>
                </a:solidFill>
              </a:rPr>
              <a:t>The shape of train and test splitting:</a:t>
            </a:r>
          </a:p>
          <a:p>
            <a:r>
              <a:rPr lang="en-US" sz="3000" dirty="0">
                <a:solidFill>
                  <a:schemeClr val="tx2"/>
                </a:solidFill>
              </a:rPr>
              <a:t>SHAPE OF TRAIN DATA : 63</a:t>
            </a:r>
          </a:p>
          <a:p>
            <a:r>
              <a:rPr lang="en-US" sz="3000" dirty="0">
                <a:solidFill>
                  <a:schemeClr val="tx2"/>
                </a:solidFill>
              </a:rPr>
              <a:t>SHAPE OF TEST DATA : 16</a:t>
            </a:r>
          </a:p>
        </p:txBody>
      </p:sp>
    </p:spTree>
    <p:extLst>
      <p:ext uri="{BB962C8B-B14F-4D97-AF65-F5344CB8AC3E}">
        <p14:creationId xmlns:p14="http://schemas.microsoft.com/office/powerpoint/2010/main" val="1386261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19DB-D6DF-4D0C-9164-039C04B146DA}"/>
              </a:ext>
            </a:extLst>
          </p:cNvPr>
          <p:cNvSpPr>
            <a:spLocks noGrp="1"/>
          </p:cNvSpPr>
          <p:nvPr>
            <p:ph type="title"/>
          </p:nvPr>
        </p:nvSpPr>
        <p:spPr>
          <a:xfrm>
            <a:off x="2373439" y="330882"/>
            <a:ext cx="8232648" cy="1325880"/>
          </a:xfrm>
        </p:spPr>
        <p:txBody>
          <a:bodyPr>
            <a:normAutofit/>
          </a:bodyPr>
          <a:lstStyle/>
          <a:p>
            <a:r>
              <a:rPr lang="en-US" b="1" dirty="0"/>
              <a:t>ACCURACY SCORE </a:t>
            </a:r>
            <a:endParaRPr lang="en-US" dirty="0"/>
          </a:p>
        </p:txBody>
      </p:sp>
      <p:sp>
        <p:nvSpPr>
          <p:cNvPr id="12" name="Text Placeholder 11">
            <a:extLst>
              <a:ext uri="{FF2B5EF4-FFF2-40B4-BE49-F238E27FC236}">
                <a16:creationId xmlns:a16="http://schemas.microsoft.com/office/drawing/2014/main" id="{F29F38A0-3D2B-8A7F-506C-3397889447CA}"/>
              </a:ext>
            </a:extLst>
          </p:cNvPr>
          <p:cNvSpPr>
            <a:spLocks noGrp="1"/>
          </p:cNvSpPr>
          <p:nvPr>
            <p:ph type="body" idx="13"/>
          </p:nvPr>
        </p:nvSpPr>
        <p:spPr/>
        <p:txBody>
          <a:bodyPr/>
          <a:lstStyle/>
          <a:p>
            <a:endParaRPr lang="en-IN"/>
          </a:p>
        </p:txBody>
      </p:sp>
      <p:sp>
        <p:nvSpPr>
          <p:cNvPr id="201" name="Footer Placeholder 200">
            <a:extLst>
              <a:ext uri="{FF2B5EF4-FFF2-40B4-BE49-F238E27FC236}">
                <a16:creationId xmlns:a16="http://schemas.microsoft.com/office/drawing/2014/main" id="{219BAD73-DA19-4724-A3A1-40363F2C79D5}"/>
              </a:ext>
            </a:extLst>
          </p:cNvPr>
          <p:cNvSpPr>
            <a:spLocks noGrp="1"/>
          </p:cNvSpPr>
          <p:nvPr>
            <p:ph type="ftr" sz="quarter" idx="11"/>
          </p:nvPr>
        </p:nvSpPr>
        <p:spPr/>
        <p:txBody>
          <a:bodyPr/>
          <a:lstStyle/>
          <a:p>
            <a:r>
              <a:rPr lang="en-US" dirty="0"/>
              <a:t>RESUME CLASSIFICATION </a:t>
            </a:r>
          </a:p>
        </p:txBody>
      </p:sp>
      <p:sp>
        <p:nvSpPr>
          <p:cNvPr id="202" name="Slide Number Placeholder 201">
            <a:extLst>
              <a:ext uri="{FF2B5EF4-FFF2-40B4-BE49-F238E27FC236}">
                <a16:creationId xmlns:a16="http://schemas.microsoft.com/office/drawing/2014/main" id="{ED6B041C-4941-4234-B2B0-0061E5062B46}"/>
              </a:ext>
            </a:extLst>
          </p:cNvPr>
          <p:cNvSpPr>
            <a:spLocks noGrp="1"/>
          </p:cNvSpPr>
          <p:nvPr>
            <p:ph type="sldNum" sz="quarter" idx="12"/>
          </p:nvPr>
        </p:nvSpPr>
        <p:spPr/>
        <p:txBody>
          <a:bodyPr/>
          <a:lstStyle/>
          <a:p>
            <a:fld id="{B5CEABB6-07DC-46E8-9B57-56EC44A396E5}" type="slidenum">
              <a:rPr lang="en-US" smtClean="0"/>
              <a:pPr/>
              <a:t>18</a:t>
            </a:fld>
            <a:endParaRPr lang="en-US" dirty="0"/>
          </a:p>
        </p:txBody>
      </p:sp>
      <p:pic>
        <p:nvPicPr>
          <p:cNvPr id="3" name="Picture 2">
            <a:extLst>
              <a:ext uri="{FF2B5EF4-FFF2-40B4-BE49-F238E27FC236}">
                <a16:creationId xmlns:a16="http://schemas.microsoft.com/office/drawing/2014/main" id="{532D031E-D679-307A-2749-8592DA53360A}"/>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51732" y="0"/>
            <a:ext cx="2143125" cy="609600"/>
          </a:xfrm>
          <a:prstGeom prst="rect">
            <a:avLst/>
          </a:prstGeom>
        </p:spPr>
      </p:pic>
      <p:sp>
        <p:nvSpPr>
          <p:cNvPr id="5" name="TextBox 4">
            <a:extLst>
              <a:ext uri="{FF2B5EF4-FFF2-40B4-BE49-F238E27FC236}">
                <a16:creationId xmlns:a16="http://schemas.microsoft.com/office/drawing/2014/main" id="{E19DE8A4-BE9A-0717-9F6A-D20A58262E9A}"/>
              </a:ext>
            </a:extLst>
          </p:cNvPr>
          <p:cNvSpPr txBox="1"/>
          <p:nvPr/>
        </p:nvSpPr>
        <p:spPr>
          <a:xfrm>
            <a:off x="2373439" y="1122787"/>
            <a:ext cx="7599796" cy="584775"/>
          </a:xfrm>
          <a:prstGeom prst="rect">
            <a:avLst/>
          </a:prstGeom>
          <a:noFill/>
        </p:spPr>
        <p:txBody>
          <a:bodyPr wrap="square">
            <a:spAutoFit/>
          </a:bodyPr>
          <a:lstStyle/>
          <a:p>
            <a:r>
              <a:rPr lang="en-US" sz="1600" dirty="0">
                <a:solidFill>
                  <a:schemeClr val="accent1"/>
                </a:solidFill>
              </a:rPr>
              <a:t>We have trained and tested each model and recorded the resultant accuracy . </a:t>
            </a:r>
          </a:p>
          <a:p>
            <a:r>
              <a:rPr lang="en-US" sz="1600" dirty="0">
                <a:solidFill>
                  <a:schemeClr val="accent1"/>
                </a:solidFill>
              </a:rPr>
              <a:t>BELOW GRAPH SHOW THE ACCURACY OF EACH CLASSIFIER</a:t>
            </a:r>
          </a:p>
        </p:txBody>
      </p:sp>
      <p:pic>
        <p:nvPicPr>
          <p:cNvPr id="7" name="Picture 6">
            <a:extLst>
              <a:ext uri="{FF2B5EF4-FFF2-40B4-BE49-F238E27FC236}">
                <a16:creationId xmlns:a16="http://schemas.microsoft.com/office/drawing/2014/main" id="{00D9F850-7D59-E6A1-F4C0-116261F02DFF}"/>
              </a:ext>
            </a:extLst>
          </p:cNvPr>
          <p:cNvPicPr>
            <a:picLocks noChangeAspect="1"/>
          </p:cNvPicPr>
          <p:nvPr/>
        </p:nvPicPr>
        <p:blipFill>
          <a:blip r:embed="rId3"/>
          <a:stretch>
            <a:fillRect/>
          </a:stretch>
        </p:blipFill>
        <p:spPr>
          <a:xfrm>
            <a:off x="2474259" y="1824402"/>
            <a:ext cx="7243482" cy="29362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818E61ED-5FF7-A114-17FE-2DCC3FB12B38}"/>
              </a:ext>
            </a:extLst>
          </p:cNvPr>
          <p:cNvSpPr txBox="1"/>
          <p:nvPr/>
        </p:nvSpPr>
        <p:spPr>
          <a:xfrm>
            <a:off x="2474259" y="4921468"/>
            <a:ext cx="7243482" cy="1323439"/>
          </a:xfrm>
          <a:prstGeom prst="rect">
            <a:avLst/>
          </a:prstGeom>
          <a:noFill/>
        </p:spPr>
        <p:txBody>
          <a:bodyPr wrap="square">
            <a:spAutoFit/>
          </a:bodyPr>
          <a:lstStyle/>
          <a:p>
            <a:r>
              <a:rPr lang="en-IN" sz="1600" dirty="0">
                <a:solidFill>
                  <a:schemeClr val="accent1"/>
                </a:solidFill>
              </a:rPr>
              <a:t>LOGISTIC REGRESSION: 93.75%</a:t>
            </a:r>
          </a:p>
          <a:p>
            <a:r>
              <a:rPr lang="en-IN" sz="1600" dirty="0">
                <a:solidFill>
                  <a:schemeClr val="accent1"/>
                </a:solidFill>
              </a:rPr>
              <a:t>DECISION TRESS: 68.75%</a:t>
            </a:r>
          </a:p>
          <a:p>
            <a:r>
              <a:rPr lang="en-IN" sz="1600" dirty="0">
                <a:solidFill>
                  <a:schemeClr val="accent1"/>
                </a:solidFill>
              </a:rPr>
              <a:t>RANDOM FOREST: 100%</a:t>
            </a:r>
          </a:p>
          <a:p>
            <a:r>
              <a:rPr lang="en-IN" sz="1600" dirty="0">
                <a:solidFill>
                  <a:schemeClr val="accent1"/>
                </a:solidFill>
              </a:rPr>
              <a:t>MULTINOMIAL NAÏVE BAYES: 87.75%</a:t>
            </a:r>
          </a:p>
          <a:p>
            <a:r>
              <a:rPr lang="en-IN" sz="1600" dirty="0">
                <a:solidFill>
                  <a:schemeClr val="accent1"/>
                </a:solidFill>
              </a:rPr>
              <a:t>SUPPORT VECTOR MACHINE: 100%</a:t>
            </a:r>
          </a:p>
        </p:txBody>
      </p:sp>
    </p:spTree>
    <p:extLst>
      <p:ext uri="{BB962C8B-B14F-4D97-AF65-F5344CB8AC3E}">
        <p14:creationId xmlns:p14="http://schemas.microsoft.com/office/powerpoint/2010/main" val="2369402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2D5-79D1-472D-A29A-E1E6F1C209B2}"/>
              </a:ext>
            </a:extLst>
          </p:cNvPr>
          <p:cNvSpPr>
            <a:spLocks noGrp="1"/>
          </p:cNvSpPr>
          <p:nvPr>
            <p:ph type="title"/>
          </p:nvPr>
        </p:nvSpPr>
        <p:spPr>
          <a:xfrm>
            <a:off x="1388100" y="598824"/>
            <a:ext cx="6097010" cy="715122"/>
          </a:xfrm>
        </p:spPr>
        <p:txBody>
          <a:bodyPr>
            <a:normAutofit/>
          </a:bodyPr>
          <a:lstStyle/>
          <a:p>
            <a:r>
              <a:rPr lang="en-US" sz="4400" b="1" dirty="0"/>
              <a:t>CONFUSION MATRIX</a:t>
            </a:r>
            <a:endParaRPr lang="en-US" dirty="0"/>
          </a:p>
        </p:txBody>
      </p:sp>
      <p:sp>
        <p:nvSpPr>
          <p:cNvPr id="5" name="Slide Number Placeholder 4">
            <a:extLst>
              <a:ext uri="{FF2B5EF4-FFF2-40B4-BE49-F238E27FC236}">
                <a16:creationId xmlns:a16="http://schemas.microsoft.com/office/drawing/2014/main" id="{AA1B47D8-A8FC-413D-8889-804077DF432B}"/>
              </a:ext>
            </a:extLst>
          </p:cNvPr>
          <p:cNvSpPr>
            <a:spLocks noGrp="1"/>
          </p:cNvSpPr>
          <p:nvPr>
            <p:ph type="sldNum" sz="quarter" idx="12"/>
          </p:nvPr>
        </p:nvSpPr>
        <p:spPr/>
        <p:txBody>
          <a:bodyPr/>
          <a:lstStyle/>
          <a:p>
            <a:fld id="{B5CEABB6-07DC-46E8-9B57-56EC44A396E5}" type="slidenum">
              <a:rPr lang="en-US" smtClean="0"/>
              <a:pPr/>
              <a:t>19</a:t>
            </a:fld>
            <a:endParaRPr lang="en-US" dirty="0"/>
          </a:p>
        </p:txBody>
      </p:sp>
      <p:pic>
        <p:nvPicPr>
          <p:cNvPr id="6" name="Picture 5">
            <a:extLst>
              <a:ext uri="{FF2B5EF4-FFF2-40B4-BE49-F238E27FC236}">
                <a16:creationId xmlns:a16="http://schemas.microsoft.com/office/drawing/2014/main" id="{F2390650-7AF9-68CC-A08C-DC362682B060}"/>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pic>
        <p:nvPicPr>
          <p:cNvPr id="8" name="Picture 7">
            <a:extLst>
              <a:ext uri="{FF2B5EF4-FFF2-40B4-BE49-F238E27FC236}">
                <a16:creationId xmlns:a16="http://schemas.microsoft.com/office/drawing/2014/main" id="{69880F21-8241-3321-7C45-F49221AF53F4}"/>
              </a:ext>
            </a:extLst>
          </p:cNvPr>
          <p:cNvPicPr>
            <a:picLocks noChangeAspect="1"/>
          </p:cNvPicPr>
          <p:nvPr/>
        </p:nvPicPr>
        <p:blipFill>
          <a:blip r:embed="rId3"/>
          <a:stretch>
            <a:fillRect/>
          </a:stretch>
        </p:blipFill>
        <p:spPr>
          <a:xfrm>
            <a:off x="1388100" y="1313946"/>
            <a:ext cx="5757191" cy="4544623"/>
          </a:xfrm>
          <a:prstGeom prst="rect">
            <a:avLst/>
          </a:prstGeom>
        </p:spPr>
      </p:pic>
      <p:sp>
        <p:nvSpPr>
          <p:cNvPr id="16" name="TextBox 15">
            <a:extLst>
              <a:ext uri="{FF2B5EF4-FFF2-40B4-BE49-F238E27FC236}">
                <a16:creationId xmlns:a16="http://schemas.microsoft.com/office/drawing/2014/main" id="{8190D788-6C67-A428-B24D-1E6CC0700CB5}"/>
              </a:ext>
            </a:extLst>
          </p:cNvPr>
          <p:cNvSpPr txBox="1"/>
          <p:nvPr/>
        </p:nvSpPr>
        <p:spPr>
          <a:xfrm>
            <a:off x="5466620" y="3974347"/>
            <a:ext cx="6429544" cy="2215991"/>
          </a:xfrm>
          <a:prstGeom prst="rect">
            <a:avLst/>
          </a:prstGeom>
          <a:noFill/>
        </p:spPr>
        <p:txBody>
          <a:bodyPr wrap="square">
            <a:spAutoFit/>
          </a:bodyPr>
          <a:lstStyle/>
          <a:p>
            <a:r>
              <a:rPr lang="en-US" sz="2000" dirty="0">
                <a:solidFill>
                  <a:schemeClr val="tx2"/>
                </a:solidFill>
              </a:rPr>
              <a:t>CONFUSION MATRIX visualizes and summarizes the performance of a classification algorithm. It gives information about errors made by the classifier and the types of errors that are being made . It reflects how a classification model is disorganized and confused while making predictions.</a:t>
            </a:r>
          </a:p>
          <a:p>
            <a:endParaRPr lang="en-US" dirty="0"/>
          </a:p>
        </p:txBody>
      </p:sp>
    </p:spTree>
    <p:extLst>
      <p:ext uri="{BB962C8B-B14F-4D97-AF65-F5344CB8AC3E}">
        <p14:creationId xmlns:p14="http://schemas.microsoft.com/office/powerpoint/2010/main" val="358698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F925-135D-426E-2BBF-A081732215EC}"/>
              </a:ext>
            </a:extLst>
          </p:cNvPr>
          <p:cNvSpPr>
            <a:spLocks noGrp="1"/>
          </p:cNvSpPr>
          <p:nvPr>
            <p:ph type="title"/>
          </p:nvPr>
        </p:nvSpPr>
        <p:spPr>
          <a:xfrm>
            <a:off x="474346" y="1124709"/>
            <a:ext cx="6837493" cy="739776"/>
          </a:xfrm>
        </p:spPr>
        <p:txBody>
          <a:bodyPr>
            <a:normAutofit fontScale="90000"/>
          </a:bodyPr>
          <a:lstStyle/>
          <a:p>
            <a:r>
              <a:rPr lang="en-IN" dirty="0"/>
              <a:t>Problem Statements:</a:t>
            </a:r>
          </a:p>
        </p:txBody>
      </p:sp>
      <p:sp>
        <p:nvSpPr>
          <p:cNvPr id="3" name="Text Placeholder 2">
            <a:extLst>
              <a:ext uri="{FF2B5EF4-FFF2-40B4-BE49-F238E27FC236}">
                <a16:creationId xmlns:a16="http://schemas.microsoft.com/office/drawing/2014/main" id="{4C4E30E9-9F85-53B4-76DF-486202F13E7E}"/>
              </a:ext>
            </a:extLst>
          </p:cNvPr>
          <p:cNvSpPr>
            <a:spLocks noGrp="1"/>
          </p:cNvSpPr>
          <p:nvPr>
            <p:ph type="body" sz="quarter" idx="13"/>
          </p:nvPr>
        </p:nvSpPr>
        <p:spPr>
          <a:xfrm>
            <a:off x="474346" y="2191334"/>
            <a:ext cx="10877549" cy="3761232"/>
          </a:xfrm>
        </p:spPr>
        <p:txBody>
          <a:bodyPr>
            <a:normAutofit/>
          </a:bodyPr>
          <a:lstStyle/>
          <a:p>
            <a:r>
              <a:rPr lang="en-US" dirty="0"/>
              <a:t>Today the major problem being faced across the industry is how to acquire the right talent, using minimal resources over the internet and in minimal time. As described there are three major challenges that are required to be overcome, to bring efficiencies to the complete process.</a:t>
            </a:r>
          </a:p>
          <a:p>
            <a:endParaRPr lang="en-US" dirty="0"/>
          </a:p>
          <a:p>
            <a:r>
              <a:rPr lang="en-US" dirty="0"/>
              <a:t>• Separating the right candidates from the pack</a:t>
            </a:r>
          </a:p>
          <a:p>
            <a:endParaRPr lang="en-US" dirty="0"/>
          </a:p>
          <a:p>
            <a:r>
              <a:rPr lang="en-US" dirty="0"/>
              <a:t>• Making sense of candidate CVs</a:t>
            </a:r>
          </a:p>
          <a:p>
            <a:endParaRPr lang="en-US" dirty="0"/>
          </a:p>
          <a:p>
            <a:r>
              <a:rPr lang="en-US" dirty="0"/>
              <a:t>• Knowing that candidates can do the job before you hire them.</a:t>
            </a:r>
            <a:endParaRPr lang="en-IN" dirty="0"/>
          </a:p>
        </p:txBody>
      </p:sp>
      <p:sp>
        <p:nvSpPr>
          <p:cNvPr id="5" name="Footer Placeholder 4">
            <a:extLst>
              <a:ext uri="{FF2B5EF4-FFF2-40B4-BE49-F238E27FC236}">
                <a16:creationId xmlns:a16="http://schemas.microsoft.com/office/drawing/2014/main" id="{A4B70D67-7720-9AD6-1C98-B8C117E605F4}"/>
              </a:ext>
            </a:extLst>
          </p:cNvPr>
          <p:cNvSpPr>
            <a:spLocks noGrp="1"/>
          </p:cNvSpPr>
          <p:nvPr>
            <p:ph type="ftr" sz="quarter" idx="11"/>
          </p:nvPr>
        </p:nvSpPr>
        <p:spPr/>
        <p:txBody>
          <a:bodyPr/>
          <a:lstStyle/>
          <a:p>
            <a:r>
              <a:rPr lang="en-US" dirty="0"/>
              <a:t>RESUME CLASSIFICATION </a:t>
            </a:r>
          </a:p>
        </p:txBody>
      </p:sp>
      <p:sp>
        <p:nvSpPr>
          <p:cNvPr id="6" name="Slide Number Placeholder 5">
            <a:extLst>
              <a:ext uri="{FF2B5EF4-FFF2-40B4-BE49-F238E27FC236}">
                <a16:creationId xmlns:a16="http://schemas.microsoft.com/office/drawing/2014/main" id="{D6332D34-1EC5-362A-D218-CD559AED3BFE}"/>
              </a:ext>
            </a:extLst>
          </p:cNvPr>
          <p:cNvSpPr>
            <a:spLocks noGrp="1"/>
          </p:cNvSpPr>
          <p:nvPr>
            <p:ph type="sldNum" sz="quarter" idx="12"/>
          </p:nvPr>
        </p:nvSpPr>
        <p:spPr/>
        <p:txBody>
          <a:bodyPr/>
          <a:lstStyle/>
          <a:p>
            <a:fld id="{B5CEABB6-07DC-46E8-9B57-56EC44A396E5}" type="slidenum">
              <a:rPr lang="en-US" smtClean="0"/>
              <a:pPr/>
              <a:t>2</a:t>
            </a:fld>
            <a:endParaRPr lang="en-US" dirty="0"/>
          </a:p>
        </p:txBody>
      </p:sp>
      <p:pic>
        <p:nvPicPr>
          <p:cNvPr id="4" name="Picture 3">
            <a:extLst>
              <a:ext uri="{FF2B5EF4-FFF2-40B4-BE49-F238E27FC236}">
                <a16:creationId xmlns:a16="http://schemas.microsoft.com/office/drawing/2014/main" id="{F39B8749-B32C-942A-B269-5F7063994C5C}"/>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3844669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D37E19-CE9D-3034-F0EE-B579279CBF91}"/>
              </a:ext>
            </a:extLst>
          </p:cNvPr>
          <p:cNvSpPr txBox="1"/>
          <p:nvPr/>
        </p:nvSpPr>
        <p:spPr>
          <a:xfrm>
            <a:off x="589427" y="683102"/>
            <a:ext cx="6994713" cy="707886"/>
          </a:xfrm>
          <a:prstGeom prst="rect">
            <a:avLst/>
          </a:prstGeom>
          <a:noFill/>
        </p:spPr>
        <p:txBody>
          <a:bodyPr wrap="square">
            <a:spAutoFit/>
          </a:bodyPr>
          <a:lstStyle/>
          <a:p>
            <a:r>
              <a:rPr lang="en-US" sz="4000" b="1" dirty="0">
                <a:solidFill>
                  <a:schemeClr val="accent1"/>
                </a:solidFill>
              </a:rPr>
              <a:t>CLASSIFICATION REPORT</a:t>
            </a:r>
            <a:endParaRPr lang="en-IN" sz="4000" b="1" dirty="0">
              <a:solidFill>
                <a:schemeClr val="accent1"/>
              </a:solidFill>
            </a:endParaRPr>
          </a:p>
        </p:txBody>
      </p:sp>
      <p:pic>
        <p:nvPicPr>
          <p:cNvPr id="5" name="Picture 4">
            <a:extLst>
              <a:ext uri="{FF2B5EF4-FFF2-40B4-BE49-F238E27FC236}">
                <a16:creationId xmlns:a16="http://schemas.microsoft.com/office/drawing/2014/main" id="{3EE6DD1B-AB55-E327-F43E-0DF44F689D87}"/>
              </a:ext>
            </a:extLst>
          </p:cNvPr>
          <p:cNvPicPr>
            <a:picLocks noChangeAspect="1"/>
          </p:cNvPicPr>
          <p:nvPr/>
        </p:nvPicPr>
        <p:blipFill>
          <a:blip r:embed="rId2"/>
          <a:stretch>
            <a:fillRect/>
          </a:stretch>
        </p:blipFill>
        <p:spPr>
          <a:xfrm>
            <a:off x="796727" y="1587897"/>
            <a:ext cx="7709657" cy="2680447"/>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371B674B-B6CC-8399-68AD-4BDF8F4C6215}"/>
              </a:ext>
            </a:extLst>
          </p:cNvPr>
          <p:cNvSpPr txBox="1"/>
          <p:nvPr/>
        </p:nvSpPr>
        <p:spPr>
          <a:xfrm>
            <a:off x="680196" y="4652931"/>
            <a:ext cx="11521890" cy="1323439"/>
          </a:xfrm>
          <a:prstGeom prst="rect">
            <a:avLst/>
          </a:prstGeom>
          <a:noFill/>
        </p:spPr>
        <p:txBody>
          <a:bodyPr wrap="square">
            <a:spAutoFit/>
          </a:bodyPr>
          <a:lstStyle/>
          <a:p>
            <a:r>
              <a:rPr lang="en-US" sz="1600" b="1" dirty="0">
                <a:solidFill>
                  <a:schemeClr val="accent1"/>
                </a:solidFill>
              </a:rPr>
              <a:t>SHORT AND QUICK EXPLAINATION ABOUT ACCURACY, PRECISION, RECALL, F1_SCORE</a:t>
            </a:r>
            <a:r>
              <a:rPr lang="en-US" sz="1600" dirty="0">
                <a:solidFill>
                  <a:schemeClr val="accent1"/>
                </a:solidFill>
              </a:rPr>
              <a:t>:</a:t>
            </a:r>
          </a:p>
          <a:p>
            <a:r>
              <a:rPr lang="en-US" sz="1600" b="1" dirty="0">
                <a:solidFill>
                  <a:schemeClr val="accent1"/>
                </a:solidFill>
              </a:rPr>
              <a:t>	Accuracy</a:t>
            </a:r>
            <a:r>
              <a:rPr lang="en-US" sz="1600" dirty="0">
                <a:solidFill>
                  <a:schemeClr val="accent1"/>
                </a:solidFill>
              </a:rPr>
              <a:t> tells us how many times the model was correct</a:t>
            </a:r>
          </a:p>
          <a:p>
            <a:r>
              <a:rPr lang="en-US" sz="1600" dirty="0">
                <a:solidFill>
                  <a:schemeClr val="accent1"/>
                </a:solidFill>
              </a:rPr>
              <a:t>	</a:t>
            </a:r>
            <a:r>
              <a:rPr lang="en-US" sz="1600" b="1" dirty="0">
                <a:solidFill>
                  <a:schemeClr val="accent1"/>
                </a:solidFill>
              </a:rPr>
              <a:t>Precision</a:t>
            </a:r>
            <a:r>
              <a:rPr lang="en-US" sz="1600" dirty="0">
                <a:solidFill>
                  <a:schemeClr val="accent1"/>
                </a:solidFill>
              </a:rPr>
              <a:t> is how good the model is at predicting a specific category</a:t>
            </a:r>
          </a:p>
          <a:p>
            <a:r>
              <a:rPr lang="en-US" sz="1600" dirty="0">
                <a:solidFill>
                  <a:schemeClr val="accent1"/>
                </a:solidFill>
              </a:rPr>
              <a:t>	</a:t>
            </a:r>
            <a:r>
              <a:rPr lang="en-US" sz="1600" b="1" dirty="0">
                <a:solidFill>
                  <a:schemeClr val="accent1"/>
                </a:solidFill>
              </a:rPr>
              <a:t>Recall</a:t>
            </a:r>
            <a:r>
              <a:rPr lang="en-US" sz="1600" dirty="0">
                <a:solidFill>
                  <a:schemeClr val="accent1"/>
                </a:solidFill>
              </a:rPr>
              <a:t> tells us how many times the model was able to detect a specific category</a:t>
            </a:r>
          </a:p>
          <a:p>
            <a:r>
              <a:rPr lang="en-IN" sz="1600" dirty="0">
                <a:solidFill>
                  <a:schemeClr val="accent1"/>
                </a:solidFill>
              </a:rPr>
              <a:t>	</a:t>
            </a:r>
            <a:r>
              <a:rPr lang="en-IN" sz="1600" b="1" dirty="0">
                <a:solidFill>
                  <a:schemeClr val="accent1"/>
                </a:solidFill>
              </a:rPr>
              <a:t>F1_score </a:t>
            </a:r>
            <a:r>
              <a:rPr lang="en-IN" sz="1400" dirty="0">
                <a:solidFill>
                  <a:schemeClr val="accent1"/>
                </a:solidFill>
              </a:rPr>
              <a:t>is </a:t>
            </a:r>
            <a:r>
              <a:rPr lang="en-US" sz="1400" i="0" dirty="0">
                <a:solidFill>
                  <a:schemeClr val="accent1"/>
                </a:solidFill>
                <a:effectLst/>
                <a:latin typeface="arial" panose="020B0604020202020204" pitchFamily="34" charset="0"/>
              </a:rPr>
              <a:t>combines the precision and recall of a classifier into a single metric by taking their harmonic mean</a:t>
            </a:r>
            <a:endParaRPr lang="en-IN" sz="1400" dirty="0">
              <a:solidFill>
                <a:schemeClr val="accent1"/>
              </a:solidFill>
            </a:endParaRPr>
          </a:p>
        </p:txBody>
      </p:sp>
      <p:pic>
        <p:nvPicPr>
          <p:cNvPr id="4" name="Picture 3">
            <a:extLst>
              <a:ext uri="{FF2B5EF4-FFF2-40B4-BE49-F238E27FC236}">
                <a16:creationId xmlns:a16="http://schemas.microsoft.com/office/drawing/2014/main" id="{0D2AAD7B-1BD9-9E72-C423-62B90662C42F}"/>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129557" y="0"/>
            <a:ext cx="2143125" cy="609600"/>
          </a:xfrm>
          <a:prstGeom prst="rect">
            <a:avLst/>
          </a:prstGeom>
        </p:spPr>
      </p:pic>
    </p:spTree>
    <p:extLst>
      <p:ext uri="{BB962C8B-B14F-4D97-AF65-F5344CB8AC3E}">
        <p14:creationId xmlns:p14="http://schemas.microsoft.com/office/powerpoint/2010/main" val="92017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CAED89FA-FF1A-3948-37BA-666BB4AB1653}"/>
              </a:ext>
            </a:extLst>
          </p:cNvPr>
          <p:cNvSpPr txBox="1"/>
          <p:nvPr/>
        </p:nvSpPr>
        <p:spPr>
          <a:xfrm>
            <a:off x="777687" y="1120676"/>
            <a:ext cx="9558617" cy="2308324"/>
          </a:xfrm>
          <a:prstGeom prst="rect">
            <a:avLst/>
          </a:prstGeom>
          <a:noFill/>
        </p:spPr>
        <p:txBody>
          <a:bodyPr wrap="square">
            <a:spAutoFit/>
          </a:bodyPr>
          <a:lstStyle/>
          <a:p>
            <a:r>
              <a:rPr lang="en-US" sz="3600" b="1" dirty="0">
                <a:solidFill>
                  <a:schemeClr val="accent1"/>
                </a:solidFill>
              </a:rPr>
              <a:t>FINALIZIMG  MODEL</a:t>
            </a:r>
          </a:p>
          <a:p>
            <a:br>
              <a:rPr lang="en-US" sz="3600" dirty="0">
                <a:solidFill>
                  <a:schemeClr val="accent1"/>
                </a:solidFill>
              </a:rPr>
            </a:br>
            <a:r>
              <a:rPr lang="en-US" sz="2400" dirty="0">
                <a:solidFill>
                  <a:schemeClr val="accent1"/>
                </a:solidFill>
                <a:latin typeface="Bookman Old Style" panose="02050604050505020204" pitchFamily="18" charset="0"/>
              </a:rPr>
              <a:t>from the accuracy , precision, recall,F1_score comparison, we got </a:t>
            </a:r>
            <a:r>
              <a:rPr lang="en-US" sz="2400" b="1" dirty="0">
                <a:solidFill>
                  <a:schemeClr val="accent1"/>
                </a:solidFill>
                <a:latin typeface="Bookman Old Style" panose="02050604050505020204" pitchFamily="18" charset="0"/>
              </a:rPr>
              <a:t>100% result </a:t>
            </a:r>
            <a:r>
              <a:rPr lang="en-US" sz="2400" dirty="0">
                <a:solidFill>
                  <a:schemeClr val="accent1"/>
                </a:solidFill>
                <a:latin typeface="Bookman Old Style" panose="02050604050505020204" pitchFamily="18" charset="0"/>
              </a:rPr>
              <a:t>in </a:t>
            </a:r>
            <a:r>
              <a:rPr lang="en-US" sz="2400" b="1" dirty="0">
                <a:solidFill>
                  <a:schemeClr val="accent1"/>
                </a:solidFill>
                <a:latin typeface="Bookman Old Style" panose="02050604050505020204" pitchFamily="18" charset="0"/>
              </a:rPr>
              <a:t>random forest classifier </a:t>
            </a:r>
            <a:r>
              <a:rPr lang="en-US" sz="2400" dirty="0">
                <a:solidFill>
                  <a:schemeClr val="accent1"/>
                </a:solidFill>
                <a:latin typeface="Bookman Old Style" panose="02050604050505020204" pitchFamily="18" charset="0"/>
              </a:rPr>
              <a:t>and </a:t>
            </a:r>
            <a:r>
              <a:rPr lang="en-US" sz="2400" b="1" dirty="0">
                <a:solidFill>
                  <a:schemeClr val="accent1"/>
                </a:solidFill>
                <a:latin typeface="Bookman Old Style" panose="02050604050505020204" pitchFamily="18" charset="0"/>
              </a:rPr>
              <a:t>support vector classifier</a:t>
            </a:r>
            <a:r>
              <a:rPr lang="en-US" sz="2400" dirty="0">
                <a:solidFill>
                  <a:schemeClr val="accent1"/>
                </a:solidFill>
                <a:latin typeface="Bookman Old Style" panose="02050604050505020204" pitchFamily="18" charset="0"/>
              </a:rPr>
              <a:t>.</a:t>
            </a:r>
            <a:endParaRPr lang="en-IN" sz="2400" dirty="0">
              <a:solidFill>
                <a:schemeClr val="accent1"/>
              </a:solidFill>
            </a:endParaRPr>
          </a:p>
        </p:txBody>
      </p:sp>
      <p:pic>
        <p:nvPicPr>
          <p:cNvPr id="3" name="Picture 2">
            <a:extLst>
              <a:ext uri="{FF2B5EF4-FFF2-40B4-BE49-F238E27FC236}">
                <a16:creationId xmlns:a16="http://schemas.microsoft.com/office/drawing/2014/main" id="{7069D279-B6DD-42FF-12A1-577DD4B157D0}"/>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120592" y="0"/>
            <a:ext cx="2143125" cy="609600"/>
          </a:xfrm>
          <a:prstGeom prst="rect">
            <a:avLst/>
          </a:prstGeom>
        </p:spPr>
      </p:pic>
    </p:spTree>
    <p:extLst>
      <p:ext uri="{BB962C8B-B14F-4D97-AF65-F5344CB8AC3E}">
        <p14:creationId xmlns:p14="http://schemas.microsoft.com/office/powerpoint/2010/main" val="2079638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24036125-9363-EA48-9BDA-0C7B5DFABA60}"/>
              </a:ext>
            </a:extLst>
          </p:cNvPr>
          <p:cNvSpPr txBox="1"/>
          <p:nvPr/>
        </p:nvSpPr>
        <p:spPr>
          <a:xfrm>
            <a:off x="2277035" y="1679286"/>
            <a:ext cx="3881718" cy="646331"/>
          </a:xfrm>
          <a:prstGeom prst="rect">
            <a:avLst/>
          </a:prstGeom>
          <a:noFill/>
        </p:spPr>
        <p:txBody>
          <a:bodyPr wrap="square">
            <a:spAutoFit/>
          </a:bodyPr>
          <a:lstStyle/>
          <a:p>
            <a:r>
              <a:rPr lang="en-US" sz="3600" b="1" dirty="0">
                <a:solidFill>
                  <a:schemeClr val="accent1"/>
                </a:solidFill>
              </a:rPr>
              <a:t>DEPLOYMENT</a:t>
            </a:r>
            <a:endParaRPr lang="en-IN" sz="3600" b="1" dirty="0">
              <a:solidFill>
                <a:schemeClr val="accent1"/>
              </a:solidFill>
            </a:endParaRPr>
          </a:p>
        </p:txBody>
      </p:sp>
      <p:pic>
        <p:nvPicPr>
          <p:cNvPr id="3" name="Picture 2">
            <a:extLst>
              <a:ext uri="{FF2B5EF4-FFF2-40B4-BE49-F238E27FC236}">
                <a16:creationId xmlns:a16="http://schemas.microsoft.com/office/drawing/2014/main" id="{E9CAF7D2-65D6-62E6-9063-3AE2ADCDBF3D}"/>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8964"/>
            <a:ext cx="2143125" cy="609600"/>
          </a:xfrm>
          <a:prstGeom prst="rect">
            <a:avLst/>
          </a:prstGeom>
        </p:spPr>
      </p:pic>
      <p:sp>
        <p:nvSpPr>
          <p:cNvPr id="4" name="TextBox 3">
            <a:extLst>
              <a:ext uri="{FF2B5EF4-FFF2-40B4-BE49-F238E27FC236}">
                <a16:creationId xmlns:a16="http://schemas.microsoft.com/office/drawing/2014/main" id="{1E3AE8CD-8744-9787-216F-9DEEFFFE2529}"/>
              </a:ext>
            </a:extLst>
          </p:cNvPr>
          <p:cNvSpPr txBox="1"/>
          <p:nvPr/>
        </p:nvSpPr>
        <p:spPr>
          <a:xfrm>
            <a:off x="2277035" y="2614153"/>
            <a:ext cx="7180730" cy="1477328"/>
          </a:xfrm>
          <a:prstGeom prst="rect">
            <a:avLst/>
          </a:prstGeom>
          <a:noFill/>
        </p:spPr>
        <p:txBody>
          <a:bodyPr wrap="square">
            <a:spAutoFit/>
          </a:bodyPr>
          <a:lstStyle/>
          <a:p>
            <a:pPr marL="285750" indent="-285750">
              <a:buFont typeface="Wingdings" panose="05000000000000000000" pitchFamily="2" charset="2"/>
              <a:buChar char="Ø"/>
            </a:pPr>
            <a:r>
              <a:rPr lang="en-US" sz="1800" dirty="0">
                <a:solidFill>
                  <a:schemeClr val="accent1"/>
                </a:solidFill>
              </a:rPr>
              <a:t>After model building and Evaluation process, We have deployed the </a:t>
            </a:r>
            <a:r>
              <a:rPr lang="en-US" sz="1800" dirty="0">
                <a:solidFill>
                  <a:schemeClr val="accent1"/>
                </a:solidFill>
                <a:latin typeface="Bookman Old Style" panose="02050604050505020204" pitchFamily="18" charset="0"/>
              </a:rPr>
              <a:t>code</a:t>
            </a:r>
            <a:r>
              <a:rPr lang="en-US" sz="1800" dirty="0">
                <a:solidFill>
                  <a:schemeClr val="accent1"/>
                </a:solidFill>
              </a:rPr>
              <a:t> using  </a:t>
            </a:r>
            <a:r>
              <a:rPr lang="en-US" sz="1800" b="1" dirty="0" err="1">
                <a:solidFill>
                  <a:schemeClr val="accent1"/>
                </a:solidFill>
              </a:rPr>
              <a:t>Streamlit</a:t>
            </a:r>
            <a:r>
              <a:rPr lang="en-US" sz="1800" dirty="0">
                <a:solidFill>
                  <a:schemeClr val="accent1"/>
                </a:solidFill>
              </a:rPr>
              <a:t> .</a:t>
            </a:r>
          </a:p>
          <a:p>
            <a:pPr marL="285750" indent="-285750">
              <a:buFont typeface="Wingdings" panose="05000000000000000000" pitchFamily="2" charset="2"/>
              <a:buChar char="Ø"/>
            </a:pPr>
            <a:endParaRPr lang="en-US" sz="1800" dirty="0">
              <a:solidFill>
                <a:schemeClr val="accent1"/>
              </a:solidFill>
            </a:endParaRPr>
          </a:p>
          <a:p>
            <a:pPr marL="285750" indent="-285750">
              <a:buFont typeface="Wingdings" panose="05000000000000000000" pitchFamily="2" charset="2"/>
              <a:buChar char="Ø"/>
            </a:pPr>
            <a:r>
              <a:rPr lang="en-US" sz="1800" dirty="0">
                <a:solidFill>
                  <a:schemeClr val="accent1"/>
                </a:solidFill>
              </a:rPr>
              <a:t>We have selected the best model </a:t>
            </a:r>
            <a:r>
              <a:rPr lang="en-US" sz="1800" b="1" dirty="0">
                <a:solidFill>
                  <a:schemeClr val="accent1"/>
                </a:solidFill>
              </a:rPr>
              <a:t>RANDOM FOREST CLASSIFIER</a:t>
            </a:r>
            <a:r>
              <a:rPr lang="en-US" sz="1800" dirty="0">
                <a:solidFill>
                  <a:schemeClr val="accent1"/>
                </a:solidFill>
              </a:rPr>
              <a:t> and used in our deployment phase</a:t>
            </a:r>
            <a:endParaRPr lang="en-IN" sz="1800" dirty="0">
              <a:solidFill>
                <a:schemeClr val="accent1"/>
              </a:solidFill>
            </a:endParaRPr>
          </a:p>
        </p:txBody>
      </p:sp>
    </p:spTree>
    <p:extLst>
      <p:ext uri="{BB962C8B-B14F-4D97-AF65-F5344CB8AC3E}">
        <p14:creationId xmlns:p14="http://schemas.microsoft.com/office/powerpoint/2010/main" val="1252895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418FC080-B547-8C6B-9D19-E624B03F5FF0}"/>
              </a:ext>
            </a:extLst>
          </p:cNvPr>
          <p:cNvPicPr>
            <a:picLocks noChangeAspect="1"/>
          </p:cNvPicPr>
          <p:nvPr/>
        </p:nvPicPr>
        <p:blipFill>
          <a:blip r:embed="rId2"/>
          <a:stretch>
            <a:fillRect/>
          </a:stretch>
        </p:blipFill>
        <p:spPr>
          <a:xfrm>
            <a:off x="267998" y="1508538"/>
            <a:ext cx="10767204" cy="508476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2" name="TextBox 21">
            <a:extLst>
              <a:ext uri="{FF2B5EF4-FFF2-40B4-BE49-F238E27FC236}">
                <a16:creationId xmlns:a16="http://schemas.microsoft.com/office/drawing/2014/main" id="{4C0895A5-633A-B3C2-5F92-B8D5D84E3467}"/>
              </a:ext>
            </a:extLst>
          </p:cNvPr>
          <p:cNvSpPr txBox="1"/>
          <p:nvPr/>
        </p:nvSpPr>
        <p:spPr>
          <a:xfrm>
            <a:off x="153878" y="617911"/>
            <a:ext cx="3270641" cy="584775"/>
          </a:xfrm>
          <a:prstGeom prst="rect">
            <a:avLst/>
          </a:prstGeom>
          <a:noFill/>
        </p:spPr>
        <p:txBody>
          <a:bodyPr wrap="square">
            <a:spAutoFit/>
          </a:bodyPr>
          <a:lstStyle/>
          <a:p>
            <a:r>
              <a:rPr lang="en-US" sz="3200" b="1" dirty="0">
                <a:solidFill>
                  <a:schemeClr val="tx2"/>
                </a:solidFill>
              </a:rPr>
              <a:t>DEPLOYMENT</a:t>
            </a:r>
            <a:endParaRPr lang="en-IN" sz="3200" dirty="0">
              <a:solidFill>
                <a:schemeClr val="tx2"/>
              </a:solidFill>
            </a:endParaRPr>
          </a:p>
        </p:txBody>
      </p:sp>
    </p:spTree>
    <p:extLst>
      <p:ext uri="{BB962C8B-B14F-4D97-AF65-F5344CB8AC3E}">
        <p14:creationId xmlns:p14="http://schemas.microsoft.com/office/powerpoint/2010/main" val="2821300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915C9C85-3024-543E-1EB5-7209B24BEB01}"/>
              </a:ext>
            </a:extLst>
          </p:cNvPr>
          <p:cNvSpPr txBox="1"/>
          <p:nvPr/>
        </p:nvSpPr>
        <p:spPr>
          <a:xfrm>
            <a:off x="1398494" y="1011721"/>
            <a:ext cx="10587317" cy="2862322"/>
          </a:xfrm>
          <a:prstGeom prst="rect">
            <a:avLst/>
          </a:prstGeom>
          <a:noFill/>
        </p:spPr>
        <p:txBody>
          <a:bodyPr wrap="square">
            <a:spAutoFit/>
          </a:bodyPr>
          <a:lstStyle/>
          <a:p>
            <a:r>
              <a:rPr lang="en-US" sz="3200" b="1" dirty="0">
                <a:solidFill>
                  <a:schemeClr val="accent1"/>
                </a:solidFill>
                <a:latin typeface="+mj-lt"/>
              </a:rPr>
              <a:t>CONCLUSION</a:t>
            </a:r>
          </a:p>
          <a:p>
            <a:endParaRPr lang="en-US" sz="2800" dirty="0">
              <a:solidFill>
                <a:schemeClr val="accent1"/>
              </a:solidFill>
            </a:endParaRPr>
          </a:p>
          <a:p>
            <a:r>
              <a:rPr lang="en-US" sz="2400" dirty="0">
                <a:solidFill>
                  <a:schemeClr val="accent1"/>
                </a:solidFill>
              </a:rPr>
              <a:t>The concept of classification is grasped by Resume Classification, and classification models have been built using numerous techniques. This resume categorization platform will make the e-recruitment process more efficient and user-friendly. This approach will assist businesses and save time throughout the recruitment process. </a:t>
            </a:r>
          </a:p>
        </p:txBody>
      </p:sp>
    </p:spTree>
    <p:extLst>
      <p:ext uri="{BB962C8B-B14F-4D97-AF65-F5344CB8AC3E}">
        <p14:creationId xmlns:p14="http://schemas.microsoft.com/office/powerpoint/2010/main" val="483040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634037" y="2420470"/>
            <a:ext cx="5267045" cy="1170175"/>
          </a:xfrm>
        </p:spPr>
        <p:txBody>
          <a:bodyPr/>
          <a:lstStyle/>
          <a:p>
            <a:r>
              <a:rPr lang="en-US" dirty="0"/>
              <a:t>THANK YOU</a:t>
            </a:r>
          </a:p>
        </p:txBody>
      </p:sp>
      <p:pic>
        <p:nvPicPr>
          <p:cNvPr id="3" name="Picture 2">
            <a:extLst>
              <a:ext uri="{FF2B5EF4-FFF2-40B4-BE49-F238E27FC236}">
                <a16:creationId xmlns:a16="http://schemas.microsoft.com/office/drawing/2014/main" id="{085E96B2-E1E3-3AA3-C88E-5BFD5A225EDD}"/>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8964"/>
            <a:ext cx="2143125" cy="609600"/>
          </a:xfrm>
          <a:prstGeom prst="rect">
            <a:avLst/>
          </a:prstGeom>
        </p:spPr>
      </p:pic>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p:txBody>
          <a:bodyPr>
            <a:normAutofit/>
          </a:bodyPr>
          <a:lstStyle/>
          <a:p>
            <a:r>
              <a:rPr lang="en-ZA" dirty="0"/>
              <a:t>Business Objective</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8" y="2310817"/>
            <a:ext cx="6720169" cy="3657600"/>
          </a:xfrm>
        </p:spPr>
        <p:txBody>
          <a:bodyPr>
            <a:normAutofit/>
          </a:bodyPr>
          <a:lstStyle/>
          <a:p>
            <a:pPr marL="285750" indent="-285750">
              <a:buFont typeface="Arial" panose="020B0604020202020204" pitchFamily="34" charset="0"/>
              <a:buChar char="•"/>
            </a:pPr>
            <a:r>
              <a:rPr lang="en-US" sz="2000" dirty="0"/>
              <a:t>To Create a Resumes Parser based on Natural Language Processing to extract required information from resumes.</a:t>
            </a:r>
          </a:p>
          <a:p>
            <a:pPr marL="285750" indent="-285750">
              <a:buFont typeface="Arial" panose="020B0604020202020204" pitchFamily="34" charset="0"/>
              <a:buChar char="•"/>
            </a:pPr>
            <a:r>
              <a:rPr lang="en-US" sz="2000" dirty="0"/>
              <a:t>To make case of selection resumes for recruiter without actually going through each of them.</a:t>
            </a:r>
          </a:p>
          <a:p>
            <a:pPr marL="285750" indent="-285750">
              <a:buFont typeface="Arial" panose="020B0604020202020204" pitchFamily="34" charset="0"/>
              <a:buChar char="•"/>
            </a:pPr>
            <a:r>
              <a:rPr lang="en-US" sz="2000" dirty="0"/>
              <a:t>To help candidates to find and apply the most suitable job roles form the job. </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p:txBody>
          <a:bodyPr/>
          <a:lstStyle/>
          <a:p>
            <a:r>
              <a:rPr lang="en-US" dirty="0"/>
              <a:t>RESUME CLASSIFICATION </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p:txBody>
          <a:bodyPr/>
          <a:lstStyle/>
          <a:p>
            <a:fld id="{B5CEABB6-07DC-46E8-9B57-56EC44A396E5}" type="slidenum">
              <a:rPr lang="en-US" smtClean="0"/>
              <a:pPr/>
              <a:t>3</a:t>
            </a:fld>
            <a:endParaRPr lang="en-US" dirty="0"/>
          </a:p>
        </p:txBody>
      </p:sp>
      <p:pic>
        <p:nvPicPr>
          <p:cNvPr id="4" name="Picture 3">
            <a:extLst>
              <a:ext uri="{FF2B5EF4-FFF2-40B4-BE49-F238E27FC236}">
                <a16:creationId xmlns:a16="http://schemas.microsoft.com/office/drawing/2014/main" id="{1DFF6D1F-BB22-DEFB-277D-0A895CA8D15E}"/>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17929"/>
            <a:ext cx="2143125" cy="609600"/>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B702071-6D72-99A3-F633-CDC2A9270AFE}"/>
              </a:ext>
            </a:extLst>
          </p:cNvPr>
          <p:cNvSpPr txBox="1"/>
          <p:nvPr/>
        </p:nvSpPr>
        <p:spPr>
          <a:xfrm>
            <a:off x="708211" y="752599"/>
            <a:ext cx="6015318" cy="646331"/>
          </a:xfrm>
          <a:prstGeom prst="rect">
            <a:avLst/>
          </a:prstGeom>
          <a:noFill/>
        </p:spPr>
        <p:txBody>
          <a:bodyPr wrap="square">
            <a:spAutoFit/>
          </a:bodyPr>
          <a:lstStyle/>
          <a:p>
            <a:r>
              <a:rPr lang="en-US" sz="3600" b="1" dirty="0">
                <a:solidFill>
                  <a:schemeClr val="tx2"/>
                </a:solidFill>
              </a:rPr>
              <a:t>PROJECT ARCHITECTURE</a:t>
            </a:r>
            <a:endParaRPr lang="en-IN" sz="3600" b="1" dirty="0">
              <a:solidFill>
                <a:schemeClr val="tx2"/>
              </a:solidFill>
            </a:endParaRPr>
          </a:p>
        </p:txBody>
      </p:sp>
      <p:sp>
        <p:nvSpPr>
          <p:cNvPr id="25" name="TextBox 24">
            <a:extLst>
              <a:ext uri="{FF2B5EF4-FFF2-40B4-BE49-F238E27FC236}">
                <a16:creationId xmlns:a16="http://schemas.microsoft.com/office/drawing/2014/main" id="{3F4A5AA2-B7E9-BC33-6034-AA373E211F63}"/>
              </a:ext>
            </a:extLst>
          </p:cNvPr>
          <p:cNvSpPr txBox="1"/>
          <p:nvPr/>
        </p:nvSpPr>
        <p:spPr>
          <a:xfrm>
            <a:off x="510990" y="2302603"/>
            <a:ext cx="1990165" cy="954107"/>
          </a:xfrm>
          <a:prstGeom prst="rect">
            <a:avLst/>
          </a:prstGeom>
          <a:noFill/>
        </p:spPr>
        <p:txBody>
          <a:bodyPr wrap="square">
            <a:spAutoFit/>
          </a:bodyPr>
          <a:lstStyle/>
          <a:p>
            <a:pPr algn="ctr"/>
            <a:r>
              <a:rPr lang="en-US" sz="2800" dirty="0">
                <a:solidFill>
                  <a:schemeClr val="tx2"/>
                </a:solidFill>
              </a:rPr>
              <a:t>Collection of Data</a:t>
            </a:r>
            <a:endParaRPr lang="en-IN" sz="2800" dirty="0">
              <a:solidFill>
                <a:schemeClr val="tx2"/>
              </a:solidFill>
            </a:endParaRPr>
          </a:p>
        </p:txBody>
      </p:sp>
      <p:sp>
        <p:nvSpPr>
          <p:cNvPr id="27" name="TextBox 26">
            <a:extLst>
              <a:ext uri="{FF2B5EF4-FFF2-40B4-BE49-F238E27FC236}">
                <a16:creationId xmlns:a16="http://schemas.microsoft.com/office/drawing/2014/main" id="{3CAE409B-185C-60E8-D39C-F14C769CB537}"/>
              </a:ext>
            </a:extLst>
          </p:cNvPr>
          <p:cNvSpPr txBox="1"/>
          <p:nvPr/>
        </p:nvSpPr>
        <p:spPr>
          <a:xfrm>
            <a:off x="3612777" y="2275110"/>
            <a:ext cx="2716306" cy="954107"/>
          </a:xfrm>
          <a:prstGeom prst="rect">
            <a:avLst/>
          </a:prstGeom>
          <a:noFill/>
        </p:spPr>
        <p:txBody>
          <a:bodyPr wrap="square">
            <a:spAutoFit/>
          </a:bodyPr>
          <a:lstStyle/>
          <a:p>
            <a:pPr algn="ctr"/>
            <a:r>
              <a:rPr lang="en-IN" sz="2800" dirty="0">
                <a:solidFill>
                  <a:schemeClr val="tx2"/>
                </a:solidFill>
              </a:rPr>
              <a:t>Business Understanding</a:t>
            </a:r>
          </a:p>
        </p:txBody>
      </p:sp>
      <p:sp>
        <p:nvSpPr>
          <p:cNvPr id="29" name="TextBox 28">
            <a:extLst>
              <a:ext uri="{FF2B5EF4-FFF2-40B4-BE49-F238E27FC236}">
                <a16:creationId xmlns:a16="http://schemas.microsoft.com/office/drawing/2014/main" id="{1586102E-7A7D-5FD5-2DC6-DCC436E3A9D8}"/>
              </a:ext>
            </a:extLst>
          </p:cNvPr>
          <p:cNvSpPr txBox="1"/>
          <p:nvPr/>
        </p:nvSpPr>
        <p:spPr>
          <a:xfrm>
            <a:off x="7144871" y="2302603"/>
            <a:ext cx="3594847" cy="954107"/>
          </a:xfrm>
          <a:prstGeom prst="rect">
            <a:avLst/>
          </a:prstGeom>
          <a:noFill/>
        </p:spPr>
        <p:txBody>
          <a:bodyPr wrap="square">
            <a:spAutoFit/>
          </a:bodyPr>
          <a:lstStyle/>
          <a:p>
            <a:pPr algn="ctr"/>
            <a:r>
              <a:rPr lang="en-US" sz="2800" dirty="0">
                <a:solidFill>
                  <a:schemeClr val="tx2"/>
                </a:solidFill>
              </a:rPr>
              <a:t>Exploratory Data Analysis(EDA)</a:t>
            </a:r>
            <a:endParaRPr lang="en-IN" sz="2800" dirty="0">
              <a:solidFill>
                <a:schemeClr val="tx2"/>
              </a:solidFill>
            </a:endParaRPr>
          </a:p>
        </p:txBody>
      </p:sp>
      <p:sp>
        <p:nvSpPr>
          <p:cNvPr id="31" name="TextBox 30">
            <a:extLst>
              <a:ext uri="{FF2B5EF4-FFF2-40B4-BE49-F238E27FC236}">
                <a16:creationId xmlns:a16="http://schemas.microsoft.com/office/drawing/2014/main" id="{3F2E1DB1-566B-9CF7-6EE9-71697AE0D8D9}"/>
              </a:ext>
            </a:extLst>
          </p:cNvPr>
          <p:cNvSpPr txBox="1"/>
          <p:nvPr/>
        </p:nvSpPr>
        <p:spPr>
          <a:xfrm>
            <a:off x="7550271" y="4683605"/>
            <a:ext cx="2922494" cy="523220"/>
          </a:xfrm>
          <a:prstGeom prst="rect">
            <a:avLst/>
          </a:prstGeom>
          <a:noFill/>
        </p:spPr>
        <p:txBody>
          <a:bodyPr wrap="square">
            <a:spAutoFit/>
          </a:bodyPr>
          <a:lstStyle/>
          <a:p>
            <a:pPr algn="ctr"/>
            <a:r>
              <a:rPr lang="en-US" sz="2800" dirty="0">
                <a:solidFill>
                  <a:schemeClr val="tx2"/>
                </a:solidFill>
              </a:rPr>
              <a:t>Model Building</a:t>
            </a:r>
            <a:endParaRPr lang="en-IN" sz="2800" dirty="0">
              <a:solidFill>
                <a:schemeClr val="tx2"/>
              </a:solidFill>
            </a:endParaRPr>
          </a:p>
        </p:txBody>
      </p:sp>
      <p:sp>
        <p:nvSpPr>
          <p:cNvPr id="33" name="TextBox 32">
            <a:extLst>
              <a:ext uri="{FF2B5EF4-FFF2-40B4-BE49-F238E27FC236}">
                <a16:creationId xmlns:a16="http://schemas.microsoft.com/office/drawing/2014/main" id="{7F63FAFA-F727-2AE5-2E78-34813EAD089A}"/>
              </a:ext>
            </a:extLst>
          </p:cNvPr>
          <p:cNvSpPr txBox="1"/>
          <p:nvPr/>
        </p:nvSpPr>
        <p:spPr>
          <a:xfrm>
            <a:off x="3697941" y="4683605"/>
            <a:ext cx="2483224" cy="523220"/>
          </a:xfrm>
          <a:prstGeom prst="rect">
            <a:avLst/>
          </a:prstGeom>
          <a:noFill/>
        </p:spPr>
        <p:txBody>
          <a:bodyPr wrap="square">
            <a:spAutoFit/>
          </a:bodyPr>
          <a:lstStyle/>
          <a:p>
            <a:pPr algn="ctr"/>
            <a:r>
              <a:rPr lang="en-US" sz="2800" dirty="0">
                <a:solidFill>
                  <a:schemeClr val="tx2"/>
                </a:solidFill>
              </a:rPr>
              <a:t>Deployment</a:t>
            </a:r>
            <a:endParaRPr lang="en-IN" sz="2800" dirty="0">
              <a:solidFill>
                <a:schemeClr val="tx2"/>
              </a:solidFill>
            </a:endParaRPr>
          </a:p>
        </p:txBody>
      </p:sp>
      <p:sp>
        <p:nvSpPr>
          <p:cNvPr id="35" name="Arrow: Right 34">
            <a:extLst>
              <a:ext uri="{FF2B5EF4-FFF2-40B4-BE49-F238E27FC236}">
                <a16:creationId xmlns:a16="http://schemas.microsoft.com/office/drawing/2014/main" id="{6F9AEF04-891E-E9AC-63B9-368F06D53D63}"/>
              </a:ext>
            </a:extLst>
          </p:cNvPr>
          <p:cNvSpPr/>
          <p:nvPr/>
        </p:nvSpPr>
        <p:spPr>
          <a:xfrm>
            <a:off x="2650685" y="2595147"/>
            <a:ext cx="830491" cy="31403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solidFill>
            </a:endParaRPr>
          </a:p>
        </p:txBody>
      </p:sp>
      <p:sp>
        <p:nvSpPr>
          <p:cNvPr id="37" name="Arrow: Right 36">
            <a:extLst>
              <a:ext uri="{FF2B5EF4-FFF2-40B4-BE49-F238E27FC236}">
                <a16:creationId xmlns:a16="http://schemas.microsoft.com/office/drawing/2014/main" id="{5E240007-B9E7-7E60-614D-C6BFE784F7CB}"/>
              </a:ext>
            </a:extLst>
          </p:cNvPr>
          <p:cNvSpPr/>
          <p:nvPr/>
        </p:nvSpPr>
        <p:spPr>
          <a:xfrm>
            <a:off x="6460684" y="2622639"/>
            <a:ext cx="830491" cy="31403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solidFill>
            </a:endParaRPr>
          </a:p>
        </p:txBody>
      </p:sp>
      <p:pic>
        <p:nvPicPr>
          <p:cNvPr id="39" name="Picture 38">
            <a:extLst>
              <a:ext uri="{FF2B5EF4-FFF2-40B4-BE49-F238E27FC236}">
                <a16:creationId xmlns:a16="http://schemas.microsoft.com/office/drawing/2014/main" id="{8910BBE4-B97D-2357-197C-6ABAB0A8EBAE}"/>
              </a:ext>
            </a:extLst>
          </p:cNvPr>
          <p:cNvPicPr>
            <a:picLocks noChangeAspect="1"/>
          </p:cNvPicPr>
          <p:nvPr/>
        </p:nvPicPr>
        <p:blipFill>
          <a:blip r:embed="rId2"/>
          <a:stretch>
            <a:fillRect/>
          </a:stretch>
        </p:blipFill>
        <p:spPr>
          <a:xfrm rot="5400000">
            <a:off x="8414058" y="3739597"/>
            <a:ext cx="847417" cy="347502"/>
          </a:xfrm>
          <a:prstGeom prst="rect">
            <a:avLst/>
          </a:prstGeom>
        </p:spPr>
      </p:pic>
      <p:pic>
        <p:nvPicPr>
          <p:cNvPr id="41" name="Picture 40">
            <a:extLst>
              <a:ext uri="{FF2B5EF4-FFF2-40B4-BE49-F238E27FC236}">
                <a16:creationId xmlns:a16="http://schemas.microsoft.com/office/drawing/2014/main" id="{A6654810-DEAD-244C-D34C-41DEF2128FD6}"/>
              </a:ext>
            </a:extLst>
          </p:cNvPr>
          <p:cNvPicPr>
            <a:picLocks noChangeAspect="1"/>
          </p:cNvPicPr>
          <p:nvPr/>
        </p:nvPicPr>
        <p:blipFill>
          <a:blip r:embed="rId3"/>
          <a:stretch>
            <a:fillRect/>
          </a:stretch>
        </p:blipFill>
        <p:spPr>
          <a:xfrm rot="5400000">
            <a:off x="6710641" y="4549134"/>
            <a:ext cx="347502" cy="847417"/>
          </a:xfrm>
          <a:prstGeom prst="rect">
            <a:avLst/>
          </a:prstGeom>
        </p:spPr>
      </p:pic>
      <p:pic>
        <p:nvPicPr>
          <p:cNvPr id="43" name="Picture 42">
            <a:extLst>
              <a:ext uri="{FF2B5EF4-FFF2-40B4-BE49-F238E27FC236}">
                <a16:creationId xmlns:a16="http://schemas.microsoft.com/office/drawing/2014/main" id="{8438BD62-3FC8-A9F1-CC37-1155DD2C4F03}"/>
              </a:ext>
            </a:extLst>
          </p:cNvPr>
          <p:cNvPicPr>
            <a:picLocks noChangeAspect="1"/>
          </p:cNvPicPr>
          <p:nvPr/>
        </p:nvPicPr>
        <p:blipFill rotWithShape="1">
          <a:blip r:embed="rId4">
            <a:extLst>
              <a:ext uri="{28A0092B-C50C-407E-A947-70E740481C1C}">
                <a14:useLocalDpi xmlns:a14="http://schemas.microsoft.com/office/drawing/2010/main" val="0"/>
              </a:ext>
            </a:extLst>
          </a:blip>
          <a:srcRect t="36685" b="34872"/>
          <a:stretch/>
        </p:blipFill>
        <p:spPr>
          <a:xfrm>
            <a:off x="10048875" y="-17929"/>
            <a:ext cx="2143125" cy="609600"/>
          </a:xfrm>
          <a:prstGeom prst="rect">
            <a:avLst/>
          </a:prstGeom>
        </p:spPr>
      </p:pic>
    </p:spTree>
    <p:extLst>
      <p:ext uri="{BB962C8B-B14F-4D97-AF65-F5344CB8AC3E}">
        <p14:creationId xmlns:p14="http://schemas.microsoft.com/office/powerpoint/2010/main" val="3591992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p:txBody>
          <a:bodyPr/>
          <a:lstStyle/>
          <a:p>
            <a:r>
              <a:rPr lang="en-US" dirty="0"/>
              <a:t>Data Set Details</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p:txBody>
          <a:bodyPr/>
          <a:lstStyle/>
          <a:p>
            <a:r>
              <a:rPr lang="en-US" dirty="0"/>
              <a:t>RESUME CLASSIFICATION </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26" name="TextBox 25">
            <a:extLst>
              <a:ext uri="{FF2B5EF4-FFF2-40B4-BE49-F238E27FC236}">
                <a16:creationId xmlns:a16="http://schemas.microsoft.com/office/drawing/2014/main" id="{589072D3-C868-4265-FA9B-8044B9A601C3}"/>
              </a:ext>
            </a:extLst>
          </p:cNvPr>
          <p:cNvSpPr txBox="1"/>
          <p:nvPr/>
        </p:nvSpPr>
        <p:spPr>
          <a:xfrm>
            <a:off x="4740441" y="2228671"/>
            <a:ext cx="6800849" cy="3046988"/>
          </a:xfrm>
          <a:prstGeom prst="rect">
            <a:avLst/>
          </a:prstGeom>
          <a:noFill/>
        </p:spPr>
        <p:txBody>
          <a:bodyPr wrap="square">
            <a:spAutoFit/>
          </a:bodyPr>
          <a:lstStyle/>
          <a:p>
            <a:r>
              <a:rPr lang="en-US" sz="3200" dirty="0">
                <a:solidFill>
                  <a:schemeClr val="tx2"/>
                </a:solidFill>
              </a:rPr>
              <a:t>After Extracting and Modifying the Dataset, given data contains a total of 3 features and 79 rows . By using features we will get the desired resume sample (person) for the software organization/Company. </a:t>
            </a:r>
          </a:p>
        </p:txBody>
      </p:sp>
      <p:pic>
        <p:nvPicPr>
          <p:cNvPr id="27" name="Picture 26">
            <a:extLst>
              <a:ext uri="{FF2B5EF4-FFF2-40B4-BE49-F238E27FC236}">
                <a16:creationId xmlns:a16="http://schemas.microsoft.com/office/drawing/2014/main" id="{9F7A99E4-C689-27DE-BAED-B883F0ACA5A0}"/>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770021" y="137795"/>
            <a:ext cx="6800850" cy="1325880"/>
          </a:xfrm>
        </p:spPr>
        <p:txBody>
          <a:bodyPr/>
          <a:lstStyle/>
          <a:p>
            <a:r>
              <a:rPr lang="en-US" dirty="0"/>
              <a:t>import libraries</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p:txBody>
          <a:bodyPr/>
          <a:lstStyle/>
          <a:p>
            <a:r>
              <a:rPr lang="en-US" dirty="0"/>
              <a:t>RESUME CLASSIFICATION </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
        <p:nvSpPr>
          <p:cNvPr id="33" name="TextBox 32">
            <a:extLst>
              <a:ext uri="{FF2B5EF4-FFF2-40B4-BE49-F238E27FC236}">
                <a16:creationId xmlns:a16="http://schemas.microsoft.com/office/drawing/2014/main" id="{75FAF010-D906-ECB4-D776-B9955340E926}"/>
              </a:ext>
            </a:extLst>
          </p:cNvPr>
          <p:cNvSpPr txBox="1"/>
          <p:nvPr/>
        </p:nvSpPr>
        <p:spPr>
          <a:xfrm>
            <a:off x="770021" y="933374"/>
            <a:ext cx="6577263" cy="1384995"/>
          </a:xfrm>
          <a:prstGeom prst="rect">
            <a:avLst/>
          </a:prstGeom>
          <a:noFill/>
        </p:spPr>
        <p:txBody>
          <a:bodyPr wrap="square">
            <a:spAutoFit/>
          </a:bodyPr>
          <a:lstStyle/>
          <a:p>
            <a:r>
              <a:rPr lang="en-US" sz="2800" dirty="0"/>
              <a:t>We have to first install libraries to work on the import libraries of resume classification dataset.</a:t>
            </a:r>
          </a:p>
        </p:txBody>
      </p:sp>
      <p:sp>
        <p:nvSpPr>
          <p:cNvPr id="37" name="TextBox 36">
            <a:extLst>
              <a:ext uri="{FF2B5EF4-FFF2-40B4-BE49-F238E27FC236}">
                <a16:creationId xmlns:a16="http://schemas.microsoft.com/office/drawing/2014/main" id="{367BB4A2-6FE6-5A6E-3261-F5584BD9A589}"/>
              </a:ext>
            </a:extLst>
          </p:cNvPr>
          <p:cNvSpPr txBox="1"/>
          <p:nvPr/>
        </p:nvSpPr>
        <p:spPr>
          <a:xfrm>
            <a:off x="770022" y="2339785"/>
            <a:ext cx="6800849" cy="3785652"/>
          </a:xfrm>
          <a:prstGeom prst="rect">
            <a:avLst/>
          </a:prstGeom>
          <a:noFill/>
        </p:spPr>
        <p:txBody>
          <a:bodyPr wrap="square">
            <a:spAutoFit/>
          </a:bodyPr>
          <a:lstStyle/>
          <a:p>
            <a:r>
              <a:rPr lang="en-IN" sz="2400" dirty="0">
                <a:latin typeface="Adobe Fan Heiti Std B" panose="020B0700000000000000" pitchFamily="34" charset="-128"/>
                <a:ea typeface="Adobe Fan Heiti Std B" panose="020B0700000000000000" pitchFamily="34" charset="-128"/>
              </a:rPr>
              <a:t>#!pip install python-doc</a:t>
            </a:r>
          </a:p>
          <a:p>
            <a:r>
              <a:rPr lang="en-IN" sz="2400" dirty="0">
                <a:latin typeface="Adobe Fan Heiti Std B" panose="020B0700000000000000" pitchFamily="34" charset="-128"/>
                <a:ea typeface="Adobe Fan Heiti Std B" panose="020B0700000000000000" pitchFamily="34" charset="-128"/>
              </a:rPr>
              <a:t>#!python -m pip install docx2txt</a:t>
            </a:r>
          </a:p>
          <a:p>
            <a:r>
              <a:rPr lang="en-IN" sz="2400" dirty="0">
                <a:latin typeface="Adobe Fan Heiti Std B" panose="020B0700000000000000" pitchFamily="34" charset="-128"/>
                <a:ea typeface="Adobe Fan Heiti Std B" panose="020B0700000000000000" pitchFamily="34" charset="-128"/>
              </a:rPr>
              <a:t>#!pip install </a:t>
            </a:r>
            <a:r>
              <a:rPr lang="en-IN" sz="2400" dirty="0" err="1">
                <a:latin typeface="Adobe Fan Heiti Std B" panose="020B0700000000000000" pitchFamily="34" charset="-128"/>
                <a:ea typeface="Adobe Fan Heiti Std B" panose="020B0700000000000000" pitchFamily="34" charset="-128"/>
              </a:rPr>
              <a:t>textract</a:t>
            </a:r>
            <a:endParaRPr lang="en-IN" sz="2400" dirty="0">
              <a:latin typeface="Adobe Fan Heiti Std B" panose="020B0700000000000000" pitchFamily="34" charset="-128"/>
              <a:ea typeface="Adobe Fan Heiti Std B" panose="020B0700000000000000" pitchFamily="34" charset="-128"/>
            </a:endParaRPr>
          </a:p>
          <a:p>
            <a:r>
              <a:rPr lang="en-IN" sz="2400" dirty="0">
                <a:latin typeface="Adobe Fan Heiti Std B" panose="020B0700000000000000" pitchFamily="34" charset="-128"/>
                <a:ea typeface="Adobe Fan Heiti Std B" panose="020B0700000000000000" pitchFamily="34" charset="-128"/>
              </a:rPr>
              <a:t>#!pip install python-docx</a:t>
            </a:r>
          </a:p>
          <a:p>
            <a:r>
              <a:rPr lang="en-IN" sz="2400" dirty="0">
                <a:latin typeface="Adobe Fan Heiti Std B" panose="020B0700000000000000" pitchFamily="34" charset="-128"/>
                <a:ea typeface="Adobe Fan Heiti Std B" panose="020B0700000000000000" pitchFamily="34" charset="-128"/>
              </a:rPr>
              <a:t>#!pip install </a:t>
            </a:r>
            <a:r>
              <a:rPr lang="en-IN" sz="2400" dirty="0" err="1">
                <a:latin typeface="Adobe Fan Heiti Std B" panose="020B0700000000000000" pitchFamily="34" charset="-128"/>
                <a:ea typeface="Adobe Fan Heiti Std B" panose="020B0700000000000000" pitchFamily="34" charset="-128"/>
              </a:rPr>
              <a:t>xgboost</a:t>
            </a:r>
            <a:endParaRPr lang="en-IN" sz="2400" dirty="0">
              <a:latin typeface="Adobe Fan Heiti Std B" panose="020B0700000000000000" pitchFamily="34" charset="-128"/>
              <a:ea typeface="Adobe Fan Heiti Std B" panose="020B0700000000000000" pitchFamily="34" charset="-128"/>
            </a:endParaRPr>
          </a:p>
          <a:p>
            <a:r>
              <a:rPr lang="en-IN" sz="2400" dirty="0">
                <a:latin typeface="Adobe Fan Heiti Std B" panose="020B0700000000000000" pitchFamily="34" charset="-128"/>
                <a:ea typeface="Adobe Fan Heiti Std B" panose="020B0700000000000000" pitchFamily="34" charset="-128"/>
              </a:rPr>
              <a:t> #!python.exe -m pip install --upgrade pip</a:t>
            </a:r>
          </a:p>
          <a:p>
            <a:r>
              <a:rPr lang="en-IN" sz="2400" dirty="0">
                <a:latin typeface="Adobe Fan Heiti Std B" panose="020B0700000000000000" pitchFamily="34" charset="-128"/>
                <a:ea typeface="Adobe Fan Heiti Std B" panose="020B0700000000000000" pitchFamily="34" charset="-128"/>
              </a:rPr>
              <a:t>#!pip install docs</a:t>
            </a:r>
          </a:p>
          <a:p>
            <a:r>
              <a:rPr lang="en-US" sz="2400" dirty="0">
                <a:latin typeface="Adobe Fan Heiti Std B" panose="020B0700000000000000" pitchFamily="34" charset="-128"/>
                <a:ea typeface="Adobe Fan Heiti Std B" panose="020B0700000000000000" pitchFamily="34" charset="-128"/>
              </a:rPr>
              <a:t>#!python -m spacy download </a:t>
            </a:r>
            <a:r>
              <a:rPr lang="en-US" sz="2400" dirty="0" err="1">
                <a:latin typeface="Adobe Fan Heiti Std B" panose="020B0700000000000000" pitchFamily="34" charset="-128"/>
                <a:ea typeface="Adobe Fan Heiti Std B" panose="020B0700000000000000" pitchFamily="34" charset="-128"/>
              </a:rPr>
              <a:t>en_core_web_trf</a:t>
            </a:r>
            <a:endParaRPr lang="en-US" sz="2400" dirty="0">
              <a:latin typeface="Adobe Fan Heiti Std B" panose="020B0700000000000000" pitchFamily="34" charset="-128"/>
              <a:ea typeface="Adobe Fan Heiti Std B" panose="020B0700000000000000" pitchFamily="34" charset="-128"/>
            </a:endParaRPr>
          </a:p>
          <a:p>
            <a:r>
              <a:rPr lang="en-IN" sz="2400" dirty="0">
                <a:latin typeface="Adobe Fan Heiti Std B" panose="020B0700000000000000" pitchFamily="34" charset="-128"/>
                <a:ea typeface="Adobe Fan Heiti Std B" panose="020B0700000000000000" pitchFamily="34" charset="-128"/>
              </a:rPr>
              <a:t>#!pip install PyPDF2</a:t>
            </a:r>
          </a:p>
          <a:p>
            <a:r>
              <a:rPr lang="en-IN" sz="2400" dirty="0">
                <a:latin typeface="Adobe Fan Heiti Std B" panose="020B0700000000000000" pitchFamily="34" charset="-128"/>
                <a:ea typeface="Adobe Fan Heiti Std B" panose="020B0700000000000000" pitchFamily="34" charset="-128"/>
              </a:rPr>
              <a:t>#!pip install spacy-transformers</a:t>
            </a:r>
          </a:p>
        </p:txBody>
      </p:sp>
      <p:pic>
        <p:nvPicPr>
          <p:cNvPr id="3" name="Picture 2">
            <a:extLst>
              <a:ext uri="{FF2B5EF4-FFF2-40B4-BE49-F238E27FC236}">
                <a16:creationId xmlns:a16="http://schemas.microsoft.com/office/drawing/2014/main" id="{4E04688E-5CAD-5B6B-0262-D5ED3B3E7B34}"/>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62791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C91574E-A6CD-2B7C-42CC-A93C2FBE0296}"/>
              </a:ext>
            </a:extLst>
          </p:cNvPr>
          <p:cNvSpPr>
            <a:spLocks noGrp="1"/>
          </p:cNvSpPr>
          <p:nvPr>
            <p:ph type="body" sz="quarter" idx="13"/>
          </p:nvPr>
        </p:nvSpPr>
        <p:spPr>
          <a:xfrm>
            <a:off x="914400" y="5606258"/>
            <a:ext cx="6800850" cy="748821"/>
          </a:xfrm>
        </p:spPr>
        <p:txBody>
          <a:bodyPr>
            <a:normAutofit fontScale="32500" lnSpcReduction="20000"/>
          </a:bodyPr>
          <a:lstStyle/>
          <a:p>
            <a:pPr marL="457200" indent="-457200">
              <a:buFont typeface="Wingdings" panose="05000000000000000000" pitchFamily="2" charset="2"/>
              <a:buChar char="q"/>
            </a:pPr>
            <a:r>
              <a:rPr lang="en-US" sz="7400" dirty="0"/>
              <a:t>We have to import these libraries to work on the resume classification dataset.</a:t>
            </a:r>
          </a:p>
          <a:p>
            <a:endParaRPr lang="en-IN" dirty="0"/>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p:txBody>
          <a:bodyPr/>
          <a:lstStyle/>
          <a:p>
            <a:r>
              <a:rPr lang="en-US" dirty="0"/>
              <a:t>RESUME CLASSIFICATION </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p:txBody>
          <a:bodyPr/>
          <a:lstStyle/>
          <a:p>
            <a:fld id="{B5CEABB6-07DC-46E8-9B57-56EC44A396E5}" type="slidenum">
              <a:rPr lang="en-US" smtClean="0"/>
              <a:pPr/>
              <a:t>7</a:t>
            </a:fld>
            <a:endParaRPr lang="en-US" dirty="0"/>
          </a:p>
        </p:txBody>
      </p:sp>
      <p:pic>
        <p:nvPicPr>
          <p:cNvPr id="13" name="Picture 12">
            <a:extLst>
              <a:ext uri="{FF2B5EF4-FFF2-40B4-BE49-F238E27FC236}">
                <a16:creationId xmlns:a16="http://schemas.microsoft.com/office/drawing/2014/main" id="{322BBE0F-9C3D-CDAB-8571-343212159A6D}"/>
              </a:ext>
            </a:extLst>
          </p:cNvPr>
          <p:cNvPicPr>
            <a:picLocks noChangeAspect="1"/>
          </p:cNvPicPr>
          <p:nvPr/>
        </p:nvPicPr>
        <p:blipFill rotWithShape="1">
          <a:blip r:embed="rId2"/>
          <a:srcRect r="18495"/>
          <a:stretch/>
        </p:blipFill>
        <p:spPr>
          <a:xfrm>
            <a:off x="1333809" y="137795"/>
            <a:ext cx="8715066" cy="5272137"/>
          </a:xfrm>
          <a:prstGeom prst="rect">
            <a:avLst/>
          </a:prstGeom>
        </p:spPr>
      </p:pic>
      <p:pic>
        <p:nvPicPr>
          <p:cNvPr id="14" name="Picture 13">
            <a:extLst>
              <a:ext uri="{FF2B5EF4-FFF2-40B4-BE49-F238E27FC236}">
                <a16:creationId xmlns:a16="http://schemas.microsoft.com/office/drawing/2014/main" id="{CEB44EB0-EE46-D427-DE69-6C4423B7BEEC}"/>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4480" y="142875"/>
            <a:ext cx="9725026" cy="803609"/>
          </a:xfrm>
        </p:spPr>
        <p:txBody>
          <a:bodyPr/>
          <a:lstStyle/>
          <a:p>
            <a:r>
              <a:rPr lang="en-ZA" dirty="0"/>
              <a:t>Dataset contains </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p:txBody>
          <a:bodyPr/>
          <a:lstStyle/>
          <a:p>
            <a:r>
              <a:rPr lang="en-US" dirty="0"/>
              <a:t>RESUME CLASSIFICATION </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p:txBody>
          <a:bodyPr/>
          <a:lstStyle/>
          <a:p>
            <a:fld id="{B5CEABB6-07DC-46E8-9B57-56EC44A396E5}" type="slidenum">
              <a:rPr lang="en-US" smtClean="0"/>
              <a:pPr/>
              <a:t>8</a:t>
            </a:fld>
            <a:endParaRPr lang="en-US" dirty="0"/>
          </a:p>
        </p:txBody>
      </p:sp>
      <p:pic>
        <p:nvPicPr>
          <p:cNvPr id="28" name="Picture 27">
            <a:extLst>
              <a:ext uri="{FF2B5EF4-FFF2-40B4-BE49-F238E27FC236}">
                <a16:creationId xmlns:a16="http://schemas.microsoft.com/office/drawing/2014/main" id="{085E5ED1-83CE-71BE-C91A-187D4133E947}"/>
              </a:ext>
            </a:extLst>
          </p:cNvPr>
          <p:cNvPicPr>
            <a:picLocks noChangeAspect="1"/>
          </p:cNvPicPr>
          <p:nvPr/>
        </p:nvPicPr>
        <p:blipFill>
          <a:blip r:embed="rId2"/>
          <a:stretch>
            <a:fillRect/>
          </a:stretch>
        </p:blipFill>
        <p:spPr>
          <a:xfrm>
            <a:off x="1554480" y="757959"/>
            <a:ext cx="9725026" cy="4744484"/>
          </a:xfrm>
          <a:prstGeom prst="rect">
            <a:avLst/>
          </a:prstGeom>
        </p:spPr>
      </p:pic>
      <p:pic>
        <p:nvPicPr>
          <p:cNvPr id="29" name="Picture 28">
            <a:extLst>
              <a:ext uri="{FF2B5EF4-FFF2-40B4-BE49-F238E27FC236}">
                <a16:creationId xmlns:a16="http://schemas.microsoft.com/office/drawing/2014/main" id="{64C0BDD1-1AD3-4A8E-C587-5AC25ADC6EB0}"/>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33" name="TextBox 32">
            <a:extLst>
              <a:ext uri="{FF2B5EF4-FFF2-40B4-BE49-F238E27FC236}">
                <a16:creationId xmlns:a16="http://schemas.microsoft.com/office/drawing/2014/main" id="{7A5E36E1-F496-59CA-7C8C-FC6D6DD0B945}"/>
              </a:ext>
            </a:extLst>
          </p:cNvPr>
          <p:cNvSpPr txBox="1"/>
          <p:nvPr/>
        </p:nvSpPr>
        <p:spPr>
          <a:xfrm>
            <a:off x="1860883" y="5471196"/>
            <a:ext cx="8075295" cy="646331"/>
          </a:xfrm>
          <a:prstGeom prst="rect">
            <a:avLst/>
          </a:prstGeom>
          <a:noFill/>
        </p:spPr>
        <p:txBody>
          <a:bodyPr wrap="square">
            <a:spAutoFit/>
          </a:bodyPr>
          <a:lstStyle/>
          <a:p>
            <a:r>
              <a:rPr lang="en-US" dirty="0"/>
              <a:t>The Dataset contains 79 rows and 3 columns </a:t>
            </a:r>
          </a:p>
          <a:p>
            <a:r>
              <a:rPr lang="en-US" dirty="0"/>
              <a:t>Features are Number, Label and CV.</a:t>
            </a:r>
          </a:p>
        </p:txBody>
      </p:sp>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543115" y="281655"/>
            <a:ext cx="8232648" cy="744539"/>
          </a:xfrm>
        </p:spPr>
        <p:txBody>
          <a:bodyPr/>
          <a:lstStyle/>
          <a:p>
            <a:r>
              <a:rPr lang="en-US" dirty="0"/>
              <a:t>EDA Visualization</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p:txBody>
          <a:bodyPr/>
          <a:lstStyle/>
          <a:p>
            <a:fld id="{B5CEABB6-07DC-46E8-9B57-56EC44A396E5}" type="slidenum">
              <a:rPr lang="en-US" smtClean="0"/>
              <a:pPr/>
              <a:t>9</a:t>
            </a:fld>
            <a:endParaRPr lang="en-US" dirty="0"/>
          </a:p>
        </p:txBody>
      </p:sp>
      <p:pic>
        <p:nvPicPr>
          <p:cNvPr id="9" name="Picture 8">
            <a:extLst>
              <a:ext uri="{FF2B5EF4-FFF2-40B4-BE49-F238E27FC236}">
                <a16:creationId xmlns:a16="http://schemas.microsoft.com/office/drawing/2014/main" id="{B94FFA78-B6D0-708C-7B4C-39636D610D07}"/>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31" name="TextBox 30">
            <a:extLst>
              <a:ext uri="{FF2B5EF4-FFF2-40B4-BE49-F238E27FC236}">
                <a16:creationId xmlns:a16="http://schemas.microsoft.com/office/drawing/2014/main" id="{DCC07486-3831-18C2-7B92-9EB56F9ACDA5}"/>
              </a:ext>
            </a:extLst>
          </p:cNvPr>
          <p:cNvSpPr txBox="1"/>
          <p:nvPr/>
        </p:nvSpPr>
        <p:spPr>
          <a:xfrm>
            <a:off x="5813902" y="5622187"/>
            <a:ext cx="5923722"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By using Histogram  role applied feature is displayed to check the job types.</a:t>
            </a:r>
            <a:endParaRPr lang="en-IN" sz="2000" dirty="0"/>
          </a:p>
        </p:txBody>
      </p:sp>
      <p:sp>
        <p:nvSpPr>
          <p:cNvPr id="32" name="TextBox 31">
            <a:extLst>
              <a:ext uri="{FF2B5EF4-FFF2-40B4-BE49-F238E27FC236}">
                <a16:creationId xmlns:a16="http://schemas.microsoft.com/office/drawing/2014/main" id="{CC831815-E8C3-5565-FE3B-6B2A981C611F}"/>
              </a:ext>
            </a:extLst>
          </p:cNvPr>
          <p:cNvSpPr txBox="1"/>
          <p:nvPr/>
        </p:nvSpPr>
        <p:spPr>
          <a:xfrm>
            <a:off x="203848" y="5599085"/>
            <a:ext cx="5682208"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By using Pie chart role applied feature is displayed to visualize the job roles.</a:t>
            </a:r>
            <a:endParaRPr lang="en-IN" sz="2000" dirty="0"/>
          </a:p>
        </p:txBody>
      </p:sp>
      <p:pic>
        <p:nvPicPr>
          <p:cNvPr id="4" name="Picture 3">
            <a:extLst>
              <a:ext uri="{FF2B5EF4-FFF2-40B4-BE49-F238E27FC236}">
                <a16:creationId xmlns:a16="http://schemas.microsoft.com/office/drawing/2014/main" id="{C27F0B7C-FDB5-C30A-66C5-19062D28CFE4}"/>
              </a:ext>
            </a:extLst>
          </p:cNvPr>
          <p:cNvPicPr>
            <a:picLocks noChangeAspect="1"/>
          </p:cNvPicPr>
          <p:nvPr/>
        </p:nvPicPr>
        <p:blipFill>
          <a:blip r:embed="rId3"/>
          <a:stretch>
            <a:fillRect/>
          </a:stretch>
        </p:blipFill>
        <p:spPr>
          <a:xfrm>
            <a:off x="535542" y="1206211"/>
            <a:ext cx="4472153" cy="4072997"/>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E6B98E13-E694-5AAA-20F7-3E6C4FAB64AA}"/>
              </a:ext>
            </a:extLst>
          </p:cNvPr>
          <p:cNvPicPr>
            <a:picLocks noChangeAspect="1"/>
          </p:cNvPicPr>
          <p:nvPr/>
        </p:nvPicPr>
        <p:blipFill>
          <a:blip r:embed="rId4"/>
          <a:stretch>
            <a:fillRect/>
          </a:stretch>
        </p:blipFill>
        <p:spPr>
          <a:xfrm>
            <a:off x="5130787" y="1116724"/>
            <a:ext cx="6260940" cy="432440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7207057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3.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404</TotalTime>
  <Words>1015</Words>
  <Application>Microsoft Office PowerPoint</Application>
  <PresentationFormat>Widescreen</PresentationFormat>
  <Paragraphs>135</Paragraphs>
  <Slides>25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Adobe Fan Heiti Std B</vt:lpstr>
      <vt:lpstr>Arial</vt:lpstr>
      <vt:lpstr>Arial</vt:lpstr>
      <vt:lpstr>Avenir Next LT Pro</vt:lpstr>
      <vt:lpstr>Bahnschrift SemiBold</vt:lpstr>
      <vt:lpstr>Bookman Old Style</vt:lpstr>
      <vt:lpstr>Calibri</vt:lpstr>
      <vt:lpstr>Century Schoolbook</vt:lpstr>
      <vt:lpstr>charter</vt:lpstr>
      <vt:lpstr>Wingdings</vt:lpstr>
      <vt:lpstr>Office Theme</vt:lpstr>
      <vt:lpstr>RESUME CLASSIFICATION </vt:lpstr>
      <vt:lpstr>Problem Statements:</vt:lpstr>
      <vt:lpstr>Business Objective</vt:lpstr>
      <vt:lpstr>PowerPoint Presentation</vt:lpstr>
      <vt:lpstr>Data Set Details</vt:lpstr>
      <vt:lpstr>import libraries</vt:lpstr>
      <vt:lpstr>PowerPoint Presentation</vt:lpstr>
      <vt:lpstr>Dataset contains </vt:lpstr>
      <vt:lpstr>EDA Visualization</vt:lpstr>
      <vt:lpstr>PowerPoint Presentation</vt:lpstr>
      <vt:lpstr>WORDCLOUD</vt:lpstr>
      <vt:lpstr>Performing A NER (Named entity recognition)(Using Spacy)</vt:lpstr>
      <vt:lpstr>PowerPoint Presentation</vt:lpstr>
      <vt:lpstr>Text pre-processing: </vt:lpstr>
      <vt:lpstr>VECTORIZATION</vt:lpstr>
      <vt:lpstr>TFIDF - Term frequency inverse Document Frequency </vt:lpstr>
      <vt:lpstr>MODEL BUILDINg</vt:lpstr>
      <vt:lpstr>ACCURACY SCORE </vt:lpstr>
      <vt:lpstr>CONFUSION MATRIX</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CLASSIFICATION </dc:title>
  <dc:creator>akash kadam</dc:creator>
  <cp:lastModifiedBy>vivek taral</cp:lastModifiedBy>
  <cp:revision>38</cp:revision>
  <dcterms:created xsi:type="dcterms:W3CDTF">2022-08-19T02:53:30Z</dcterms:created>
  <dcterms:modified xsi:type="dcterms:W3CDTF">2022-09-13T06:14:09Z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